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94"/>
  </p:notesMasterIdLst>
  <p:sldIdLst>
    <p:sldId id="256" r:id="rId2"/>
    <p:sldId id="260" r:id="rId3"/>
    <p:sldId id="379" r:id="rId4"/>
    <p:sldId id="383" r:id="rId5"/>
    <p:sldId id="432" r:id="rId6"/>
    <p:sldId id="433" r:id="rId7"/>
    <p:sldId id="384" r:id="rId8"/>
    <p:sldId id="381" r:id="rId9"/>
    <p:sldId id="389" r:id="rId10"/>
    <p:sldId id="380" r:id="rId11"/>
    <p:sldId id="388" r:id="rId12"/>
    <p:sldId id="280" r:id="rId13"/>
    <p:sldId id="387" r:id="rId14"/>
    <p:sldId id="386" r:id="rId15"/>
    <p:sldId id="385" r:id="rId16"/>
    <p:sldId id="274" r:id="rId17"/>
    <p:sldId id="262" r:id="rId18"/>
    <p:sldId id="302" r:id="rId19"/>
    <p:sldId id="263" r:id="rId20"/>
    <p:sldId id="264" r:id="rId21"/>
    <p:sldId id="266" r:id="rId22"/>
    <p:sldId id="267" r:id="rId23"/>
    <p:sldId id="390" r:id="rId24"/>
    <p:sldId id="419" r:id="rId25"/>
    <p:sldId id="418" r:id="rId26"/>
    <p:sldId id="395" r:id="rId27"/>
    <p:sldId id="394" r:id="rId28"/>
    <p:sldId id="318" r:id="rId29"/>
    <p:sldId id="393" r:id="rId30"/>
    <p:sldId id="426" r:id="rId31"/>
    <p:sldId id="428" r:id="rId32"/>
    <p:sldId id="392" r:id="rId33"/>
    <p:sldId id="290" r:id="rId34"/>
    <p:sldId id="291" r:id="rId35"/>
    <p:sldId id="295" r:id="rId36"/>
    <p:sldId id="299" r:id="rId37"/>
    <p:sldId id="303" r:id="rId38"/>
    <p:sldId id="307" r:id="rId39"/>
    <p:sldId id="305" r:id="rId40"/>
    <p:sldId id="308" r:id="rId41"/>
    <p:sldId id="309" r:id="rId42"/>
    <p:sldId id="310" r:id="rId43"/>
    <p:sldId id="311" r:id="rId44"/>
    <p:sldId id="391" r:id="rId45"/>
    <p:sldId id="396" r:id="rId46"/>
    <p:sldId id="425" r:id="rId47"/>
    <p:sldId id="429" r:id="rId48"/>
    <p:sldId id="427" r:id="rId49"/>
    <p:sldId id="424" r:id="rId50"/>
    <p:sldId id="404" r:id="rId51"/>
    <p:sldId id="378" r:id="rId52"/>
    <p:sldId id="377" r:id="rId53"/>
    <p:sldId id="375" r:id="rId54"/>
    <p:sldId id="373" r:id="rId55"/>
    <p:sldId id="372" r:id="rId56"/>
    <p:sldId id="374" r:id="rId57"/>
    <p:sldId id="403" r:id="rId58"/>
    <p:sldId id="376" r:id="rId59"/>
    <p:sldId id="400" r:id="rId60"/>
    <p:sldId id="430" r:id="rId61"/>
    <p:sldId id="402" r:id="rId62"/>
    <p:sldId id="401" r:id="rId63"/>
    <p:sldId id="417" r:id="rId64"/>
    <p:sldId id="415" r:id="rId65"/>
    <p:sldId id="414" r:id="rId66"/>
    <p:sldId id="399" r:id="rId67"/>
    <p:sldId id="398" r:id="rId68"/>
    <p:sldId id="397" r:id="rId69"/>
    <p:sldId id="272" r:id="rId70"/>
    <p:sldId id="409" r:id="rId71"/>
    <p:sldId id="408" r:id="rId72"/>
    <p:sldId id="407" r:id="rId73"/>
    <p:sldId id="406" r:id="rId74"/>
    <p:sldId id="423" r:id="rId75"/>
    <p:sldId id="422" r:id="rId76"/>
    <p:sldId id="275" r:id="rId77"/>
    <p:sldId id="281" r:id="rId78"/>
    <p:sldId id="282" r:id="rId79"/>
    <p:sldId id="283" r:id="rId80"/>
    <p:sldId id="342" r:id="rId81"/>
    <p:sldId id="284" r:id="rId82"/>
    <p:sldId id="405" r:id="rId83"/>
    <p:sldId id="413" r:id="rId84"/>
    <p:sldId id="412" r:id="rId85"/>
    <p:sldId id="411" r:id="rId86"/>
    <p:sldId id="434" r:id="rId87"/>
    <p:sldId id="410" r:id="rId88"/>
    <p:sldId id="416" r:id="rId89"/>
    <p:sldId id="317" r:id="rId90"/>
    <p:sldId id="314" r:id="rId91"/>
    <p:sldId id="312" r:id="rId92"/>
    <p:sldId id="333" r:id="rId93"/>
  </p:sldIdLst>
  <p:sldSz cx="10287000" cy="6858000" type="35mm"/>
  <p:notesSz cx="10287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00" y="-15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0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0211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484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2887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963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2527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6929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616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72786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29908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4276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5979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0506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91100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70561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81314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71855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03748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9134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17954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73049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1028700" y="3257550"/>
            <a:ext cx="8229600" cy="30861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02063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0206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96542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53340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16336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9413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7418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2069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9255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8355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577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262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5063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025"/>
            </a:lvl1pPr>
            <a:lvl2pPr marL="385785" indent="0" algn="ctr">
              <a:buNone/>
              <a:defRPr sz="1688"/>
            </a:lvl2pPr>
            <a:lvl3pPr marL="771571" indent="0" algn="ctr">
              <a:buNone/>
              <a:defRPr sz="1519"/>
            </a:lvl3pPr>
            <a:lvl4pPr marL="1157356" indent="0" algn="ctr">
              <a:buNone/>
              <a:defRPr sz="1350"/>
            </a:lvl4pPr>
            <a:lvl5pPr marL="1543141" indent="0" algn="ctr">
              <a:buNone/>
              <a:defRPr sz="1350"/>
            </a:lvl5pPr>
            <a:lvl6pPr marL="1928927" indent="0" algn="ctr">
              <a:buNone/>
              <a:defRPr sz="1350"/>
            </a:lvl6pPr>
            <a:lvl7pPr marL="2314712" indent="0" algn="ctr">
              <a:buNone/>
              <a:defRPr sz="1350"/>
            </a:lvl7pPr>
            <a:lvl8pPr marL="2700498" indent="0" algn="ctr">
              <a:buNone/>
              <a:defRPr sz="1350"/>
            </a:lvl8pPr>
            <a:lvl9pPr marL="3086283" indent="0" algn="ctr">
              <a:buNone/>
              <a:defRPr sz="135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3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13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07231" y="365125"/>
            <a:ext cx="6525816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574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9240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33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8335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F33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4350" y="1577340"/>
            <a:ext cx="447484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97804" y="1577340"/>
            <a:ext cx="447484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3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7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873" y="1709739"/>
            <a:ext cx="8872538" cy="2852737"/>
          </a:xfrm>
        </p:spPr>
        <p:txBody>
          <a:bodyPr anchor="b"/>
          <a:lstStyle>
            <a:lvl1pPr>
              <a:defRPr sz="5063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1873" y="4589464"/>
            <a:ext cx="8872538" cy="1500187"/>
          </a:xfrm>
        </p:spPr>
        <p:txBody>
          <a:bodyPr/>
          <a:lstStyle>
            <a:lvl1pPr marL="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1pPr>
            <a:lvl2pPr marL="38578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771571" indent="0">
              <a:buNone/>
              <a:defRPr sz="1519">
                <a:solidFill>
                  <a:schemeClr val="tx1">
                    <a:tint val="75000"/>
                  </a:schemeClr>
                </a:solidFill>
              </a:defRPr>
            </a:lvl3pPr>
            <a:lvl4pPr marL="115735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4pPr>
            <a:lvl5pPr marL="154314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5pPr>
            <a:lvl6pPr marL="192892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6pPr>
            <a:lvl7pPr marL="231471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7pPr>
            <a:lvl8pPr marL="270049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8pPr>
            <a:lvl9pPr marL="30862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75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94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571" y="365126"/>
            <a:ext cx="887253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571" y="1681163"/>
            <a:ext cx="4351883" cy="823912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85" indent="0">
              <a:buNone/>
              <a:defRPr sz="1688" b="1"/>
            </a:lvl2pPr>
            <a:lvl3pPr marL="771571" indent="0">
              <a:buNone/>
              <a:defRPr sz="1519" b="1"/>
            </a:lvl3pPr>
            <a:lvl4pPr marL="1157356" indent="0">
              <a:buNone/>
              <a:defRPr sz="1350" b="1"/>
            </a:lvl4pPr>
            <a:lvl5pPr marL="1543141" indent="0">
              <a:buNone/>
              <a:defRPr sz="1350" b="1"/>
            </a:lvl5pPr>
            <a:lvl6pPr marL="1928927" indent="0">
              <a:buNone/>
              <a:defRPr sz="1350" b="1"/>
            </a:lvl6pPr>
            <a:lvl7pPr marL="2314712" indent="0">
              <a:buNone/>
              <a:defRPr sz="1350" b="1"/>
            </a:lvl7pPr>
            <a:lvl8pPr marL="2700498" indent="0">
              <a:buNone/>
              <a:defRPr sz="1350" b="1"/>
            </a:lvl8pPr>
            <a:lvl9pPr marL="3086283" indent="0">
              <a:buNone/>
              <a:defRPr sz="135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8571" y="2505075"/>
            <a:ext cx="435188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85" indent="0">
              <a:buNone/>
              <a:defRPr sz="1688" b="1"/>
            </a:lvl2pPr>
            <a:lvl3pPr marL="771571" indent="0">
              <a:buNone/>
              <a:defRPr sz="1519" b="1"/>
            </a:lvl3pPr>
            <a:lvl4pPr marL="1157356" indent="0">
              <a:buNone/>
              <a:defRPr sz="1350" b="1"/>
            </a:lvl4pPr>
            <a:lvl5pPr marL="1543141" indent="0">
              <a:buNone/>
              <a:defRPr sz="1350" b="1"/>
            </a:lvl5pPr>
            <a:lvl6pPr marL="1928927" indent="0">
              <a:buNone/>
              <a:defRPr sz="1350" b="1"/>
            </a:lvl6pPr>
            <a:lvl7pPr marL="2314712" indent="0">
              <a:buNone/>
              <a:defRPr sz="1350" b="1"/>
            </a:lvl7pPr>
            <a:lvl8pPr marL="2700498" indent="0">
              <a:buNone/>
              <a:defRPr sz="1350" b="1"/>
            </a:lvl8pPr>
            <a:lvl9pPr marL="3086283" indent="0">
              <a:buNone/>
              <a:defRPr sz="135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61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52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64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5" cy="160020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3315" y="987426"/>
            <a:ext cx="5207794" cy="4873625"/>
          </a:xfrm>
        </p:spPr>
        <p:txBody>
          <a:bodyPr/>
          <a:lstStyle>
            <a:lvl1pPr>
              <a:defRPr sz="2700"/>
            </a:lvl1pPr>
            <a:lvl2pPr>
              <a:defRPr sz="2363"/>
            </a:lvl2pPr>
            <a:lvl3pPr>
              <a:defRPr sz="202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5" cy="3811588"/>
          </a:xfrm>
        </p:spPr>
        <p:txBody>
          <a:bodyPr/>
          <a:lstStyle>
            <a:lvl1pPr marL="0" indent="0">
              <a:buNone/>
              <a:defRPr sz="1350"/>
            </a:lvl1pPr>
            <a:lvl2pPr marL="385785" indent="0">
              <a:buNone/>
              <a:defRPr sz="1181"/>
            </a:lvl2pPr>
            <a:lvl3pPr marL="771571" indent="0">
              <a:buNone/>
              <a:defRPr sz="1013"/>
            </a:lvl3pPr>
            <a:lvl4pPr marL="1157356" indent="0">
              <a:buNone/>
              <a:defRPr sz="844"/>
            </a:lvl4pPr>
            <a:lvl5pPr marL="1543141" indent="0">
              <a:buNone/>
              <a:defRPr sz="844"/>
            </a:lvl5pPr>
            <a:lvl6pPr marL="1928927" indent="0">
              <a:buNone/>
              <a:defRPr sz="844"/>
            </a:lvl6pPr>
            <a:lvl7pPr marL="2314712" indent="0">
              <a:buNone/>
              <a:defRPr sz="844"/>
            </a:lvl7pPr>
            <a:lvl8pPr marL="2700498" indent="0">
              <a:buNone/>
              <a:defRPr sz="844"/>
            </a:lvl8pPr>
            <a:lvl9pPr marL="3086283" indent="0">
              <a:buNone/>
              <a:defRPr sz="8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27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5" cy="160020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73315" y="987426"/>
            <a:ext cx="5207794" cy="4873625"/>
          </a:xfrm>
        </p:spPr>
        <p:txBody>
          <a:bodyPr/>
          <a:lstStyle>
            <a:lvl1pPr marL="0" indent="0">
              <a:buNone/>
              <a:defRPr sz="2700"/>
            </a:lvl1pPr>
            <a:lvl2pPr marL="385785" indent="0">
              <a:buNone/>
              <a:defRPr sz="2363"/>
            </a:lvl2pPr>
            <a:lvl3pPr marL="771571" indent="0">
              <a:buNone/>
              <a:defRPr sz="2025"/>
            </a:lvl3pPr>
            <a:lvl4pPr marL="1157356" indent="0">
              <a:buNone/>
              <a:defRPr sz="1688"/>
            </a:lvl4pPr>
            <a:lvl5pPr marL="1543141" indent="0">
              <a:buNone/>
              <a:defRPr sz="1688"/>
            </a:lvl5pPr>
            <a:lvl6pPr marL="1928927" indent="0">
              <a:buNone/>
              <a:defRPr sz="1688"/>
            </a:lvl6pPr>
            <a:lvl7pPr marL="2314712" indent="0">
              <a:buNone/>
              <a:defRPr sz="1688"/>
            </a:lvl7pPr>
            <a:lvl8pPr marL="2700498" indent="0">
              <a:buNone/>
              <a:defRPr sz="1688"/>
            </a:lvl8pPr>
            <a:lvl9pPr marL="3086283" indent="0">
              <a:buNone/>
              <a:defRPr sz="168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5" cy="3811588"/>
          </a:xfrm>
        </p:spPr>
        <p:txBody>
          <a:bodyPr/>
          <a:lstStyle>
            <a:lvl1pPr marL="0" indent="0">
              <a:buNone/>
              <a:defRPr sz="1350"/>
            </a:lvl1pPr>
            <a:lvl2pPr marL="385785" indent="0">
              <a:buNone/>
              <a:defRPr sz="1181"/>
            </a:lvl2pPr>
            <a:lvl3pPr marL="771571" indent="0">
              <a:buNone/>
              <a:defRPr sz="1013"/>
            </a:lvl3pPr>
            <a:lvl4pPr marL="1157356" indent="0">
              <a:buNone/>
              <a:defRPr sz="844"/>
            </a:lvl4pPr>
            <a:lvl5pPr marL="1543141" indent="0">
              <a:buNone/>
              <a:defRPr sz="844"/>
            </a:lvl5pPr>
            <a:lvl6pPr marL="1928927" indent="0">
              <a:buNone/>
              <a:defRPr sz="844"/>
            </a:lvl6pPr>
            <a:lvl7pPr marL="2314712" indent="0">
              <a:buNone/>
              <a:defRPr sz="844"/>
            </a:lvl7pPr>
            <a:lvl8pPr marL="2700498" indent="0">
              <a:buNone/>
              <a:defRPr sz="844"/>
            </a:lvl8pPr>
            <a:lvl9pPr marL="3086283" indent="0">
              <a:buNone/>
              <a:defRPr sz="8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231" y="365126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231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07231" y="6356351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07569" y="6356351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65194" y="6356351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47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xStyles>
    <p:titleStyle>
      <a:lvl1pPr algn="l" defTabSz="771571" rtl="0" eaLnBrk="1" latinLnBrk="0" hangingPunct="1">
        <a:lnSpc>
          <a:spcPct val="90000"/>
        </a:lnSpc>
        <a:spcBef>
          <a:spcPct val="0"/>
        </a:spcBef>
        <a:buNone/>
        <a:defRPr sz="3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93" indent="-192893" algn="l" defTabSz="771571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1pPr>
      <a:lvl2pPr marL="578678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964463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24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736034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181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605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390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176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85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7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56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14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927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712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98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283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-114300" y="152401"/>
            <a:ext cx="10401300" cy="10433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endParaRPr lang="ru-RU" sz="5400" b="1" spc="-1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lang="ru-RU" sz="54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Современные аспекты фармакотерапии</a:t>
            </a:r>
          </a:p>
          <a:p>
            <a:pPr marL="12065" marR="5080" algn="ctr">
              <a:lnSpc>
                <a:spcPct val="100000"/>
              </a:lnSpc>
            </a:pPr>
            <a:r>
              <a:rPr lang="ru-RU" sz="54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хронической</a:t>
            </a:r>
            <a:r>
              <a:rPr lang="ru-RU" sz="5400" b="1" spc="-7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5400" b="1" spc="60" dirty="0" err="1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54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5400" b="1" spc="-75" dirty="0" err="1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sz="54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д</a:t>
            </a:r>
            <a:r>
              <a:rPr sz="5400" b="1" spc="-130" dirty="0" err="1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54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ч</a:t>
            </a:r>
            <a:r>
              <a:rPr sz="5400" b="1" spc="-5" dirty="0" err="1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54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ой</a:t>
            </a:r>
            <a:r>
              <a:rPr sz="5400" b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5400" b="1" spc="-5" dirty="0" err="1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5400" b="1" spc="-70" dirty="0" err="1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5400" b="1" spc="5" dirty="0" err="1">
                <a:solidFill>
                  <a:srgbClr val="002060"/>
                </a:solidFill>
                <a:latin typeface="Times New Roman"/>
                <a:cs typeface="Times New Roman"/>
              </a:rPr>
              <a:t>д</a:t>
            </a:r>
            <a:r>
              <a:rPr sz="54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ос</a:t>
            </a:r>
            <a:r>
              <a:rPr sz="5400" b="1" spc="60" dirty="0" err="1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5400" b="1" spc="-145" dirty="0" err="1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5400" b="1" spc="-75" dirty="0" err="1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5400" b="1" spc="-145" dirty="0" err="1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54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ч</a:t>
            </a:r>
            <a:r>
              <a:rPr sz="5400" b="1" spc="-5" dirty="0" err="1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54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ости</a:t>
            </a:r>
            <a:endParaRPr lang="ru-RU" sz="54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lang="ru-RU" sz="54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lang="ru-RU" sz="3200" b="1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lang="ru-RU" sz="3200" b="1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lang="ru-RU" sz="3200" b="1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lang="ru-RU" sz="3200" b="1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lang="ru-RU" sz="3200" b="1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lang="ru-RU" sz="3200" b="1" dirty="0">
                <a:latin typeface="Times New Roman"/>
                <a:cs typeface="Times New Roman"/>
              </a:rPr>
              <a:t>Доцент Карпова Е.Г.</a:t>
            </a:r>
          </a:p>
          <a:p>
            <a:pPr marL="12065" marR="5080" algn="ctr">
              <a:lnSpc>
                <a:spcPct val="100000"/>
              </a:lnSpc>
            </a:pPr>
            <a:endParaRPr lang="ru-RU" sz="54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lang="ru-RU" sz="54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sz="5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10287000" cy="664371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err="1">
                <a:solidFill>
                  <a:srgbClr val="002060"/>
                </a:solidFill>
              </a:rPr>
              <a:t>Кардиоциркуляторная</a:t>
            </a:r>
            <a:r>
              <a:rPr lang="ru-RU" sz="2400" b="1" i="1" dirty="0">
                <a:solidFill>
                  <a:srgbClr val="002060"/>
                </a:solidFill>
              </a:rPr>
              <a:t> модель </a:t>
            </a:r>
            <a:r>
              <a:rPr lang="ru-RU" sz="2400" dirty="0"/>
              <a:t>развития ХСН –</a:t>
            </a:r>
          </a:p>
          <a:p>
            <a:pPr algn="ctr">
              <a:buNone/>
            </a:pPr>
            <a:r>
              <a:rPr lang="ru-RU" sz="2400" dirty="0"/>
              <a:t> предложена в 60–80-е гг. ХХ в. </a:t>
            </a:r>
          </a:p>
          <a:p>
            <a:pPr algn="ctr">
              <a:buNone/>
            </a:pPr>
            <a:r>
              <a:rPr lang="ru-RU" sz="2400" dirty="0"/>
              <a:t>Согласно этой теории, </a:t>
            </a:r>
          </a:p>
          <a:p>
            <a:pPr algn="ctr">
              <a:buNone/>
            </a:pPr>
            <a:r>
              <a:rPr lang="ru-RU" sz="2400" dirty="0"/>
              <a:t>снижение сократительной способности сердца приводит к</a:t>
            </a:r>
          </a:p>
          <a:p>
            <a:pPr algn="ctr">
              <a:buNone/>
            </a:pPr>
            <a:r>
              <a:rPr lang="ru-RU" sz="2400" dirty="0"/>
              <a:t>гемодинамическим нарушениям в виде </a:t>
            </a:r>
          </a:p>
          <a:p>
            <a:pPr algn="ctr">
              <a:buNone/>
            </a:pPr>
            <a:r>
              <a:rPr lang="ru-RU" sz="2400" dirty="0"/>
              <a:t>стойкой </a:t>
            </a:r>
            <a:r>
              <a:rPr lang="ru-RU" sz="2400" dirty="0" err="1"/>
              <a:t>констрикции</a:t>
            </a:r>
            <a:r>
              <a:rPr lang="ru-RU" sz="2400" dirty="0"/>
              <a:t> периферических артерий и вен </a:t>
            </a:r>
          </a:p>
          <a:p>
            <a:pPr algn="ctr">
              <a:buNone/>
            </a:pPr>
            <a:r>
              <a:rPr lang="ru-RU" sz="2400" dirty="0"/>
              <a:t>с последующим повышением пред- и </a:t>
            </a:r>
            <a:r>
              <a:rPr lang="ru-RU" sz="2400" dirty="0" err="1"/>
              <a:t>постнагрузки</a:t>
            </a:r>
            <a:r>
              <a:rPr lang="ru-RU" sz="2400" dirty="0"/>
              <a:t>, </a:t>
            </a:r>
          </a:p>
          <a:p>
            <a:pPr algn="ctr">
              <a:buNone/>
            </a:pPr>
            <a:r>
              <a:rPr lang="ru-RU" sz="2400" dirty="0"/>
              <a:t>что способствует дальнейшему ухудшению функции сердца, </a:t>
            </a:r>
          </a:p>
          <a:p>
            <a:pPr algn="ctr">
              <a:buNone/>
            </a:pPr>
            <a:r>
              <a:rPr lang="ru-RU" sz="2400" dirty="0"/>
              <a:t>развитию его гипертрофии и дилатации и </a:t>
            </a:r>
          </a:p>
          <a:p>
            <a:pPr algn="ctr">
              <a:buNone/>
            </a:pPr>
            <a:r>
              <a:rPr lang="ru-RU" sz="2400" dirty="0"/>
              <a:t>уменьшению периферического кровотока в различных органах и тканях</a:t>
            </a:r>
          </a:p>
          <a:p>
            <a:pPr algn="ctr">
              <a:buNone/>
            </a:pPr>
            <a:r>
              <a:rPr lang="ru-RU" sz="2400" dirty="0"/>
              <a:t> </a:t>
            </a:r>
          </a:p>
          <a:p>
            <a:pPr algn="ctr">
              <a:buNone/>
            </a:pPr>
            <a:r>
              <a:rPr lang="ru-RU" sz="2400" dirty="0"/>
              <a:t>Доказательство значения нарушения гемодинамики как основы развития СН - основание для широкого внедрения в клиническую практику тех лет</a:t>
            </a:r>
          </a:p>
          <a:p>
            <a:pPr algn="ctr">
              <a:buNone/>
            </a:pPr>
            <a:r>
              <a:rPr lang="ru-RU" sz="2400" dirty="0"/>
              <a:t> </a:t>
            </a:r>
            <a:r>
              <a:rPr lang="ru-RU" sz="2400" i="1" dirty="0">
                <a:solidFill>
                  <a:srgbClr val="002060"/>
                </a:solidFill>
              </a:rPr>
              <a:t>периферических вазодилататоров </a:t>
            </a:r>
            <a:r>
              <a:rPr lang="ru-RU" sz="2400" i="1" dirty="0"/>
              <a:t>и</a:t>
            </a:r>
            <a:r>
              <a:rPr lang="ru-RU" sz="2400" i="1" dirty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r>
              <a:rPr lang="ru-RU" sz="2400" i="1" dirty="0" err="1">
                <a:solidFill>
                  <a:srgbClr val="002060"/>
                </a:solidFill>
              </a:rPr>
              <a:t>негликозидных</a:t>
            </a:r>
            <a:r>
              <a:rPr lang="ru-RU" sz="2400" i="1" dirty="0">
                <a:solidFill>
                  <a:srgbClr val="002060"/>
                </a:solidFill>
              </a:rPr>
              <a:t> </a:t>
            </a:r>
            <a:r>
              <a:rPr lang="ru-RU" sz="2400" i="1" dirty="0" err="1">
                <a:solidFill>
                  <a:srgbClr val="002060"/>
                </a:solidFill>
              </a:rPr>
              <a:t>инотропных</a:t>
            </a:r>
            <a:r>
              <a:rPr lang="ru-RU" sz="2400" i="1" dirty="0">
                <a:solidFill>
                  <a:srgbClr val="002060"/>
                </a:solidFill>
              </a:rPr>
              <a:t> препаратов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10144160" cy="6572272"/>
          </a:xfrm>
        </p:spPr>
        <p:txBody>
          <a:bodyPr>
            <a:normAutofit/>
          </a:bodyPr>
          <a:lstStyle/>
          <a:p>
            <a:r>
              <a:rPr lang="ru-RU" sz="2800" dirty="0"/>
              <a:t>Наиболее современную теорию возникновения ХСН представляет </a:t>
            </a:r>
            <a:r>
              <a:rPr lang="ru-RU" sz="2800" b="1" i="1" dirty="0">
                <a:solidFill>
                  <a:srgbClr val="002060"/>
                </a:solidFill>
              </a:rPr>
              <a:t>нейрогормональная модель </a:t>
            </a:r>
            <a:r>
              <a:rPr lang="ru-RU" sz="2800" dirty="0"/>
              <a:t>- наибольшее развитие в 80–90-е гг. ХХ в. </a:t>
            </a:r>
          </a:p>
          <a:p>
            <a:r>
              <a:rPr lang="ru-RU" sz="2800" dirty="0"/>
              <a:t>Доказано, что в реализации компенсаторных гемодинамических механизмов, функционирующих при СН, ведущая роль принадлежит </a:t>
            </a:r>
            <a:r>
              <a:rPr lang="ru-RU" sz="2800" dirty="0" err="1"/>
              <a:t>гиперактивации</a:t>
            </a:r>
            <a:r>
              <a:rPr lang="ru-RU" sz="2800" dirty="0"/>
              <a:t> локальных или тканевых </a:t>
            </a:r>
            <a:r>
              <a:rPr lang="ru-RU" sz="2800" dirty="0" err="1"/>
              <a:t>нейрогормонов</a:t>
            </a:r>
            <a:r>
              <a:rPr lang="ru-RU" sz="2800" dirty="0"/>
              <a:t> </a:t>
            </a:r>
          </a:p>
          <a:p>
            <a:r>
              <a:rPr lang="ru-RU" sz="2800" dirty="0"/>
              <a:t>В основном это симпатико-адреналовая система (САС) и ее эффекторы — адреналин и норадреналин и </a:t>
            </a:r>
            <a:r>
              <a:rPr lang="ru-RU" sz="2800" dirty="0" err="1"/>
              <a:t>ренин-ангиотензин-альдостероновая</a:t>
            </a:r>
            <a:r>
              <a:rPr lang="ru-RU" sz="2800" dirty="0"/>
              <a:t> система (РААС) и ее эффекторы — </a:t>
            </a:r>
            <a:r>
              <a:rPr lang="ru-RU" sz="2800" dirty="0" err="1"/>
              <a:t>ангиотензин</a:t>
            </a:r>
            <a:r>
              <a:rPr lang="ru-RU" sz="2800" dirty="0"/>
              <a:t> II (А II) и альдостерон, а также противодействующая им система натрийуретического фактора</a:t>
            </a:r>
          </a:p>
          <a:p>
            <a:r>
              <a:rPr lang="ru-RU" sz="2800" dirty="0"/>
              <a:t>С 1980-х гг. для лечения СН начали широко применяться </a:t>
            </a:r>
            <a:r>
              <a:rPr lang="ru-RU" sz="2800" dirty="0">
                <a:solidFill>
                  <a:srgbClr val="002060"/>
                </a:solidFill>
              </a:rPr>
              <a:t>ингибиторы </a:t>
            </a:r>
            <a:r>
              <a:rPr lang="ru-RU" sz="2800" dirty="0" err="1">
                <a:solidFill>
                  <a:srgbClr val="002060"/>
                </a:solidFill>
              </a:rPr>
              <a:t>ангиотензинпревращающего</a:t>
            </a:r>
            <a:r>
              <a:rPr lang="ru-RU" sz="2800" dirty="0">
                <a:solidFill>
                  <a:srgbClr val="002060"/>
                </a:solidFill>
              </a:rPr>
              <a:t> фермента (ИАПФ), </a:t>
            </a:r>
          </a:p>
          <a:p>
            <a:r>
              <a:rPr lang="ru-RU" sz="2800" dirty="0"/>
              <a:t>с 1990-х гг. в клиническую практику вошли </a:t>
            </a:r>
            <a:r>
              <a:rPr lang="ru-RU" sz="2800" dirty="0" err="1">
                <a:solidFill>
                  <a:srgbClr val="002060"/>
                </a:solidFill>
              </a:rPr>
              <a:t>β-адреноблокаторы</a:t>
            </a:r>
            <a:endParaRPr lang="ru-RU" sz="28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203335"/>
            <a:ext cx="9563100" cy="1284018"/>
          </a:xfrm>
          <a:prstGeom prst="rect">
            <a:avLst/>
          </a:prstGeom>
        </p:spPr>
        <p:txBody>
          <a:bodyPr vert="horz" wrap="square" lIns="0" tIns="139903" rIns="0" bIns="0" rtlCol="0">
            <a:spAutoFit/>
          </a:bodyPr>
          <a:lstStyle/>
          <a:p>
            <a:pPr marL="674370" marR="5080" indent="824230" algn="ctr">
              <a:lnSpc>
                <a:spcPct val="100000"/>
              </a:lnSpc>
            </a:pPr>
            <a:r>
              <a:rPr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b="1" spc="-1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тивное</a:t>
            </a:r>
            <a:r>
              <a:rPr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b="1" spc="-9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ействие</a:t>
            </a:r>
            <a:r>
              <a:rPr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</a:t>
            </a:r>
            <a:r>
              <a:rPr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</a:t>
            </a:r>
            <a:r>
              <a:rPr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ции</a:t>
            </a:r>
            <a:r>
              <a:rPr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b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9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8" y="1658211"/>
            <a:ext cx="10322561" cy="49705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Д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25" dirty="0">
                <a:latin typeface="Times New Roman"/>
                <a:cs typeface="Times New Roman"/>
              </a:rPr>
              <a:t>с</a:t>
            </a:r>
            <a:r>
              <a:rPr sz="2400" spc="-60" dirty="0">
                <a:latin typeface="Times New Roman"/>
                <a:cs typeface="Times New Roman"/>
              </a:rPr>
              <a:t>ф</a:t>
            </a:r>
            <a:r>
              <a:rPr sz="2400" spc="20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н</a:t>
            </a:r>
            <a:r>
              <a:rPr sz="2400" spc="-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ция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ги</a:t>
            </a:r>
            <a:r>
              <a:rPr sz="2400" spc="-35" dirty="0">
                <a:latin typeface="Times New Roman"/>
                <a:cs typeface="Times New Roman"/>
              </a:rPr>
              <a:t>б</a:t>
            </a:r>
            <a:r>
              <a:rPr sz="2400" dirty="0">
                <a:latin typeface="Times New Roman"/>
                <a:cs typeface="Times New Roman"/>
              </a:rPr>
              <a:t>ель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40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ди</a:t>
            </a:r>
            <a:r>
              <a:rPr sz="2400" spc="-5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миоци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ов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(п</a:t>
            </a:r>
            <a:r>
              <a:rPr sz="2400" spc="20" dirty="0">
                <a:latin typeface="Times New Roman"/>
                <a:cs typeface="Times New Roman"/>
              </a:rPr>
              <a:t>у</a:t>
            </a:r>
            <a:r>
              <a:rPr sz="2400" spc="-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ем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не</a:t>
            </a:r>
            <a:r>
              <a:rPr sz="2400" spc="-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роза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поп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оза)</a:t>
            </a: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400" spc="-240" dirty="0">
                <a:latin typeface="Times New Roman"/>
                <a:cs typeface="Times New Roman"/>
              </a:rPr>
              <a:t>У</a:t>
            </a:r>
            <a:r>
              <a:rPr sz="2400" spc="-100" dirty="0">
                <a:latin typeface="Times New Roman"/>
                <a:cs typeface="Times New Roman"/>
              </a:rPr>
              <a:t>х</a:t>
            </a:r>
            <a:r>
              <a:rPr sz="2400" spc="-135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дшение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г</a:t>
            </a:r>
            <a:r>
              <a:rPr sz="2400" dirty="0">
                <a:latin typeface="Times New Roman"/>
                <a:cs typeface="Times New Roman"/>
              </a:rPr>
              <a:t>ем</a:t>
            </a:r>
            <a:r>
              <a:rPr sz="2400" spc="-7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динами</a:t>
            </a:r>
            <a:r>
              <a:rPr sz="2400" spc="-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и</a:t>
            </a: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С</a:t>
            </a:r>
            <a:r>
              <a:rPr sz="2400" dirty="0">
                <a:latin typeface="Times New Roman"/>
                <a:cs typeface="Times New Roman"/>
              </a:rPr>
              <a:t>ни</a:t>
            </a:r>
            <a:r>
              <a:rPr sz="2400" spc="-40" dirty="0">
                <a:latin typeface="Times New Roman"/>
                <a:cs typeface="Times New Roman"/>
              </a:rPr>
              <a:t>ж</a:t>
            </a:r>
            <a:r>
              <a:rPr sz="2400" dirty="0">
                <a:latin typeface="Times New Roman"/>
                <a:cs typeface="Times New Roman"/>
              </a:rPr>
              <a:t>ение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пл</a:t>
            </a: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spc="-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н</a:t>
            </a:r>
            <a:r>
              <a:rPr sz="2400" spc="6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афинн</a:t>
            </a:r>
            <a:r>
              <a:rPr sz="2400" spc="6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и β-рецеп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оров</a:t>
            </a: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Х</a:t>
            </a:r>
            <a:r>
              <a:rPr sz="2400" dirty="0">
                <a:latin typeface="Times New Roman"/>
                <a:cs typeface="Times New Roman"/>
              </a:rPr>
              <a:t>ронич</a:t>
            </a:r>
            <a:r>
              <a:rPr sz="2400" spc="6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ая 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ахи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40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дия</a:t>
            </a: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400" spc="-95" dirty="0">
                <a:latin typeface="Times New Roman"/>
                <a:cs typeface="Times New Roman"/>
              </a:rPr>
              <a:t>Г</a:t>
            </a:r>
            <a:r>
              <a:rPr sz="2400" dirty="0">
                <a:latin typeface="Times New Roman"/>
                <a:cs typeface="Times New Roman"/>
              </a:rPr>
              <a:t>ипе</a:t>
            </a:r>
            <a:r>
              <a:rPr sz="2400" spc="-40" dirty="0">
                <a:latin typeface="Times New Roman"/>
                <a:cs typeface="Times New Roman"/>
              </a:rPr>
              <a:t>р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рофия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мио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40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да</a:t>
            </a:r>
          </a:p>
          <a:p>
            <a:pPr marL="355600" marR="5080" indent="-342900">
              <a:lnSpc>
                <a:spcPts val="2590"/>
              </a:lnSpc>
              <a:spcBef>
                <a:spcPts val="615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П</a:t>
            </a:r>
            <a:r>
              <a:rPr sz="2400" dirty="0">
                <a:latin typeface="Times New Roman"/>
                <a:cs typeface="Times New Roman"/>
              </a:rPr>
              <a:t>ро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ация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ишемии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мио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40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да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(за </a:t>
            </a:r>
            <a:r>
              <a:rPr sz="2400" spc="-50" dirty="0">
                <a:latin typeface="Times New Roman"/>
                <a:cs typeface="Times New Roman"/>
              </a:rPr>
              <a:t>с</a:t>
            </a:r>
            <a:r>
              <a:rPr sz="2400" dirty="0">
                <a:latin typeface="Times New Roman"/>
                <a:cs typeface="Times New Roman"/>
              </a:rPr>
              <a:t>чет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ахи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40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дии,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гип</a:t>
            </a:r>
            <a:r>
              <a:rPr sz="2400" spc="-40" dirty="0">
                <a:latin typeface="Times New Roman"/>
                <a:cs typeface="Times New Roman"/>
              </a:rPr>
              <a:t>р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рофии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мио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40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да и </a:t>
            </a:r>
            <a:r>
              <a:rPr sz="2400" spc="-45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15" dirty="0">
                <a:latin typeface="Times New Roman"/>
                <a:cs typeface="Times New Roman"/>
              </a:rPr>
              <a:t>з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12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онс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ри</a:t>
            </a:r>
            <a:r>
              <a:rPr sz="2400" spc="-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ции)</a:t>
            </a: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П</a:t>
            </a:r>
            <a:r>
              <a:rPr sz="2400" dirty="0">
                <a:latin typeface="Times New Roman"/>
                <a:cs typeface="Times New Roman"/>
              </a:rPr>
              <a:t>ро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ация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ари</a:t>
            </a:r>
            <a:r>
              <a:rPr sz="2400" spc="-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мий</a:t>
            </a: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400" spc="-45" dirty="0">
                <a:latin typeface="Times New Roman"/>
                <a:cs typeface="Times New Roman"/>
              </a:rPr>
              <a:t>С</a:t>
            </a:r>
            <a:r>
              <a:rPr sz="2400" spc="-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им</a:t>
            </a:r>
            <a:r>
              <a:rPr sz="2400" spc="-85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ляция </a:t>
            </a:r>
            <a:r>
              <a:rPr sz="2400" spc="-125" dirty="0">
                <a:latin typeface="Times New Roman"/>
                <a:cs typeface="Times New Roman"/>
              </a:rPr>
              <a:t>СА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</a:t>
            </a:r>
            <a:r>
              <a:rPr sz="2400" spc="-60" dirty="0">
                <a:latin typeface="Times New Roman"/>
                <a:cs typeface="Times New Roman"/>
              </a:rPr>
              <a:t>о</a:t>
            </a:r>
            <a:r>
              <a:rPr sz="2400" spc="-40" dirty="0">
                <a:latin typeface="Times New Roman"/>
                <a:cs typeface="Times New Roman"/>
              </a:rPr>
              <a:t>ж</a:t>
            </a:r>
            <a:r>
              <a:rPr sz="2400" dirty="0">
                <a:latin typeface="Times New Roman"/>
                <a:cs typeface="Times New Roman"/>
              </a:rPr>
              <a:t>ет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вы</a:t>
            </a:r>
            <a:r>
              <a:rPr sz="2400" dirty="0">
                <a:latin typeface="Times New Roman"/>
                <a:cs typeface="Times New Roman"/>
              </a:rPr>
              <a:t>з</a:t>
            </a:r>
            <a:r>
              <a:rPr sz="2400" spc="-45" dirty="0">
                <a:latin typeface="Times New Roman"/>
                <a:cs typeface="Times New Roman"/>
              </a:rPr>
              <a:t>в</a:t>
            </a:r>
            <a:r>
              <a:rPr sz="2400" spc="-60" dirty="0">
                <a:latin typeface="Times New Roman"/>
                <a:cs typeface="Times New Roman"/>
              </a:rPr>
              <a:t>а</a:t>
            </a:r>
            <a:r>
              <a:rPr sz="2400" spc="-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ь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ишемию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мио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40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да</a:t>
            </a:r>
          </a:p>
          <a:p>
            <a:pPr marL="355600" marR="429895" indent="-342900">
              <a:lnSpc>
                <a:spcPts val="2590"/>
              </a:lnSpc>
              <a:spcBef>
                <a:spcPts val="615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Х</a:t>
            </a:r>
            <a:r>
              <a:rPr sz="2400" dirty="0">
                <a:latin typeface="Times New Roman"/>
                <a:cs typeface="Times New Roman"/>
              </a:rPr>
              <a:t>ронич</a:t>
            </a:r>
            <a:r>
              <a:rPr sz="2400" spc="6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125" dirty="0">
                <a:latin typeface="Times New Roman"/>
                <a:cs typeface="Times New Roman"/>
              </a:rPr>
              <a:t>к</a:t>
            </a:r>
            <a:r>
              <a:rPr sz="2400" spc="2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е по</a:t>
            </a:r>
            <a:r>
              <a:rPr sz="2400" spc="-5" dirty="0">
                <a:latin typeface="Times New Roman"/>
                <a:cs typeface="Times New Roman"/>
              </a:rPr>
              <a:t>вы</a:t>
            </a:r>
            <a:r>
              <a:rPr sz="2400" dirty="0">
                <a:latin typeface="Times New Roman"/>
                <a:cs typeface="Times New Roman"/>
              </a:rPr>
              <a:t>шение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он</a:t>
            </a:r>
            <a:r>
              <a:rPr sz="2400" spc="20" dirty="0">
                <a:latin typeface="Times New Roman"/>
                <a:cs typeface="Times New Roman"/>
              </a:rPr>
              <a:t>у</a:t>
            </a:r>
            <a:r>
              <a:rPr sz="2400" spc="25" dirty="0">
                <a:latin typeface="Times New Roman"/>
                <a:cs typeface="Times New Roman"/>
              </a:rPr>
              <a:t>с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симп</a:t>
            </a:r>
            <a:r>
              <a:rPr sz="2400" spc="-60" dirty="0">
                <a:latin typeface="Times New Roman"/>
                <a:cs typeface="Times New Roman"/>
              </a:rPr>
              <a:t>а</a:t>
            </a:r>
            <a:r>
              <a:rPr sz="2400" spc="-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ич</a:t>
            </a:r>
            <a:r>
              <a:rPr sz="2400" spc="6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12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ой нер</a:t>
            </a:r>
            <a:r>
              <a:rPr sz="2400" spc="-5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ной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</a:t>
            </a:r>
            <a:r>
              <a:rPr sz="2400" spc="-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емы сопро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spc="-60" dirty="0">
                <a:latin typeface="Times New Roman"/>
                <a:cs typeface="Times New Roman"/>
              </a:rPr>
              <a:t>о</a:t>
            </a:r>
            <a:r>
              <a:rPr sz="2400" spc="-5" dirty="0">
                <a:latin typeface="Times New Roman"/>
                <a:cs typeface="Times New Roman"/>
              </a:rPr>
              <a:t>ж</a:t>
            </a:r>
            <a:r>
              <a:rPr sz="2400" dirty="0">
                <a:latin typeface="Times New Roman"/>
                <a:cs typeface="Times New Roman"/>
              </a:rPr>
              <a:t>дае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ся </a:t>
            </a:r>
            <a:r>
              <a:rPr sz="2400" spc="20" dirty="0">
                <a:latin typeface="Times New Roman"/>
                <a:cs typeface="Times New Roman"/>
              </a:rPr>
              <a:t>у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еличением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ро</a:t>
            </a:r>
            <a:r>
              <a:rPr sz="2400" spc="-5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-5" dirty="0">
                <a:latin typeface="Times New Roman"/>
                <a:cs typeface="Times New Roman"/>
              </a:rPr>
              <a:t>т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анях </a:t>
            </a:r>
            <a:r>
              <a:rPr sz="2400" spc="-12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онцен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рации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ренина и анги</a:t>
            </a: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spc="-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ензина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вы</a:t>
            </a:r>
            <a:r>
              <a:rPr sz="2400" dirty="0">
                <a:latin typeface="Times New Roman"/>
                <a:cs typeface="Times New Roman"/>
              </a:rPr>
              <a:t>со</a:t>
            </a:r>
            <a:r>
              <a:rPr sz="2400" spc="-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ие </a:t>
            </a:r>
            <a:r>
              <a:rPr sz="2400" spc="-12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онцен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рации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к</a:t>
            </a: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ор</a:t>
            </a:r>
            <a:r>
              <a:rPr sz="2400" spc="-5" dirty="0">
                <a:latin typeface="Times New Roman"/>
                <a:cs typeface="Times New Roman"/>
              </a:rPr>
              <a:t>ы</a:t>
            </a:r>
            <a:r>
              <a:rPr sz="2400" dirty="0">
                <a:latin typeface="Times New Roman"/>
                <a:cs typeface="Times New Roman"/>
              </a:rPr>
              <a:t>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6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сичны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 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40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ди</a:t>
            </a:r>
            <a:r>
              <a:rPr sz="2400" spc="-5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миоци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0" y="142852"/>
            <a:ext cx="10144160" cy="650085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/>
              <a:t>Достижения последнего времени, несомненно, -</a:t>
            </a:r>
          </a:p>
          <a:p>
            <a:pPr algn="ctr">
              <a:buNone/>
            </a:pPr>
            <a:r>
              <a:rPr lang="ru-RU" dirty="0"/>
              <a:t>установление значения иммунных механизмов в генезе СН</a:t>
            </a:r>
          </a:p>
          <a:p>
            <a:r>
              <a:rPr lang="ru-RU" dirty="0"/>
              <a:t>Была предложена </a:t>
            </a:r>
            <a:r>
              <a:rPr lang="ru-RU" b="1" i="1" dirty="0" err="1">
                <a:solidFill>
                  <a:srgbClr val="002060"/>
                </a:solidFill>
              </a:rPr>
              <a:t>цитокиновая</a:t>
            </a:r>
            <a:r>
              <a:rPr lang="ru-RU" b="1" i="1" dirty="0">
                <a:solidFill>
                  <a:srgbClr val="002060"/>
                </a:solidFill>
              </a:rPr>
              <a:t> модель </a:t>
            </a:r>
            <a:r>
              <a:rPr lang="ru-RU" dirty="0"/>
              <a:t>развития СН, согласно которой гемодинамическая перестройка и гипоксия, являющиеся важными звеньями патогенеза развития СН, индуцируют иммунологические изменения</a:t>
            </a:r>
          </a:p>
          <a:p>
            <a:r>
              <a:rPr lang="ru-RU" dirty="0"/>
              <a:t>При этом образуются </a:t>
            </a:r>
            <a:r>
              <a:rPr lang="ru-RU" dirty="0" err="1"/>
              <a:t>провоспалительные</a:t>
            </a:r>
            <a:r>
              <a:rPr lang="ru-RU" dirty="0"/>
              <a:t> </a:t>
            </a:r>
            <a:r>
              <a:rPr lang="ru-RU" dirty="0" err="1"/>
              <a:t>цитокины</a:t>
            </a:r>
            <a:r>
              <a:rPr lang="ru-RU" dirty="0"/>
              <a:t>: фактор некроза </a:t>
            </a:r>
            <a:r>
              <a:rPr lang="ru-RU" dirty="0" err="1"/>
              <a:t>опухоли-a</a:t>
            </a:r>
            <a:r>
              <a:rPr lang="ru-RU" dirty="0"/>
              <a:t>, </a:t>
            </a:r>
            <a:r>
              <a:rPr lang="ru-RU" dirty="0" err="1"/>
              <a:t>интерлейкин</a:t>
            </a:r>
            <a:r>
              <a:rPr lang="ru-RU" dirty="0"/>
              <a:t> 1, </a:t>
            </a:r>
            <a:r>
              <a:rPr lang="ru-RU" dirty="0" err="1"/>
              <a:t>интерлейкин</a:t>
            </a:r>
            <a:r>
              <a:rPr lang="ru-RU" dirty="0"/>
              <a:t> 6 </a:t>
            </a:r>
          </a:p>
          <a:p>
            <a:r>
              <a:rPr lang="ru-RU" dirty="0"/>
              <a:t>В 1990 г. </a:t>
            </a:r>
            <a:r>
              <a:rPr lang="ru-RU" dirty="0" err="1"/>
              <a:t>Levine</a:t>
            </a:r>
            <a:r>
              <a:rPr lang="ru-RU" dirty="0"/>
              <a:t> показал, что фактор некроза </a:t>
            </a:r>
            <a:r>
              <a:rPr lang="ru-RU" dirty="0" err="1"/>
              <a:t>опухоли-a</a:t>
            </a:r>
            <a:r>
              <a:rPr lang="ru-RU" dirty="0"/>
              <a:t> является, с одной стороны, одним из маркеров, а с другой — одной из причин развития СН </a:t>
            </a:r>
          </a:p>
          <a:p>
            <a:pPr>
              <a:buNone/>
            </a:pPr>
            <a:r>
              <a:rPr lang="ru-RU" dirty="0"/>
              <a:t>   Установлено, что повышенный уровень фактора некроза </a:t>
            </a:r>
            <a:r>
              <a:rPr lang="ru-RU" dirty="0" err="1"/>
              <a:t>опухоли-a</a:t>
            </a:r>
            <a:r>
              <a:rPr lang="ru-RU" dirty="0"/>
              <a:t> активирует РААС, ассоциируется с IV функциональным классом СН и является независимым предиктором неблагоприятного прогноза течения заболевания</a:t>
            </a:r>
          </a:p>
          <a:p>
            <a:pPr>
              <a:buNone/>
            </a:pPr>
            <a:r>
              <a:rPr lang="ru-RU" dirty="0"/>
              <a:t>   Существуют несколько гипотез, объясняющих возникновение избыточной продукции </a:t>
            </a:r>
            <a:r>
              <a:rPr lang="ru-RU" dirty="0" err="1"/>
              <a:t>цитокинов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   гипотезы </a:t>
            </a:r>
            <a:r>
              <a:rPr lang="ru-RU" dirty="0" err="1"/>
              <a:t>миокардиальной</a:t>
            </a:r>
            <a:r>
              <a:rPr lang="ru-RU" dirty="0"/>
              <a:t> и </a:t>
            </a:r>
            <a:r>
              <a:rPr lang="ru-RU" dirty="0" err="1"/>
              <a:t>экстрамиокардиальной</a:t>
            </a:r>
            <a:r>
              <a:rPr lang="ru-RU" dirty="0"/>
              <a:t> продукции </a:t>
            </a:r>
            <a:r>
              <a:rPr lang="ru-RU" dirty="0" err="1"/>
              <a:t>цитокинов</a:t>
            </a:r>
            <a:r>
              <a:rPr lang="ru-RU" dirty="0"/>
              <a:t> и гипотеза бактериальных эндотоксинов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/>
              <a:t>Гипотеза </a:t>
            </a:r>
            <a:r>
              <a:rPr lang="ru-RU" b="1" i="1" dirty="0" err="1"/>
              <a:t>миокардиальной</a:t>
            </a:r>
            <a:r>
              <a:rPr lang="ru-RU" b="1" i="1" dirty="0"/>
              <a:t> продукции </a:t>
            </a:r>
            <a:r>
              <a:rPr lang="ru-RU" b="1" i="1" dirty="0" err="1"/>
              <a:t>цитокинов</a:t>
            </a:r>
            <a:r>
              <a:rPr lang="ru-RU" b="1" i="1" dirty="0"/>
              <a:t> </a:t>
            </a:r>
            <a:r>
              <a:rPr lang="ru-RU" dirty="0"/>
              <a:t>объясняет образование </a:t>
            </a:r>
            <a:r>
              <a:rPr lang="ru-RU" dirty="0" err="1"/>
              <a:t>миокардиальных</a:t>
            </a:r>
            <a:r>
              <a:rPr lang="ru-RU" dirty="0"/>
              <a:t> </a:t>
            </a:r>
            <a:r>
              <a:rPr lang="ru-RU" dirty="0" err="1"/>
              <a:t>цитокинов</a:t>
            </a:r>
            <a:r>
              <a:rPr lang="ru-RU" dirty="0"/>
              <a:t> с позиций гемодинамической перестройки в виде повышенного уровня </a:t>
            </a:r>
            <a:r>
              <a:rPr lang="ru-RU" dirty="0" err="1"/>
              <a:t>конечно-диастолического</a:t>
            </a:r>
            <a:r>
              <a:rPr lang="ru-RU" dirty="0"/>
              <a:t> давления в полости левого желудочка, что приводит к состоянию </a:t>
            </a:r>
            <a:r>
              <a:rPr lang="ru-RU" dirty="0" err="1"/>
              <a:t>диастолического</a:t>
            </a:r>
            <a:r>
              <a:rPr lang="ru-RU" dirty="0"/>
              <a:t> стресса</a:t>
            </a:r>
          </a:p>
          <a:p>
            <a:pPr>
              <a:buNone/>
            </a:pPr>
            <a:r>
              <a:rPr lang="ru-RU" dirty="0"/>
              <a:t>Согласно </a:t>
            </a:r>
            <a:r>
              <a:rPr lang="ru-RU" b="1" i="1" dirty="0"/>
              <a:t>гипотезе </a:t>
            </a:r>
            <a:r>
              <a:rPr lang="ru-RU" b="1" i="1" dirty="0" err="1"/>
              <a:t>экстрамиокардиальной</a:t>
            </a:r>
            <a:r>
              <a:rPr lang="ru-RU" b="1" i="1" dirty="0"/>
              <a:t> продукции </a:t>
            </a:r>
            <a:r>
              <a:rPr lang="ru-RU" b="1" i="1" dirty="0" err="1"/>
              <a:t>цитокинов</a:t>
            </a:r>
            <a:r>
              <a:rPr lang="ru-RU" dirty="0"/>
              <a:t>, выработку </a:t>
            </a:r>
            <a:r>
              <a:rPr lang="ru-RU" dirty="0" err="1"/>
              <a:t>цитокинов</a:t>
            </a:r>
            <a:r>
              <a:rPr lang="ru-RU" dirty="0"/>
              <a:t> объясняют с позиций возникновения эндотелиальной дисфункции, нарушения </a:t>
            </a:r>
            <a:r>
              <a:rPr lang="ru-RU" dirty="0" err="1"/>
              <a:t>эндотелийзависимой</a:t>
            </a:r>
            <a:r>
              <a:rPr lang="ru-RU" dirty="0"/>
              <a:t> дилатации сосудов, тканевой гипоксии, увеличения уровня свободных радикалов вследствие повреждения миокарда и снижения сердечного выброса</a:t>
            </a:r>
          </a:p>
          <a:p>
            <a:pPr>
              <a:buNone/>
            </a:pPr>
            <a:r>
              <a:rPr lang="ru-RU" b="1" i="1" dirty="0"/>
              <a:t>Гипотеза бактериальной продукции </a:t>
            </a:r>
            <a:r>
              <a:rPr lang="ru-RU" b="1" i="1" dirty="0" err="1"/>
              <a:t>цитокинов</a:t>
            </a:r>
            <a:r>
              <a:rPr lang="ru-RU" b="1" i="1" dirty="0"/>
              <a:t> </a:t>
            </a:r>
            <a:r>
              <a:rPr lang="ru-RU" dirty="0"/>
              <a:t>связывает избыточную продукцию </a:t>
            </a:r>
            <a:r>
              <a:rPr lang="ru-RU" dirty="0" err="1"/>
              <a:t>цитокинов</a:t>
            </a:r>
            <a:r>
              <a:rPr lang="ru-RU" dirty="0"/>
              <a:t> с явлениями венозного застоя в кишечнике, тканевой гипоксии, способствующих повышенной проницаемости стенки для бактерий эндотоксинов</a:t>
            </a:r>
          </a:p>
          <a:p>
            <a:pPr>
              <a:buNone/>
            </a:pPr>
            <a:r>
              <a:rPr lang="ru-RU" dirty="0"/>
              <a:t>   Основа данных изменений - повреждения миокарда и снижение сердечного выброса</a:t>
            </a:r>
          </a:p>
          <a:p>
            <a:pPr algn="ctr">
              <a:buNone/>
            </a:pPr>
            <a:r>
              <a:rPr lang="ru-RU" i="1" dirty="0">
                <a:solidFill>
                  <a:srgbClr val="002060"/>
                </a:solidFill>
              </a:rPr>
              <a:t>Роль противовоспалительных </a:t>
            </a:r>
            <a:r>
              <a:rPr lang="ru-RU" i="1" dirty="0" err="1">
                <a:solidFill>
                  <a:srgbClr val="002060"/>
                </a:solidFill>
              </a:rPr>
              <a:t>цитокинов</a:t>
            </a:r>
            <a:r>
              <a:rPr lang="ru-RU" i="1" dirty="0">
                <a:solidFill>
                  <a:srgbClr val="002060"/>
                </a:solidFill>
              </a:rPr>
              <a:t> в развитии СН </a:t>
            </a:r>
            <a:r>
              <a:rPr lang="ru-RU" dirty="0"/>
              <a:t>сложна и </a:t>
            </a:r>
          </a:p>
          <a:p>
            <a:pPr algn="ctr">
              <a:buNone/>
            </a:pPr>
            <a:r>
              <a:rPr lang="ru-RU" dirty="0"/>
              <a:t>может быть объяснена несколькими механизмами:</a:t>
            </a:r>
          </a:p>
          <a:p>
            <a:r>
              <a:rPr lang="ru-RU" dirty="0"/>
              <a:t>     отрицательное </a:t>
            </a:r>
            <a:r>
              <a:rPr lang="ru-RU" dirty="0" err="1"/>
              <a:t>инотропное</a:t>
            </a:r>
            <a:r>
              <a:rPr lang="ru-RU" dirty="0"/>
              <a:t> действие, </a:t>
            </a:r>
          </a:p>
          <a:p>
            <a:r>
              <a:rPr lang="ru-RU" dirty="0"/>
              <a:t>     развитие </a:t>
            </a:r>
            <a:r>
              <a:rPr lang="ru-RU" dirty="0" err="1"/>
              <a:t>ремоделирования</a:t>
            </a:r>
            <a:r>
              <a:rPr lang="ru-RU" dirty="0"/>
              <a:t> сердца в виде  - </a:t>
            </a:r>
          </a:p>
          <a:p>
            <a:pPr>
              <a:buNone/>
            </a:pPr>
            <a:r>
              <a:rPr lang="ru-RU" dirty="0"/>
              <a:t>                         разрушения </a:t>
            </a:r>
            <a:r>
              <a:rPr lang="ru-RU" dirty="0" err="1"/>
              <a:t>коллагенного</a:t>
            </a:r>
            <a:r>
              <a:rPr lang="ru-RU" dirty="0"/>
              <a:t> матрикса, возникновения дилатации желудочков, </a:t>
            </a:r>
          </a:p>
          <a:p>
            <a:pPr>
              <a:buNone/>
            </a:pPr>
            <a:r>
              <a:rPr lang="ru-RU" dirty="0"/>
              <a:t>                         гипертрофии </a:t>
            </a:r>
            <a:r>
              <a:rPr lang="ru-RU" dirty="0" err="1"/>
              <a:t>кардиомиоциитов</a:t>
            </a:r>
            <a:r>
              <a:rPr lang="ru-RU" dirty="0"/>
              <a:t>, усиления явлений </a:t>
            </a:r>
            <a:r>
              <a:rPr lang="ru-RU" dirty="0" err="1"/>
              <a:t>апоптоза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dirty="0"/>
              <a:t>                        нарушения </a:t>
            </a:r>
            <a:r>
              <a:rPr lang="ru-RU" dirty="0" err="1"/>
              <a:t>эндотелийзависимой</a:t>
            </a:r>
            <a:r>
              <a:rPr lang="ru-RU" dirty="0"/>
              <a:t> релаксации артерий</a:t>
            </a:r>
          </a:p>
          <a:p>
            <a:pPr algn="ctr">
              <a:buNone/>
            </a:pPr>
            <a:r>
              <a:rPr lang="ru-RU" i="1" dirty="0" err="1">
                <a:solidFill>
                  <a:srgbClr val="002060"/>
                </a:solidFill>
              </a:rPr>
              <a:t>Цитокиновая</a:t>
            </a:r>
            <a:r>
              <a:rPr lang="ru-RU" i="1" dirty="0">
                <a:solidFill>
                  <a:srgbClr val="002060"/>
                </a:solidFill>
              </a:rPr>
              <a:t> модель развития СН</a:t>
            </a:r>
          </a:p>
          <a:p>
            <a:pPr algn="ctr">
              <a:buNone/>
            </a:pPr>
            <a:r>
              <a:rPr lang="ru-RU" i="1" dirty="0">
                <a:solidFill>
                  <a:srgbClr val="002060"/>
                </a:solidFill>
              </a:rPr>
              <a:t>тесно связана с теорией эндотелиальной дисфункции !!!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настоящее время генез развития СН объясняют не только повреждением миокарда, но и повреждением эндотелия сосудистой стенки</a:t>
            </a:r>
          </a:p>
          <a:p>
            <a:r>
              <a:rPr lang="ru-RU" dirty="0"/>
              <a:t>Важной функцией эндотелия является локальный (независимый) механизм регуляции сосудистого тонуса</a:t>
            </a:r>
          </a:p>
          <a:p>
            <a:pPr algn="ctr">
              <a:buNone/>
            </a:pPr>
            <a:r>
              <a:rPr lang="ru-RU" i="1" dirty="0">
                <a:solidFill>
                  <a:srgbClr val="002060"/>
                </a:solidFill>
              </a:rPr>
              <a:t>Причины развития эндотелиальной дисфункции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        гемодинамическая перегрузка проводящих артерий, </a:t>
            </a:r>
          </a:p>
          <a:p>
            <a:pPr>
              <a:buNone/>
            </a:pPr>
            <a:r>
              <a:rPr lang="ru-RU" dirty="0"/>
              <a:t>        </a:t>
            </a:r>
            <a:r>
              <a:rPr lang="ru-RU" dirty="0" err="1"/>
              <a:t>гиперактивация</a:t>
            </a:r>
            <a:r>
              <a:rPr lang="ru-RU" dirty="0"/>
              <a:t> РААС и САС, </a:t>
            </a:r>
          </a:p>
          <a:p>
            <a:pPr>
              <a:buNone/>
            </a:pPr>
            <a:r>
              <a:rPr lang="ru-RU" dirty="0"/>
              <a:t>        нарушение рецепторного аппарата эндотелия, </a:t>
            </a:r>
          </a:p>
          <a:p>
            <a:pPr>
              <a:buNone/>
            </a:pPr>
            <a:r>
              <a:rPr lang="ru-RU" dirty="0"/>
              <a:t>        нарушение образования или </a:t>
            </a:r>
          </a:p>
          <a:p>
            <a:pPr>
              <a:buNone/>
            </a:pPr>
            <a:r>
              <a:rPr lang="ru-RU" dirty="0"/>
              <a:t>       блокада действия систем </a:t>
            </a:r>
            <a:r>
              <a:rPr lang="ru-RU" dirty="0" err="1"/>
              <a:t>брадикинина</a:t>
            </a:r>
            <a:r>
              <a:rPr lang="ru-RU" dirty="0"/>
              <a:t>, оксида азота и </a:t>
            </a:r>
          </a:p>
          <a:p>
            <a:pPr>
              <a:buNone/>
            </a:pPr>
            <a:r>
              <a:rPr lang="ru-RU" dirty="0"/>
              <a:t>                                                                эндотелиального фактора релаксации</a:t>
            </a:r>
          </a:p>
          <a:p>
            <a:pPr algn="ctr">
              <a:buNone/>
            </a:pPr>
            <a:r>
              <a:rPr lang="ru-RU" i="1" dirty="0">
                <a:solidFill>
                  <a:srgbClr val="002060"/>
                </a:solidFill>
              </a:rPr>
              <a:t>   В качестве маркеров эндотелиальной дисфункции:</a:t>
            </a:r>
          </a:p>
          <a:p>
            <a:pPr>
              <a:buNone/>
            </a:pPr>
            <a:r>
              <a:rPr lang="ru-RU" dirty="0"/>
              <a:t>   снижение </a:t>
            </a:r>
            <a:r>
              <a:rPr lang="ru-RU" dirty="0" err="1"/>
              <a:t>эндотелийзависимой</a:t>
            </a:r>
            <a:r>
              <a:rPr lang="ru-RU" dirty="0"/>
              <a:t> </a:t>
            </a:r>
            <a:r>
              <a:rPr lang="ru-RU" dirty="0" err="1"/>
              <a:t>вазодилатации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dirty="0"/>
              <a:t>   увеличение </a:t>
            </a:r>
            <a:r>
              <a:rPr lang="ru-RU" dirty="0" err="1"/>
              <a:t>десквамированных</a:t>
            </a:r>
            <a:r>
              <a:rPr lang="ru-RU" dirty="0"/>
              <a:t> </a:t>
            </a:r>
            <a:r>
              <a:rPr lang="ru-RU" dirty="0" err="1"/>
              <a:t>эндотелиоцитов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dirty="0"/>
              <a:t>   повышение уровня эндотелиина-1, </a:t>
            </a:r>
          </a:p>
          <a:p>
            <a:pPr>
              <a:buNone/>
            </a:pPr>
            <a:r>
              <a:rPr lang="ru-RU" dirty="0"/>
              <a:t>   повышение эндотелиального </a:t>
            </a:r>
            <a:r>
              <a:rPr lang="ru-RU" dirty="0" err="1"/>
              <a:t>ангиотензинпревращающего</a:t>
            </a:r>
            <a:r>
              <a:rPr lang="ru-RU" dirty="0"/>
              <a:t> фермента, </a:t>
            </a:r>
          </a:p>
          <a:p>
            <a:pPr>
              <a:buNone/>
            </a:pPr>
            <a:r>
              <a:rPr lang="ru-RU" dirty="0"/>
              <a:t>   ослабление влияния </a:t>
            </a:r>
            <a:r>
              <a:rPr lang="ru-RU" dirty="0" err="1"/>
              <a:t>брадикинина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dirty="0"/>
              <a:t>   подавление экспрессии/</a:t>
            </a:r>
            <a:r>
              <a:rPr lang="ru-RU" dirty="0" err="1"/>
              <a:t>инактивации</a:t>
            </a:r>
            <a:r>
              <a:rPr lang="ru-RU" dirty="0"/>
              <a:t> NO </a:t>
            </a:r>
            <a:r>
              <a:rPr lang="ru-RU" dirty="0" err="1"/>
              <a:t>синтетазы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 flipH="1" flipV="1">
            <a:off x="10286999" y="6858000"/>
            <a:ext cx="45719" cy="38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4278" y="257375"/>
            <a:ext cx="10118440" cy="5581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5755" marR="247015" indent="-2540" algn="ctr">
              <a:lnSpc>
                <a:spcPct val="100000"/>
              </a:lnSpc>
            </a:pP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К н</a:t>
            </a:r>
            <a:r>
              <a:rPr sz="3200" b="1" spc="-130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3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ч</a:t>
            </a:r>
            <a:r>
              <a:rPr sz="3200" b="1" spc="2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3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у</a:t>
            </a:r>
            <a:r>
              <a:rPr sz="3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90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-х</a:t>
            </a:r>
            <a:r>
              <a:rPr sz="32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200" b="1" spc="-80" dirty="0" err="1">
                <a:solidFill>
                  <a:srgbClr val="002060"/>
                </a:solidFill>
                <a:latin typeface="Times New Roman"/>
                <a:cs typeface="Times New Roman"/>
              </a:rPr>
              <a:t>г</a:t>
            </a:r>
            <a:r>
              <a:rPr sz="3200" b="1" spc="-90" dirty="0" err="1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2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д</a:t>
            </a:r>
            <a:r>
              <a:rPr sz="3200" b="1" spc="5" dirty="0" err="1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2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32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32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- </a:t>
            </a:r>
            <a:r>
              <a:rPr sz="32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п</a:t>
            </a:r>
            <a:r>
              <a:rPr sz="3200" b="1" spc="-90" dirty="0" err="1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2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дт</a:t>
            </a:r>
            <a:r>
              <a:rPr sz="3200" b="1" spc="-25" dirty="0" err="1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3200" b="1" spc="5" dirty="0" err="1">
                <a:solidFill>
                  <a:srgbClr val="002060"/>
                </a:solidFill>
                <a:latin typeface="Times New Roman"/>
                <a:cs typeface="Times New Roman"/>
              </a:rPr>
              <a:t>ер</a:t>
            </a:r>
            <a:r>
              <a:rPr sz="3200" b="1" spc="-10" dirty="0" err="1">
                <a:solidFill>
                  <a:srgbClr val="002060"/>
                </a:solidFill>
                <a:latin typeface="Times New Roman"/>
                <a:cs typeface="Times New Roman"/>
              </a:rPr>
              <a:t>ж</a:t>
            </a:r>
            <a:r>
              <a:rPr sz="32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д</a:t>
            </a:r>
            <a:r>
              <a:rPr sz="3200" b="1" spc="5" dirty="0" err="1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2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ны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 м</a:t>
            </a:r>
            <a:r>
              <a:rPr sz="32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2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х</a:t>
            </a:r>
            <a:r>
              <a:rPr sz="32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ни</a:t>
            </a:r>
            <a:r>
              <a:rPr sz="3200" b="1" spc="-55" dirty="0">
                <a:solidFill>
                  <a:srgbClr val="002060"/>
                </a:solidFill>
                <a:latin typeface="Times New Roman"/>
                <a:cs typeface="Times New Roman"/>
              </a:rPr>
              <a:t>з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мы</a:t>
            </a:r>
            <a:r>
              <a:rPr sz="3200" b="1" spc="-4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32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ег</a:t>
            </a:r>
            <a:r>
              <a:rPr sz="3200" b="1" spc="-80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тивн</a:t>
            </a:r>
            <a:r>
              <a:rPr sz="32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200" b="1" spc="-80" dirty="0">
                <a:solidFill>
                  <a:srgbClr val="002060"/>
                </a:solidFill>
                <a:latin typeface="Times New Roman"/>
                <a:cs typeface="Times New Roman"/>
              </a:rPr>
              <a:t>г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200" b="1" spc="-40" dirty="0">
                <a:solidFill>
                  <a:srgbClr val="002060"/>
                </a:solidFill>
                <a:latin typeface="Times New Roman"/>
                <a:cs typeface="Times New Roman"/>
              </a:rPr>
              <a:t> в</a:t>
            </a:r>
            <a:r>
              <a:rPr sz="3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ияния</a:t>
            </a:r>
            <a:r>
              <a:rPr sz="32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п</a:t>
            </a:r>
            <a:r>
              <a:rPr sz="32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32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ы</a:t>
            </a:r>
            <a:r>
              <a:rPr sz="32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ше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нн</a:t>
            </a:r>
            <a:r>
              <a:rPr sz="32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200" b="1" spc="-80" dirty="0">
                <a:solidFill>
                  <a:srgbClr val="002060"/>
                </a:solidFill>
                <a:latin typeface="Times New Roman"/>
                <a:cs typeface="Times New Roman"/>
              </a:rPr>
              <a:t>г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о </a:t>
            </a:r>
            <a:r>
              <a:rPr sz="32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3200" b="1" spc="-90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д</a:t>
            </a:r>
            <a:r>
              <a:rPr sz="32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ер</a:t>
            </a:r>
            <a:r>
              <a:rPr sz="32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ж</a:t>
            </a:r>
            <a:r>
              <a:rPr sz="32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ния</a:t>
            </a:r>
            <a:r>
              <a:rPr sz="32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32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ора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д</a:t>
            </a:r>
            <a:r>
              <a:rPr sz="32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ре</a:t>
            </a:r>
            <a:r>
              <a:rPr sz="32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3200" b="1" spc="2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3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ина</a:t>
            </a:r>
            <a:r>
              <a:rPr sz="32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у</a:t>
            </a:r>
            <a:r>
              <a:rPr sz="3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б</a:t>
            </a:r>
            <a:r>
              <a:rPr sz="32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ьн</a:t>
            </a:r>
            <a:r>
              <a:rPr sz="32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ы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х</a:t>
            </a:r>
            <a:r>
              <a:rPr sz="32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3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200" b="1" spc="-120" dirty="0">
                <a:solidFill>
                  <a:srgbClr val="002060"/>
                </a:solidFill>
                <a:latin typeface="Times New Roman"/>
                <a:cs typeface="Times New Roman"/>
              </a:rPr>
              <a:t>Х</a:t>
            </a:r>
            <a:r>
              <a:rPr sz="3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3200" b="1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3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endParaRPr lang="ru-RU" sz="3200" b="1" spc="-5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325755" marR="247015" indent="-2540" algn="ctr">
              <a:lnSpc>
                <a:spcPct val="100000"/>
              </a:lnSpc>
            </a:pPr>
            <a:r>
              <a:rPr lang="ru-RU" sz="32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32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а:</a:t>
            </a:r>
            <a:endParaRPr sz="3500" dirty="0">
              <a:latin typeface="Times New Roman"/>
              <a:cs typeface="Times New Roman"/>
            </a:endParaRPr>
          </a:p>
          <a:p>
            <a:pPr marL="12700" marR="205104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3200" b="1" spc="-265" dirty="0">
                <a:latin typeface="Times New Roman"/>
                <a:cs typeface="Times New Roman"/>
              </a:rPr>
              <a:t>   - </a:t>
            </a:r>
            <a:r>
              <a:rPr lang="ru-RU" sz="3200" b="1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п</a:t>
            </a:r>
            <a:r>
              <a:rPr sz="3200" b="1" spc="5" dirty="0">
                <a:latin typeface="Times New Roman"/>
                <a:cs typeface="Times New Roman"/>
              </a:rPr>
              <a:t>е</a:t>
            </a:r>
            <a:r>
              <a:rPr sz="3200" b="1" dirty="0">
                <a:latin typeface="Times New Roman"/>
                <a:cs typeface="Times New Roman"/>
              </a:rPr>
              <a:t>й</a:t>
            </a:r>
            <a:r>
              <a:rPr sz="3200" b="1" spc="5" dirty="0">
                <a:latin typeface="Times New Roman"/>
                <a:cs typeface="Times New Roman"/>
              </a:rPr>
              <a:t>с</a:t>
            </a:r>
            <a:r>
              <a:rPr sz="3200" b="1" dirty="0">
                <a:latin typeface="Times New Roman"/>
                <a:cs typeface="Times New Roman"/>
              </a:rPr>
              <a:t>м</a:t>
            </a:r>
            <a:r>
              <a:rPr sz="3200" b="1" spc="5" dirty="0">
                <a:latin typeface="Times New Roman"/>
                <a:cs typeface="Times New Roman"/>
              </a:rPr>
              <a:t>е</a:t>
            </a:r>
            <a:r>
              <a:rPr sz="3200" b="1" spc="-85" dirty="0">
                <a:latin typeface="Times New Roman"/>
                <a:cs typeface="Times New Roman"/>
              </a:rPr>
              <a:t>к</a:t>
            </a:r>
            <a:r>
              <a:rPr sz="3200" b="1" spc="5" dirty="0">
                <a:latin typeface="Times New Roman"/>
                <a:cs typeface="Times New Roman"/>
              </a:rPr>
              <a:t>е</a:t>
            </a:r>
            <a:r>
              <a:rPr sz="3200" b="1" spc="-10" dirty="0">
                <a:latin typeface="Times New Roman"/>
                <a:cs typeface="Times New Roman"/>
              </a:rPr>
              <a:t>р</a:t>
            </a:r>
            <a:r>
              <a:rPr sz="3200" b="1" dirty="0">
                <a:latin typeface="Times New Roman"/>
                <a:cs typeface="Times New Roman"/>
              </a:rPr>
              <a:t>н</a:t>
            </a:r>
            <a:r>
              <a:rPr sz="3200" b="1" spc="5" dirty="0">
                <a:latin typeface="Times New Roman"/>
                <a:cs typeface="Times New Roman"/>
              </a:rPr>
              <a:t>о</a:t>
            </a:r>
            <a:r>
              <a:rPr sz="3200" b="1" dirty="0">
                <a:latin typeface="Times New Roman"/>
                <a:cs typeface="Times New Roman"/>
              </a:rPr>
              <a:t>й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а</a:t>
            </a:r>
            <a:r>
              <a:rPr sz="3200" b="1" dirty="0">
                <a:latin typeface="Times New Roman"/>
                <a:cs typeface="Times New Roman"/>
              </a:rPr>
              <a:t>к</a:t>
            </a:r>
            <a:r>
              <a:rPr sz="3200" b="1" spc="-5" dirty="0">
                <a:latin typeface="Times New Roman"/>
                <a:cs typeface="Times New Roman"/>
              </a:rPr>
              <a:t>т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-5" dirty="0">
                <a:latin typeface="Times New Roman"/>
                <a:cs typeface="Times New Roman"/>
              </a:rPr>
              <a:t>в</a:t>
            </a:r>
            <a:r>
              <a:rPr sz="3200" b="1" dirty="0">
                <a:latin typeface="Times New Roman"/>
                <a:cs typeface="Times New Roman"/>
              </a:rPr>
              <a:t>н</a:t>
            </a:r>
            <a:r>
              <a:rPr sz="3200" b="1" spc="5" dirty="0">
                <a:latin typeface="Times New Roman"/>
                <a:cs typeface="Times New Roman"/>
              </a:rPr>
              <a:t>ос</a:t>
            </a:r>
            <a:r>
              <a:rPr sz="3200" b="1" spc="-5" dirty="0">
                <a:latin typeface="Times New Roman"/>
                <a:cs typeface="Times New Roman"/>
              </a:rPr>
              <a:t>т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 err="1">
                <a:latin typeface="Times New Roman"/>
                <a:cs typeface="Times New Roman"/>
              </a:rPr>
              <a:t>кл</a:t>
            </a:r>
            <a:r>
              <a:rPr sz="3200" b="1" spc="5" dirty="0" err="1">
                <a:latin typeface="Times New Roman"/>
                <a:cs typeface="Times New Roman"/>
              </a:rPr>
              <a:t>е</a:t>
            </a:r>
            <a:r>
              <a:rPr sz="3200" b="1" spc="-40" dirty="0" err="1">
                <a:latin typeface="Times New Roman"/>
                <a:cs typeface="Times New Roman"/>
              </a:rPr>
              <a:t>т</a:t>
            </a:r>
            <a:r>
              <a:rPr sz="3200" b="1" spc="5" dirty="0" err="1">
                <a:latin typeface="Times New Roman"/>
                <a:cs typeface="Times New Roman"/>
              </a:rPr>
              <a:t>о</a:t>
            </a:r>
            <a:r>
              <a:rPr sz="3200" b="1" dirty="0" err="1">
                <a:latin typeface="Times New Roman"/>
                <a:cs typeface="Times New Roman"/>
              </a:rPr>
              <a:t>к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dirty="0" err="1">
                <a:latin typeface="Times New Roman"/>
                <a:cs typeface="Times New Roman"/>
              </a:rPr>
              <a:t>ми</a:t>
            </a:r>
            <a:r>
              <a:rPr sz="3200" b="1" spc="5" dirty="0" err="1">
                <a:latin typeface="Times New Roman"/>
                <a:cs typeface="Times New Roman"/>
              </a:rPr>
              <a:t>о</a:t>
            </a:r>
            <a:r>
              <a:rPr sz="3200" b="1" spc="-50" dirty="0" err="1">
                <a:latin typeface="Times New Roman"/>
                <a:cs typeface="Times New Roman"/>
              </a:rPr>
              <a:t>к</a:t>
            </a:r>
            <a:r>
              <a:rPr sz="3200" b="1" spc="5" dirty="0" err="1">
                <a:latin typeface="Times New Roman"/>
                <a:cs typeface="Times New Roman"/>
              </a:rPr>
              <a:t>а</a:t>
            </a:r>
            <a:r>
              <a:rPr sz="3200" b="1" spc="-45" dirty="0" err="1">
                <a:latin typeface="Times New Roman"/>
                <a:cs typeface="Times New Roman"/>
              </a:rPr>
              <a:t>р</a:t>
            </a:r>
            <a:r>
              <a:rPr sz="3200" b="1" spc="-5" dirty="0" err="1">
                <a:latin typeface="Times New Roman"/>
                <a:cs typeface="Times New Roman"/>
              </a:rPr>
              <a:t>д</a:t>
            </a:r>
            <a:r>
              <a:rPr sz="3200" b="1" spc="5" dirty="0" err="1">
                <a:latin typeface="Times New Roman"/>
                <a:cs typeface="Times New Roman"/>
              </a:rPr>
              <a:t>а</a:t>
            </a:r>
            <a:endParaRPr lang="ru-RU" sz="3200" b="1" spc="5" dirty="0">
              <a:latin typeface="Times New Roman"/>
              <a:cs typeface="Times New Roman"/>
            </a:endParaRPr>
          </a:p>
          <a:p>
            <a:pPr marL="12700" marR="205104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2400" b="1" i="1" spc="5" dirty="0">
                <a:latin typeface="Times New Roman"/>
                <a:cs typeface="Times New Roman"/>
              </a:rPr>
              <a:t>           </a:t>
            </a:r>
            <a:r>
              <a:rPr lang="ru-RU" sz="2400" i="1" spc="5" dirty="0">
                <a:latin typeface="Times New Roman"/>
                <a:cs typeface="Times New Roman"/>
              </a:rPr>
              <a:t>(</a:t>
            </a:r>
            <a:r>
              <a:rPr sz="2400" i="1" spc="5" dirty="0" err="1">
                <a:latin typeface="Times New Roman"/>
                <a:cs typeface="Times New Roman"/>
              </a:rPr>
              <a:t>со</a:t>
            </a:r>
            <a:r>
              <a:rPr sz="2400" i="1" dirty="0" err="1">
                <a:latin typeface="Times New Roman"/>
                <a:cs typeface="Times New Roman"/>
              </a:rPr>
              <a:t>п</a:t>
            </a:r>
            <a:r>
              <a:rPr sz="2400" i="1" spc="-10" dirty="0" err="1">
                <a:latin typeface="Times New Roman"/>
                <a:cs typeface="Times New Roman"/>
              </a:rPr>
              <a:t>р</a:t>
            </a:r>
            <a:r>
              <a:rPr sz="2400" i="1" spc="-80" dirty="0" err="1">
                <a:latin typeface="Times New Roman"/>
                <a:cs typeface="Times New Roman"/>
              </a:rPr>
              <a:t>о</a:t>
            </a:r>
            <a:r>
              <a:rPr sz="2400" i="1" spc="-30" dirty="0" err="1">
                <a:latin typeface="Times New Roman"/>
                <a:cs typeface="Times New Roman"/>
              </a:rPr>
              <a:t>в</a:t>
            </a:r>
            <a:r>
              <a:rPr sz="2400" i="1" spc="-80" dirty="0" err="1">
                <a:latin typeface="Times New Roman"/>
                <a:cs typeface="Times New Roman"/>
              </a:rPr>
              <a:t>о</a:t>
            </a:r>
            <a:r>
              <a:rPr sz="2400" i="1" spc="5" dirty="0" err="1">
                <a:latin typeface="Times New Roman"/>
                <a:cs typeface="Times New Roman"/>
              </a:rPr>
              <a:t>ж</a:t>
            </a:r>
            <a:r>
              <a:rPr sz="2400" i="1" spc="-5" dirty="0" err="1">
                <a:latin typeface="Times New Roman"/>
                <a:cs typeface="Times New Roman"/>
              </a:rPr>
              <a:t>д</a:t>
            </a:r>
            <a:r>
              <a:rPr sz="2400" i="1" spc="5" dirty="0" err="1">
                <a:latin typeface="Times New Roman"/>
                <a:cs typeface="Times New Roman"/>
              </a:rPr>
              <a:t>ае</a:t>
            </a:r>
            <a:r>
              <a:rPr sz="2400" i="1" spc="35" dirty="0" err="1">
                <a:latin typeface="Times New Roman"/>
                <a:cs typeface="Times New Roman"/>
              </a:rPr>
              <a:t>т</a:t>
            </a:r>
            <a:r>
              <a:rPr sz="2400" i="1" spc="5" dirty="0" err="1">
                <a:latin typeface="Times New Roman"/>
                <a:cs typeface="Times New Roman"/>
              </a:rPr>
              <a:t>с</a:t>
            </a:r>
            <a:r>
              <a:rPr sz="2400" i="1" dirty="0" err="1">
                <a:latin typeface="Times New Roman"/>
                <a:cs typeface="Times New Roman"/>
              </a:rPr>
              <a:t>я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н</a:t>
            </a:r>
            <a:r>
              <a:rPr sz="2400" i="1" spc="5" dirty="0">
                <a:latin typeface="Times New Roman"/>
                <a:cs typeface="Times New Roman"/>
              </a:rPr>
              <a:t>еа</a:t>
            </a:r>
            <a:r>
              <a:rPr sz="2400" i="1" spc="-5" dirty="0">
                <a:latin typeface="Times New Roman"/>
                <a:cs typeface="Times New Roman"/>
              </a:rPr>
              <a:t>д</a:t>
            </a:r>
            <a:r>
              <a:rPr sz="2400" i="1" spc="5" dirty="0">
                <a:latin typeface="Times New Roman"/>
                <a:cs typeface="Times New Roman"/>
              </a:rPr>
              <a:t>е</a:t>
            </a:r>
            <a:r>
              <a:rPr sz="2400" i="1" dirty="0">
                <a:latin typeface="Times New Roman"/>
                <a:cs typeface="Times New Roman"/>
              </a:rPr>
              <a:t>к</a:t>
            </a:r>
            <a:r>
              <a:rPr sz="2400" i="1" spc="-5" dirty="0">
                <a:latin typeface="Times New Roman"/>
                <a:cs typeface="Times New Roman"/>
              </a:rPr>
              <a:t>в</a:t>
            </a:r>
            <a:r>
              <a:rPr sz="2400" i="1" spc="-80" dirty="0">
                <a:latin typeface="Times New Roman"/>
                <a:cs typeface="Times New Roman"/>
              </a:rPr>
              <a:t>а</a:t>
            </a:r>
            <a:r>
              <a:rPr sz="2400" i="1" spc="-5" dirty="0">
                <a:latin typeface="Times New Roman"/>
                <a:cs typeface="Times New Roman"/>
              </a:rPr>
              <a:t>т</a:t>
            </a:r>
            <a:r>
              <a:rPr sz="2400" i="1" dirty="0">
                <a:latin typeface="Times New Roman"/>
                <a:cs typeface="Times New Roman"/>
              </a:rPr>
              <a:t>н</a:t>
            </a:r>
            <a:r>
              <a:rPr sz="2400" i="1" spc="-10" dirty="0">
                <a:latin typeface="Times New Roman"/>
                <a:cs typeface="Times New Roman"/>
              </a:rPr>
              <a:t>ы</a:t>
            </a:r>
            <a:r>
              <a:rPr sz="2400" i="1" dirty="0">
                <a:latin typeface="Times New Roman"/>
                <a:cs typeface="Times New Roman"/>
              </a:rPr>
              <a:t>м </a:t>
            </a:r>
            <a:r>
              <a:rPr sz="2400" i="1" spc="-10" dirty="0" err="1">
                <a:latin typeface="Times New Roman"/>
                <a:cs typeface="Times New Roman"/>
              </a:rPr>
              <a:t>р</a:t>
            </a:r>
            <a:r>
              <a:rPr sz="2400" i="1" spc="5" dirty="0" err="1">
                <a:latin typeface="Times New Roman"/>
                <a:cs typeface="Times New Roman"/>
              </a:rPr>
              <a:t>ос</a:t>
            </a:r>
            <a:r>
              <a:rPr sz="2400" i="1" spc="-40" dirty="0" err="1">
                <a:latin typeface="Times New Roman"/>
                <a:cs typeface="Times New Roman"/>
              </a:rPr>
              <a:t>т</a:t>
            </a:r>
            <a:r>
              <a:rPr sz="2400" i="1" spc="-55" dirty="0" err="1">
                <a:latin typeface="Times New Roman"/>
                <a:cs typeface="Times New Roman"/>
              </a:rPr>
              <a:t>о</a:t>
            </a:r>
            <a:r>
              <a:rPr sz="2400" i="1" dirty="0" err="1">
                <a:latin typeface="Times New Roman"/>
                <a:cs typeface="Times New Roman"/>
              </a:rPr>
              <a:t>м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ЧСС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и</a:t>
            </a:r>
            <a:endParaRPr lang="ru-RU" sz="2400" i="1" dirty="0">
              <a:latin typeface="Times New Roman"/>
              <a:cs typeface="Times New Roman"/>
            </a:endParaRPr>
          </a:p>
          <a:p>
            <a:pPr marL="12700" marR="205104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2400" i="1" spc="5" dirty="0">
                <a:latin typeface="Times New Roman"/>
                <a:cs typeface="Times New Roman"/>
              </a:rPr>
              <a:t>   </a:t>
            </a:r>
            <a:r>
              <a:rPr sz="2400" i="1" spc="5" dirty="0">
                <a:latin typeface="Times New Roman"/>
                <a:cs typeface="Times New Roman"/>
              </a:rPr>
              <a:t> </a:t>
            </a:r>
            <a:r>
              <a:rPr lang="ru-RU" sz="2400" i="1" spc="5" dirty="0">
                <a:latin typeface="Times New Roman"/>
                <a:cs typeface="Times New Roman"/>
              </a:rPr>
              <a:t>                                </a:t>
            </a:r>
            <a:r>
              <a:rPr sz="2400" i="1" spc="-30" dirty="0" err="1">
                <a:latin typeface="Times New Roman"/>
                <a:cs typeface="Times New Roman"/>
              </a:rPr>
              <a:t>в</a:t>
            </a:r>
            <a:r>
              <a:rPr sz="2400" i="1" spc="5" dirty="0" err="1">
                <a:latin typeface="Times New Roman"/>
                <a:cs typeface="Times New Roman"/>
              </a:rPr>
              <a:t>о</a:t>
            </a:r>
            <a:r>
              <a:rPr sz="2400" i="1" spc="-55" dirty="0" err="1">
                <a:latin typeface="Times New Roman"/>
                <a:cs typeface="Times New Roman"/>
              </a:rPr>
              <a:t>з</a:t>
            </a:r>
            <a:r>
              <a:rPr sz="2400" i="1" spc="-35" dirty="0" err="1">
                <a:latin typeface="Times New Roman"/>
                <a:cs typeface="Times New Roman"/>
              </a:rPr>
              <a:t>м</a:t>
            </a:r>
            <a:r>
              <a:rPr sz="2400" i="1" spc="-80" dirty="0" err="1">
                <a:latin typeface="Times New Roman"/>
                <a:cs typeface="Times New Roman"/>
              </a:rPr>
              <a:t>о</a:t>
            </a:r>
            <a:r>
              <a:rPr sz="2400" i="1" spc="5" dirty="0" err="1">
                <a:latin typeface="Times New Roman"/>
                <a:cs typeface="Times New Roman"/>
              </a:rPr>
              <a:t>ж</a:t>
            </a:r>
            <a:r>
              <a:rPr sz="2400" i="1" dirty="0" err="1">
                <a:latin typeface="Times New Roman"/>
                <a:cs typeface="Times New Roman"/>
              </a:rPr>
              <a:t>н</a:t>
            </a:r>
            <a:r>
              <a:rPr sz="2400" i="1" spc="5" dirty="0" err="1">
                <a:latin typeface="Times New Roman"/>
                <a:cs typeface="Times New Roman"/>
              </a:rPr>
              <a:t>ос</a:t>
            </a:r>
            <a:r>
              <a:rPr sz="2400" i="1" spc="-5" dirty="0" err="1">
                <a:latin typeface="Times New Roman"/>
                <a:cs typeface="Times New Roman"/>
              </a:rPr>
              <a:t>ть</a:t>
            </a:r>
            <a:r>
              <a:rPr sz="2400" i="1" dirty="0" err="1">
                <a:latin typeface="Times New Roman"/>
                <a:cs typeface="Times New Roman"/>
              </a:rPr>
              <a:t>ю</a:t>
            </a:r>
            <a:r>
              <a:rPr sz="2400" i="1" dirty="0">
                <a:latin typeface="Times New Roman"/>
                <a:cs typeface="Times New Roman"/>
              </a:rPr>
              <a:t> </a:t>
            </a:r>
            <a:r>
              <a:rPr sz="2400" i="1" dirty="0" err="1">
                <a:latin typeface="Times New Roman"/>
                <a:cs typeface="Times New Roman"/>
              </a:rPr>
              <a:t>п</a:t>
            </a:r>
            <a:r>
              <a:rPr sz="2400" i="1" spc="-10" dirty="0" err="1">
                <a:latin typeface="Times New Roman"/>
                <a:cs typeface="Times New Roman"/>
              </a:rPr>
              <a:t>р</a:t>
            </a:r>
            <a:r>
              <a:rPr sz="2400" i="1" spc="5" dirty="0" err="1">
                <a:latin typeface="Times New Roman"/>
                <a:cs typeface="Times New Roman"/>
              </a:rPr>
              <a:t>оа</a:t>
            </a:r>
            <a:r>
              <a:rPr sz="2400" i="1" spc="-10" dirty="0" err="1">
                <a:latin typeface="Times New Roman"/>
                <a:cs typeface="Times New Roman"/>
              </a:rPr>
              <a:t>р</a:t>
            </a:r>
            <a:r>
              <a:rPr sz="2400" i="1" dirty="0" err="1">
                <a:latin typeface="Times New Roman"/>
                <a:cs typeface="Times New Roman"/>
              </a:rPr>
              <a:t>и</a:t>
            </a:r>
            <a:r>
              <a:rPr sz="2400" i="1" spc="-5" dirty="0" err="1">
                <a:latin typeface="Times New Roman"/>
                <a:cs typeface="Times New Roman"/>
              </a:rPr>
              <a:t>т</a:t>
            </a:r>
            <a:r>
              <a:rPr sz="2400" i="1" dirty="0" err="1">
                <a:latin typeface="Times New Roman"/>
                <a:cs typeface="Times New Roman"/>
              </a:rPr>
              <a:t>мич</a:t>
            </a:r>
            <a:r>
              <a:rPr sz="2400" i="1" spc="40" dirty="0" err="1">
                <a:latin typeface="Times New Roman"/>
                <a:cs typeface="Times New Roman"/>
              </a:rPr>
              <a:t>е</a:t>
            </a:r>
            <a:r>
              <a:rPr sz="2400" i="1" spc="5" dirty="0" err="1">
                <a:latin typeface="Times New Roman"/>
                <a:cs typeface="Times New Roman"/>
              </a:rPr>
              <a:t>с</a:t>
            </a:r>
            <a:r>
              <a:rPr sz="2400" i="1" spc="-35" dirty="0" err="1">
                <a:latin typeface="Times New Roman"/>
                <a:cs typeface="Times New Roman"/>
              </a:rPr>
              <a:t>к</a:t>
            </a:r>
            <a:r>
              <a:rPr sz="2400" i="1" spc="-10" dirty="0" err="1">
                <a:latin typeface="Times New Roman"/>
                <a:cs typeface="Times New Roman"/>
              </a:rPr>
              <a:t>о</a:t>
            </a:r>
            <a:r>
              <a:rPr sz="2400" i="1" spc="-90" dirty="0" err="1">
                <a:latin typeface="Times New Roman"/>
                <a:cs typeface="Times New Roman"/>
              </a:rPr>
              <a:t>г</a:t>
            </a:r>
            <a:r>
              <a:rPr sz="2400" i="1" dirty="0" err="1">
                <a:latin typeface="Times New Roman"/>
                <a:cs typeface="Times New Roman"/>
              </a:rPr>
              <a:t>о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i="1" spc="-5" dirty="0" err="1">
                <a:latin typeface="Times New Roman"/>
                <a:cs typeface="Times New Roman"/>
              </a:rPr>
              <a:t>д</a:t>
            </a:r>
            <a:r>
              <a:rPr sz="2400" i="1" spc="5" dirty="0" err="1">
                <a:latin typeface="Times New Roman"/>
                <a:cs typeface="Times New Roman"/>
              </a:rPr>
              <a:t>е</a:t>
            </a:r>
            <a:r>
              <a:rPr sz="2400" i="1" dirty="0" err="1">
                <a:latin typeface="Times New Roman"/>
                <a:cs typeface="Times New Roman"/>
              </a:rPr>
              <a:t>й</a:t>
            </a:r>
            <a:r>
              <a:rPr sz="2400" i="1" spc="5" dirty="0" err="1">
                <a:latin typeface="Times New Roman"/>
                <a:cs typeface="Times New Roman"/>
              </a:rPr>
              <a:t>с</a:t>
            </a:r>
            <a:r>
              <a:rPr sz="2400" i="1" spc="-5" dirty="0" err="1">
                <a:latin typeface="Times New Roman"/>
                <a:cs typeface="Times New Roman"/>
              </a:rPr>
              <a:t>тв</a:t>
            </a:r>
            <a:r>
              <a:rPr sz="2400" i="1" dirty="0" err="1">
                <a:latin typeface="Times New Roman"/>
                <a:cs typeface="Times New Roman"/>
              </a:rPr>
              <a:t>и</a:t>
            </a:r>
            <a:r>
              <a:rPr sz="2400" i="1" spc="-10" dirty="0" err="1">
                <a:latin typeface="Times New Roman"/>
                <a:cs typeface="Times New Roman"/>
              </a:rPr>
              <a:t>я</a:t>
            </a:r>
            <a:r>
              <a:rPr lang="ru-RU" sz="2400" i="1" spc="-10" dirty="0">
                <a:latin typeface="Times New Roman"/>
                <a:cs typeface="Times New Roman"/>
              </a:rPr>
              <a:t>)</a:t>
            </a:r>
            <a:endParaRPr sz="2400" i="1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3200" b="1" dirty="0">
                <a:latin typeface="Times New Roman"/>
                <a:cs typeface="Times New Roman"/>
              </a:rPr>
              <a:t>  - п</a:t>
            </a:r>
            <a:r>
              <a:rPr sz="3200" b="1" spc="5" dirty="0" err="1">
                <a:latin typeface="Times New Roman"/>
                <a:cs typeface="Times New Roman"/>
              </a:rPr>
              <a:t>е</a:t>
            </a:r>
            <a:r>
              <a:rPr sz="3200" b="1" spc="-10" dirty="0" err="1">
                <a:latin typeface="Times New Roman"/>
                <a:cs typeface="Times New Roman"/>
              </a:rPr>
              <a:t>р</a:t>
            </a:r>
            <a:r>
              <a:rPr sz="3200" b="1" spc="5" dirty="0" err="1">
                <a:latin typeface="Times New Roman"/>
                <a:cs typeface="Times New Roman"/>
              </a:rPr>
              <a:t>е</a:t>
            </a:r>
            <a:r>
              <a:rPr sz="3200" b="1" spc="-5" dirty="0" err="1">
                <a:latin typeface="Times New Roman"/>
                <a:cs typeface="Times New Roman"/>
              </a:rPr>
              <a:t>г</a:t>
            </a:r>
            <a:r>
              <a:rPr sz="3200" b="1" spc="-45" dirty="0" err="1">
                <a:latin typeface="Times New Roman"/>
                <a:cs typeface="Times New Roman"/>
              </a:rPr>
              <a:t>р</a:t>
            </a:r>
            <a:r>
              <a:rPr sz="3200" b="1" spc="5" dirty="0" err="1">
                <a:latin typeface="Times New Roman"/>
                <a:cs typeface="Times New Roman"/>
              </a:rPr>
              <a:t>у</a:t>
            </a:r>
            <a:r>
              <a:rPr sz="3200" b="1" spc="-5" dirty="0" err="1">
                <a:latin typeface="Times New Roman"/>
                <a:cs typeface="Times New Roman"/>
              </a:rPr>
              <a:t>з</a:t>
            </a:r>
            <a:r>
              <a:rPr sz="3200" b="1" spc="-50" dirty="0" err="1">
                <a:latin typeface="Times New Roman"/>
                <a:cs typeface="Times New Roman"/>
              </a:rPr>
              <a:t>к</a:t>
            </a:r>
            <a:r>
              <a:rPr sz="3200" b="1" dirty="0" err="1">
                <a:latin typeface="Times New Roman"/>
                <a:cs typeface="Times New Roman"/>
              </a:rPr>
              <a:t>у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spc="-50" dirty="0" err="1">
                <a:latin typeface="Times New Roman"/>
                <a:cs typeface="Times New Roman"/>
              </a:rPr>
              <a:t>к</a:t>
            </a:r>
            <a:r>
              <a:rPr sz="3200" b="1" spc="5" dirty="0" err="1">
                <a:latin typeface="Times New Roman"/>
                <a:cs typeface="Times New Roman"/>
              </a:rPr>
              <a:t>а</a:t>
            </a:r>
            <a:r>
              <a:rPr sz="3200" b="1" spc="-45" dirty="0" err="1">
                <a:latin typeface="Times New Roman"/>
                <a:cs typeface="Times New Roman"/>
              </a:rPr>
              <a:t>р</a:t>
            </a:r>
            <a:r>
              <a:rPr sz="3200" b="1" spc="-5" dirty="0" err="1">
                <a:latin typeface="Times New Roman"/>
                <a:cs typeface="Times New Roman"/>
              </a:rPr>
              <a:t>д</a:t>
            </a:r>
            <a:r>
              <a:rPr sz="3200" b="1" dirty="0" err="1">
                <a:latin typeface="Times New Roman"/>
                <a:cs typeface="Times New Roman"/>
              </a:rPr>
              <a:t>и</a:t>
            </a:r>
            <a:r>
              <a:rPr sz="3200" b="1" spc="-55" dirty="0" err="1">
                <a:latin typeface="Times New Roman"/>
                <a:cs typeface="Times New Roman"/>
              </a:rPr>
              <a:t>о</a:t>
            </a:r>
            <a:r>
              <a:rPr sz="3200" b="1" dirty="0" err="1">
                <a:latin typeface="Times New Roman"/>
                <a:cs typeface="Times New Roman"/>
              </a:rPr>
              <a:t>ми</a:t>
            </a:r>
            <a:r>
              <a:rPr sz="3200" b="1" spc="5" dirty="0" err="1">
                <a:latin typeface="Times New Roman"/>
                <a:cs typeface="Times New Roman"/>
              </a:rPr>
              <a:t>о</a:t>
            </a:r>
            <a:r>
              <a:rPr sz="3200" b="1" dirty="0" err="1">
                <a:latin typeface="Times New Roman"/>
                <a:cs typeface="Times New Roman"/>
              </a:rPr>
              <a:t>ци</a:t>
            </a:r>
            <a:r>
              <a:rPr sz="3200" b="1" spc="-40" dirty="0" err="1">
                <a:latin typeface="Times New Roman"/>
                <a:cs typeface="Times New Roman"/>
              </a:rPr>
              <a:t>т</a:t>
            </a:r>
            <a:r>
              <a:rPr sz="3200" b="1" spc="-80" dirty="0" err="1">
                <a:latin typeface="Times New Roman"/>
                <a:cs typeface="Times New Roman"/>
              </a:rPr>
              <a:t>о</a:t>
            </a:r>
            <a:r>
              <a:rPr sz="3200" b="1" dirty="0" err="1">
                <a:latin typeface="Times New Roman"/>
                <a:cs typeface="Times New Roman"/>
              </a:rPr>
              <a:t>в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lang="ru-RU" sz="3200" b="1" spc="-35" dirty="0" err="1">
                <a:latin typeface="Times New Roman"/>
                <a:cs typeface="Times New Roman"/>
              </a:rPr>
              <a:t>Са</a:t>
            </a:r>
            <a:r>
              <a:rPr lang="ru-RU" sz="3200" b="1" spc="-35" dirty="0">
                <a:latin typeface="Times New Roman"/>
                <a:cs typeface="Times New Roman"/>
              </a:rPr>
              <a:t> </a:t>
            </a:r>
          </a:p>
          <a:p>
            <a:pPr marL="12700" marR="5080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3200" spc="-35" dirty="0">
                <a:latin typeface="Times New Roman"/>
                <a:cs typeface="Times New Roman"/>
              </a:rPr>
              <a:t>                                         </a:t>
            </a:r>
            <a:r>
              <a:rPr lang="ru-RU" sz="2400" i="1" spc="-35" dirty="0">
                <a:latin typeface="Times New Roman"/>
                <a:cs typeface="Times New Roman"/>
              </a:rPr>
              <a:t>(</a:t>
            </a:r>
            <a:r>
              <a:rPr lang="ru-RU" sz="2400" i="1" spc="-35" dirty="0" err="1">
                <a:latin typeface="Times New Roman"/>
                <a:cs typeface="Times New Roman"/>
              </a:rPr>
              <a:t>п</a:t>
            </a:r>
            <a:r>
              <a:rPr sz="2400" i="1" spc="-10" dirty="0" err="1">
                <a:latin typeface="Times New Roman"/>
                <a:cs typeface="Times New Roman"/>
              </a:rPr>
              <a:t>р</a:t>
            </a:r>
            <a:r>
              <a:rPr sz="2400" i="1" dirty="0" err="1">
                <a:latin typeface="Times New Roman"/>
                <a:cs typeface="Times New Roman"/>
              </a:rPr>
              <a:t>и</a:t>
            </a:r>
            <a:r>
              <a:rPr sz="2400" i="1" spc="-30" dirty="0" err="1">
                <a:latin typeface="Times New Roman"/>
                <a:cs typeface="Times New Roman"/>
              </a:rPr>
              <a:t>в</a:t>
            </a:r>
            <a:r>
              <a:rPr sz="2400" i="1" spc="-90" dirty="0" err="1">
                <a:latin typeface="Times New Roman"/>
                <a:cs typeface="Times New Roman"/>
              </a:rPr>
              <a:t>о</a:t>
            </a:r>
            <a:r>
              <a:rPr sz="2400" i="1" spc="-5" dirty="0" err="1">
                <a:latin typeface="Times New Roman"/>
                <a:cs typeface="Times New Roman"/>
              </a:rPr>
              <a:t>д</a:t>
            </a:r>
            <a:r>
              <a:rPr lang="ru-RU" sz="2400" i="1" spc="-5" dirty="0" err="1">
                <a:latin typeface="Times New Roman"/>
                <a:cs typeface="Times New Roman"/>
              </a:rPr>
              <a:t>ит</a:t>
            </a:r>
            <a:r>
              <a:rPr lang="ru-RU" sz="2400" i="1" spc="-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к</a:t>
            </a:r>
            <a:r>
              <a:rPr sz="2400" i="1" spc="5" dirty="0">
                <a:latin typeface="Times New Roman"/>
                <a:cs typeface="Times New Roman"/>
              </a:rPr>
              <a:t> </a:t>
            </a:r>
            <a:r>
              <a:rPr sz="2400" i="1" dirty="0" err="1">
                <a:latin typeface="Times New Roman"/>
                <a:cs typeface="Times New Roman"/>
              </a:rPr>
              <a:t>их</a:t>
            </a:r>
            <a:r>
              <a:rPr lang="ru-RU" sz="2400" i="1" dirty="0">
                <a:latin typeface="Times New Roman"/>
                <a:cs typeface="Times New Roman"/>
              </a:rPr>
              <a:t> </a:t>
            </a:r>
            <a:r>
              <a:rPr sz="2400" i="1" spc="-5" dirty="0" err="1">
                <a:latin typeface="Times New Roman"/>
                <a:cs typeface="Times New Roman"/>
              </a:rPr>
              <a:t>г</a:t>
            </a:r>
            <a:r>
              <a:rPr sz="2400" i="1" dirty="0" err="1">
                <a:latin typeface="Times New Roman"/>
                <a:cs typeface="Times New Roman"/>
              </a:rPr>
              <a:t>и</a:t>
            </a:r>
            <a:r>
              <a:rPr sz="2400" i="1" spc="-35" dirty="0" err="1">
                <a:latin typeface="Times New Roman"/>
                <a:cs typeface="Times New Roman"/>
              </a:rPr>
              <a:t>б</a:t>
            </a:r>
            <a:r>
              <a:rPr sz="2400" i="1" spc="5" dirty="0" err="1">
                <a:latin typeface="Times New Roman"/>
                <a:cs typeface="Times New Roman"/>
              </a:rPr>
              <a:t>е</a:t>
            </a:r>
            <a:r>
              <a:rPr sz="2400" i="1" dirty="0" err="1">
                <a:latin typeface="Times New Roman"/>
                <a:cs typeface="Times New Roman"/>
              </a:rPr>
              <a:t>ли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lang="ru-RU" sz="2400" i="1" spc="-5" dirty="0">
                <a:latin typeface="Times New Roman"/>
                <a:cs typeface="Times New Roman"/>
              </a:rPr>
              <a:t> -</a:t>
            </a:r>
            <a:r>
              <a:rPr lang="ru-RU" sz="2400" b="1" i="1" spc="-5" dirty="0">
                <a:latin typeface="Times New Roman"/>
                <a:cs typeface="Times New Roman"/>
              </a:rPr>
              <a:t> </a:t>
            </a:r>
            <a:r>
              <a:rPr sz="2400" b="1" dirty="0" err="1">
                <a:latin typeface="Times New Roman"/>
                <a:cs typeface="Times New Roman"/>
              </a:rPr>
              <a:t>н</a:t>
            </a:r>
            <a:r>
              <a:rPr sz="2400" b="1" spc="5" dirty="0" err="1">
                <a:latin typeface="Times New Roman"/>
                <a:cs typeface="Times New Roman"/>
              </a:rPr>
              <a:t>е</a:t>
            </a:r>
            <a:r>
              <a:rPr sz="2400" b="1" dirty="0" err="1">
                <a:latin typeface="Times New Roman"/>
                <a:cs typeface="Times New Roman"/>
              </a:rPr>
              <a:t>к</a:t>
            </a:r>
            <a:r>
              <a:rPr sz="2400" b="1" spc="-10" dirty="0" err="1">
                <a:latin typeface="Times New Roman"/>
                <a:cs typeface="Times New Roman"/>
              </a:rPr>
              <a:t>р</a:t>
            </a:r>
            <a:r>
              <a:rPr sz="2400" b="1" spc="5" dirty="0" err="1">
                <a:latin typeface="Times New Roman"/>
                <a:cs typeface="Times New Roman"/>
              </a:rPr>
              <a:t>о</a:t>
            </a:r>
            <a:r>
              <a:rPr sz="2400" b="1" spc="-5" dirty="0" err="1">
                <a:latin typeface="Times New Roman"/>
                <a:cs typeface="Times New Roman"/>
              </a:rPr>
              <a:t>з</a:t>
            </a:r>
            <a:r>
              <a:rPr sz="2400" b="1" i="1" dirty="0">
                <a:latin typeface="Times New Roman"/>
                <a:cs typeface="Times New Roman"/>
              </a:rPr>
              <a:t>)</a:t>
            </a:r>
            <a:endParaRPr sz="2400" i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3200" b="1" spc="-90" dirty="0">
                <a:latin typeface="Times New Roman"/>
                <a:cs typeface="Times New Roman"/>
              </a:rPr>
              <a:t>  -  </a:t>
            </a:r>
            <a:r>
              <a:rPr lang="ru-RU" sz="3200" b="1" spc="-90" dirty="0" err="1">
                <a:latin typeface="Times New Roman"/>
                <a:cs typeface="Times New Roman"/>
              </a:rPr>
              <a:t>р</a:t>
            </a:r>
            <a:r>
              <a:rPr sz="3200" b="1" spc="5" dirty="0" err="1">
                <a:latin typeface="Times New Roman"/>
                <a:cs typeface="Times New Roman"/>
              </a:rPr>
              <a:t>ос</a:t>
            </a:r>
            <a:r>
              <a:rPr sz="3200" b="1" dirty="0" err="1">
                <a:latin typeface="Times New Roman"/>
                <a:cs typeface="Times New Roman"/>
              </a:rPr>
              <a:t>т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5" dirty="0" err="1">
                <a:latin typeface="Times New Roman"/>
                <a:cs typeface="Times New Roman"/>
              </a:rPr>
              <a:t>г</a:t>
            </a:r>
            <a:r>
              <a:rPr sz="3200" b="1" dirty="0" err="1">
                <a:latin typeface="Times New Roman"/>
                <a:cs typeface="Times New Roman"/>
              </a:rPr>
              <a:t>ип</a:t>
            </a:r>
            <a:r>
              <a:rPr sz="3200" b="1" spc="5" dirty="0" err="1">
                <a:latin typeface="Times New Roman"/>
                <a:cs typeface="Times New Roman"/>
              </a:rPr>
              <a:t>е</a:t>
            </a:r>
            <a:r>
              <a:rPr sz="3200" b="1" spc="-45" dirty="0" err="1">
                <a:latin typeface="Times New Roman"/>
                <a:cs typeface="Times New Roman"/>
              </a:rPr>
              <a:t>р</a:t>
            </a:r>
            <a:r>
              <a:rPr sz="3200" b="1" spc="35" dirty="0" err="1">
                <a:latin typeface="Times New Roman"/>
                <a:cs typeface="Times New Roman"/>
              </a:rPr>
              <a:t>т</a:t>
            </a:r>
            <a:r>
              <a:rPr sz="3200" b="1" spc="-10" dirty="0" err="1">
                <a:latin typeface="Times New Roman"/>
                <a:cs typeface="Times New Roman"/>
              </a:rPr>
              <a:t>р</a:t>
            </a:r>
            <a:r>
              <a:rPr sz="3200" b="1" spc="5" dirty="0" err="1">
                <a:latin typeface="Times New Roman"/>
                <a:cs typeface="Times New Roman"/>
              </a:rPr>
              <a:t>о</a:t>
            </a:r>
            <a:r>
              <a:rPr sz="3200" b="1" dirty="0" err="1">
                <a:latin typeface="Times New Roman"/>
                <a:cs typeface="Times New Roman"/>
              </a:rPr>
              <a:t>фии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 err="1">
                <a:latin typeface="Times New Roman"/>
                <a:cs typeface="Times New Roman"/>
              </a:rPr>
              <a:t>ми</a:t>
            </a:r>
            <a:r>
              <a:rPr sz="3200" b="1" spc="5" dirty="0" err="1">
                <a:latin typeface="Times New Roman"/>
                <a:cs typeface="Times New Roman"/>
              </a:rPr>
              <a:t>о</a:t>
            </a:r>
            <a:r>
              <a:rPr sz="3200" b="1" spc="-50" dirty="0" err="1">
                <a:latin typeface="Times New Roman"/>
                <a:cs typeface="Times New Roman"/>
              </a:rPr>
              <a:t>к</a:t>
            </a:r>
            <a:r>
              <a:rPr sz="3200" b="1" spc="5" dirty="0" err="1">
                <a:latin typeface="Times New Roman"/>
                <a:cs typeface="Times New Roman"/>
              </a:rPr>
              <a:t>а</a:t>
            </a:r>
            <a:r>
              <a:rPr sz="3200" b="1" spc="-45" dirty="0" err="1">
                <a:latin typeface="Times New Roman"/>
                <a:cs typeface="Times New Roman"/>
              </a:rPr>
              <a:t>р</a:t>
            </a:r>
            <a:r>
              <a:rPr sz="3200" b="1" spc="-5" dirty="0" err="1">
                <a:latin typeface="Times New Roman"/>
                <a:cs typeface="Times New Roman"/>
              </a:rPr>
              <a:t>д</a:t>
            </a:r>
            <a:r>
              <a:rPr sz="3200" b="1" spc="5" dirty="0" err="1">
                <a:latin typeface="Times New Roman"/>
                <a:cs typeface="Times New Roman"/>
              </a:rPr>
              <a:t>а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3200" b="1" dirty="0">
                <a:latin typeface="Times New Roman"/>
                <a:cs typeface="Times New Roman"/>
              </a:rPr>
              <a:t>  - п</a:t>
            </a:r>
            <a:r>
              <a:rPr sz="3200" b="1" spc="-10" dirty="0" err="1">
                <a:latin typeface="Times New Roman"/>
                <a:cs typeface="Times New Roman"/>
              </a:rPr>
              <a:t>р</a:t>
            </a:r>
            <a:r>
              <a:rPr sz="3200" b="1" spc="-80" dirty="0" err="1">
                <a:latin typeface="Times New Roman"/>
                <a:cs typeface="Times New Roman"/>
              </a:rPr>
              <a:t>о</a:t>
            </a:r>
            <a:r>
              <a:rPr sz="3200" b="1" spc="-30" dirty="0" err="1">
                <a:latin typeface="Times New Roman"/>
                <a:cs typeface="Times New Roman"/>
              </a:rPr>
              <a:t>в</a:t>
            </a:r>
            <a:r>
              <a:rPr sz="3200" b="1" spc="5" dirty="0" err="1">
                <a:latin typeface="Times New Roman"/>
                <a:cs typeface="Times New Roman"/>
              </a:rPr>
              <a:t>о</a:t>
            </a:r>
            <a:r>
              <a:rPr sz="3200" b="1" spc="-50" dirty="0" err="1">
                <a:latin typeface="Times New Roman"/>
                <a:cs typeface="Times New Roman"/>
              </a:rPr>
              <a:t>к</a:t>
            </a:r>
            <a:r>
              <a:rPr sz="3200" b="1" spc="5" dirty="0" err="1">
                <a:latin typeface="Times New Roman"/>
                <a:cs typeface="Times New Roman"/>
              </a:rPr>
              <a:t>а</a:t>
            </a:r>
            <a:r>
              <a:rPr sz="3200" b="1" dirty="0" err="1">
                <a:latin typeface="Times New Roman"/>
                <a:cs typeface="Times New Roman"/>
              </a:rPr>
              <a:t>цию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 err="1">
                <a:latin typeface="Times New Roman"/>
                <a:cs typeface="Times New Roman"/>
              </a:rPr>
              <a:t>и</a:t>
            </a:r>
            <a:r>
              <a:rPr sz="3200" b="1" spc="-5" dirty="0" err="1">
                <a:latin typeface="Times New Roman"/>
                <a:cs typeface="Times New Roman"/>
              </a:rPr>
              <a:t>ш</a:t>
            </a:r>
            <a:r>
              <a:rPr sz="3200" b="1" spc="5" dirty="0" err="1">
                <a:latin typeface="Times New Roman"/>
                <a:cs typeface="Times New Roman"/>
              </a:rPr>
              <a:t>е</a:t>
            </a:r>
            <a:r>
              <a:rPr sz="3200" b="1" dirty="0" err="1">
                <a:latin typeface="Times New Roman"/>
                <a:cs typeface="Times New Roman"/>
              </a:rPr>
              <a:t>мии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 err="1">
                <a:latin typeface="Times New Roman"/>
                <a:cs typeface="Times New Roman"/>
              </a:rPr>
              <a:t>ми</a:t>
            </a:r>
            <a:r>
              <a:rPr sz="3200" b="1" spc="5" dirty="0" err="1">
                <a:latin typeface="Times New Roman"/>
                <a:cs typeface="Times New Roman"/>
              </a:rPr>
              <a:t>о</a:t>
            </a:r>
            <a:r>
              <a:rPr sz="3200" b="1" spc="-50" dirty="0" err="1">
                <a:latin typeface="Times New Roman"/>
                <a:cs typeface="Times New Roman"/>
              </a:rPr>
              <a:t>к</a:t>
            </a:r>
            <a:r>
              <a:rPr sz="3200" b="1" spc="5" dirty="0" err="1">
                <a:latin typeface="Times New Roman"/>
                <a:cs typeface="Times New Roman"/>
              </a:rPr>
              <a:t>а</a:t>
            </a:r>
            <a:r>
              <a:rPr sz="3200" b="1" spc="-45" dirty="0" err="1">
                <a:latin typeface="Times New Roman"/>
                <a:cs typeface="Times New Roman"/>
              </a:rPr>
              <a:t>р</a:t>
            </a:r>
            <a:r>
              <a:rPr sz="3200" b="1" spc="-5" dirty="0" err="1">
                <a:latin typeface="Times New Roman"/>
                <a:cs typeface="Times New Roman"/>
              </a:rPr>
              <a:t>д</a:t>
            </a:r>
            <a:r>
              <a:rPr sz="3200" b="1" spc="5" dirty="0" err="1">
                <a:latin typeface="Times New Roman"/>
                <a:cs typeface="Times New Roman"/>
              </a:rPr>
              <a:t>а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357154" y="762001"/>
            <a:ext cx="9572692" cy="5147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2575" indent="-635" algn="ctr"/>
            <a:r>
              <a:rPr lang="ru-RU" sz="3600" b="1" spc="-55" dirty="0" err="1">
                <a:latin typeface="Times New Roman"/>
                <a:cs typeface="Times New Roman"/>
              </a:rPr>
              <a:t>Р</a:t>
            </a:r>
            <a:r>
              <a:rPr lang="ru-RU" sz="3600" b="1" spc="-5" dirty="0" err="1">
                <a:latin typeface="Times New Roman"/>
                <a:cs typeface="Times New Roman"/>
              </a:rPr>
              <a:t>е</a:t>
            </a:r>
            <a:r>
              <a:rPr lang="ru-RU" sz="3600" b="1" spc="-55" dirty="0" err="1">
                <a:latin typeface="Times New Roman"/>
                <a:cs typeface="Times New Roman"/>
              </a:rPr>
              <a:t>м</a:t>
            </a:r>
            <a:r>
              <a:rPr lang="ru-RU" sz="3600" b="1" spc="-110" dirty="0" err="1">
                <a:latin typeface="Times New Roman"/>
                <a:cs typeface="Times New Roman"/>
              </a:rPr>
              <a:t>о</a:t>
            </a:r>
            <a:r>
              <a:rPr lang="ru-RU" sz="3600" b="1" spc="10" dirty="0" err="1">
                <a:latin typeface="Times New Roman"/>
                <a:cs typeface="Times New Roman"/>
              </a:rPr>
              <a:t>д</a:t>
            </a:r>
            <a:r>
              <a:rPr lang="ru-RU" sz="3600" b="1" spc="5" dirty="0" err="1">
                <a:latin typeface="Times New Roman"/>
                <a:cs typeface="Times New Roman"/>
              </a:rPr>
              <a:t>е</a:t>
            </a:r>
            <a:r>
              <a:rPr lang="ru-RU" sz="3600" b="1" spc="-5" dirty="0" err="1">
                <a:latin typeface="Times New Roman"/>
                <a:cs typeface="Times New Roman"/>
              </a:rPr>
              <a:t>л</a:t>
            </a:r>
            <a:r>
              <a:rPr lang="ru-RU" sz="3600" b="1" dirty="0" err="1">
                <a:latin typeface="Times New Roman"/>
                <a:cs typeface="Times New Roman"/>
              </a:rPr>
              <a:t>ир</a:t>
            </a:r>
            <a:r>
              <a:rPr lang="ru-RU" sz="3600" b="1" spc="-85" dirty="0" err="1">
                <a:latin typeface="Times New Roman"/>
                <a:cs typeface="Times New Roman"/>
              </a:rPr>
              <a:t>о</a:t>
            </a:r>
            <a:r>
              <a:rPr lang="ru-RU" sz="3600" b="1" spc="-5" dirty="0" err="1">
                <a:latin typeface="Times New Roman"/>
                <a:cs typeface="Times New Roman"/>
              </a:rPr>
              <a:t>в</a:t>
            </a:r>
            <a:r>
              <a:rPr lang="ru-RU" sz="3600" b="1" dirty="0" err="1">
                <a:latin typeface="Times New Roman"/>
                <a:cs typeface="Times New Roman"/>
              </a:rPr>
              <a:t>ание</a:t>
            </a:r>
            <a:r>
              <a:rPr lang="ru-RU" sz="3600" b="1" dirty="0">
                <a:latin typeface="Times New Roman"/>
                <a:cs typeface="Times New Roman"/>
              </a:rPr>
              <a:t> - </a:t>
            </a:r>
            <a:endParaRPr lang="ru-RU" sz="3600" dirty="0">
              <a:latin typeface="Times New Roman"/>
              <a:cs typeface="Times New Roman"/>
            </a:endParaRPr>
          </a:p>
          <a:p>
            <a:pPr marL="12700" marR="282575" indent="-635" algn="ctr"/>
            <a:r>
              <a:rPr lang="ru-RU" sz="3200" dirty="0">
                <a:latin typeface="Times New Roman"/>
                <a:cs typeface="Times New Roman"/>
              </a:rPr>
              <a:t>«…</a:t>
            </a:r>
            <a:r>
              <a:rPr lang="ru-RU" sz="3200" spc="-5" dirty="0">
                <a:latin typeface="Times New Roman"/>
                <a:cs typeface="Times New Roman"/>
              </a:rPr>
              <a:t>с</a:t>
            </a:r>
            <a:r>
              <a:rPr lang="ru-RU" sz="3200" spc="40" dirty="0">
                <a:latin typeface="Times New Roman"/>
                <a:cs typeface="Times New Roman"/>
              </a:rPr>
              <a:t>т</a:t>
            </a:r>
            <a:r>
              <a:rPr lang="ru-RU" sz="3200" spc="-50" dirty="0">
                <a:latin typeface="Times New Roman"/>
                <a:cs typeface="Times New Roman"/>
              </a:rPr>
              <a:t>р</a:t>
            </a:r>
            <a:r>
              <a:rPr lang="ru-RU" sz="3200" dirty="0">
                <a:latin typeface="Times New Roman"/>
                <a:cs typeface="Times New Roman"/>
              </a:rPr>
              <a:t>ук</a:t>
            </a:r>
            <a:r>
              <a:rPr lang="ru-RU" sz="3200" spc="-55" dirty="0">
                <a:latin typeface="Times New Roman"/>
                <a:cs typeface="Times New Roman"/>
              </a:rPr>
              <a:t>т</a:t>
            </a:r>
            <a:r>
              <a:rPr lang="ru-RU" sz="3200" dirty="0">
                <a:latin typeface="Times New Roman"/>
                <a:cs typeface="Times New Roman"/>
              </a:rPr>
              <a:t>урн</a:t>
            </a:r>
            <a:r>
              <a:rPr lang="ru-RU" sz="3200" spc="-15" dirty="0">
                <a:latin typeface="Times New Roman"/>
                <a:cs typeface="Times New Roman"/>
              </a:rPr>
              <a:t>о</a:t>
            </a:r>
            <a:r>
              <a:rPr lang="ru-RU" sz="3200" dirty="0">
                <a:latin typeface="Times New Roman"/>
                <a:cs typeface="Times New Roman"/>
              </a:rPr>
              <a:t>-</a:t>
            </a:r>
            <a:r>
              <a:rPr lang="ru-RU" sz="3200" spc="-55" dirty="0">
                <a:latin typeface="Times New Roman"/>
                <a:cs typeface="Times New Roman"/>
              </a:rPr>
              <a:t>г</a:t>
            </a:r>
            <a:r>
              <a:rPr lang="ru-RU" sz="3200" spc="-5" dirty="0">
                <a:latin typeface="Times New Roman"/>
                <a:cs typeface="Times New Roman"/>
              </a:rPr>
              <a:t>е</a:t>
            </a:r>
            <a:r>
              <a:rPr lang="ru-RU" sz="3200" spc="-75" dirty="0">
                <a:latin typeface="Times New Roman"/>
                <a:cs typeface="Times New Roman"/>
              </a:rPr>
              <a:t>о</a:t>
            </a:r>
            <a:r>
              <a:rPr lang="ru-RU" sz="3200" spc="5" dirty="0">
                <a:latin typeface="Times New Roman"/>
                <a:cs typeface="Times New Roman"/>
              </a:rPr>
              <a:t>м</a:t>
            </a:r>
            <a:r>
              <a:rPr lang="ru-RU" sz="3200" spc="-5" dirty="0">
                <a:latin typeface="Times New Roman"/>
                <a:cs typeface="Times New Roman"/>
              </a:rPr>
              <a:t>е</a:t>
            </a:r>
            <a:r>
              <a:rPr lang="ru-RU" sz="3200" spc="40" dirty="0">
                <a:latin typeface="Times New Roman"/>
                <a:cs typeface="Times New Roman"/>
              </a:rPr>
              <a:t>т</a:t>
            </a:r>
            <a:r>
              <a:rPr lang="ru-RU" sz="3200" dirty="0">
                <a:latin typeface="Times New Roman"/>
                <a:cs typeface="Times New Roman"/>
              </a:rPr>
              <a:t>ри</a:t>
            </a:r>
            <a:r>
              <a:rPr lang="ru-RU" sz="3200" spc="-5" dirty="0">
                <a:latin typeface="Times New Roman"/>
                <a:cs typeface="Times New Roman"/>
              </a:rPr>
              <a:t>ч</a:t>
            </a:r>
            <a:r>
              <a:rPr lang="ru-RU" sz="3200" spc="45" dirty="0">
                <a:latin typeface="Times New Roman"/>
                <a:cs typeface="Times New Roman"/>
              </a:rPr>
              <a:t>е</a:t>
            </a:r>
            <a:r>
              <a:rPr lang="ru-RU" sz="3200" spc="-5" dirty="0">
                <a:latin typeface="Times New Roman"/>
                <a:cs typeface="Times New Roman"/>
              </a:rPr>
              <a:t>с</a:t>
            </a:r>
            <a:r>
              <a:rPr lang="ru-RU" sz="3200" dirty="0">
                <a:latin typeface="Times New Roman"/>
                <a:cs typeface="Times New Roman"/>
              </a:rPr>
              <a:t>кие и</a:t>
            </a:r>
            <a:r>
              <a:rPr lang="ru-RU" sz="3200" spc="-45" dirty="0">
                <a:latin typeface="Times New Roman"/>
                <a:cs typeface="Times New Roman"/>
              </a:rPr>
              <a:t>з</a:t>
            </a:r>
            <a:r>
              <a:rPr lang="ru-RU" sz="3200" spc="-5" dirty="0">
                <a:latin typeface="Times New Roman"/>
                <a:cs typeface="Times New Roman"/>
              </a:rPr>
              <a:t>ме</a:t>
            </a:r>
            <a:r>
              <a:rPr lang="ru-RU" sz="3200" dirty="0">
                <a:latin typeface="Times New Roman"/>
                <a:cs typeface="Times New Roman"/>
              </a:rPr>
              <a:t>н</a:t>
            </a:r>
            <a:r>
              <a:rPr lang="ru-RU" sz="3200" spc="-5" dirty="0">
                <a:latin typeface="Times New Roman"/>
                <a:cs typeface="Times New Roman"/>
              </a:rPr>
              <a:t>е</a:t>
            </a:r>
            <a:r>
              <a:rPr lang="ru-RU" sz="3200" dirty="0">
                <a:latin typeface="Times New Roman"/>
                <a:cs typeface="Times New Roman"/>
              </a:rPr>
              <a:t>ния </a:t>
            </a:r>
            <a:r>
              <a:rPr lang="ru-RU" sz="3200" spc="5" dirty="0">
                <a:latin typeface="Times New Roman"/>
                <a:cs typeface="Times New Roman"/>
              </a:rPr>
              <a:t>Л</a:t>
            </a:r>
            <a:r>
              <a:rPr lang="ru-RU" sz="3200" dirty="0">
                <a:latin typeface="Times New Roman"/>
                <a:cs typeface="Times New Roman"/>
              </a:rPr>
              <a:t>Ж,  вк</a:t>
            </a:r>
            <a:r>
              <a:rPr lang="ru-RU" sz="3200" spc="-5" dirty="0">
                <a:latin typeface="Times New Roman"/>
                <a:cs typeface="Times New Roman"/>
              </a:rPr>
              <a:t>л</a:t>
            </a:r>
            <a:r>
              <a:rPr lang="ru-RU" sz="3200" spc="-135" dirty="0">
                <a:latin typeface="Times New Roman"/>
                <a:cs typeface="Times New Roman"/>
              </a:rPr>
              <a:t>ю</a:t>
            </a:r>
            <a:r>
              <a:rPr lang="ru-RU" sz="3200" spc="5" dirty="0">
                <a:latin typeface="Times New Roman"/>
                <a:cs typeface="Times New Roman"/>
              </a:rPr>
              <a:t>ч</a:t>
            </a:r>
            <a:r>
              <a:rPr lang="ru-RU" sz="3200" dirty="0">
                <a:latin typeface="Times New Roman"/>
                <a:cs typeface="Times New Roman"/>
              </a:rPr>
              <a:t>а</a:t>
            </a:r>
            <a:r>
              <a:rPr lang="ru-RU" sz="3200" spc="-5" dirty="0">
                <a:latin typeface="Times New Roman"/>
                <a:cs typeface="Times New Roman"/>
              </a:rPr>
              <a:t>ющ</a:t>
            </a:r>
            <a:r>
              <a:rPr lang="ru-RU" sz="3200" dirty="0">
                <a:latin typeface="Times New Roman"/>
                <a:cs typeface="Times New Roman"/>
              </a:rPr>
              <a:t>ие в </a:t>
            </a:r>
            <a:r>
              <a:rPr lang="ru-RU" sz="3200" spc="45" dirty="0">
                <a:latin typeface="Times New Roman"/>
                <a:cs typeface="Times New Roman"/>
              </a:rPr>
              <a:t>с</a:t>
            </a:r>
            <a:r>
              <a:rPr lang="ru-RU" sz="3200" spc="-5" dirty="0">
                <a:latin typeface="Times New Roman"/>
                <a:cs typeface="Times New Roman"/>
              </a:rPr>
              <a:t>е</a:t>
            </a:r>
            <a:r>
              <a:rPr lang="ru-RU" sz="3200" spc="-85" dirty="0">
                <a:latin typeface="Times New Roman"/>
                <a:cs typeface="Times New Roman"/>
              </a:rPr>
              <a:t>бя п</a:t>
            </a:r>
            <a:r>
              <a:rPr lang="ru-RU" sz="3200" dirty="0">
                <a:latin typeface="Times New Roman"/>
                <a:cs typeface="Times New Roman"/>
              </a:rPr>
              <a:t>роц</a:t>
            </a:r>
            <a:r>
              <a:rPr lang="ru-RU" sz="3200" spc="45" dirty="0">
                <a:latin typeface="Times New Roman"/>
                <a:cs typeface="Times New Roman"/>
              </a:rPr>
              <a:t>е</a:t>
            </a:r>
            <a:r>
              <a:rPr lang="ru-RU" sz="3200" spc="-5" dirty="0">
                <a:latin typeface="Times New Roman"/>
                <a:cs typeface="Times New Roman"/>
              </a:rPr>
              <a:t>сс</a:t>
            </a:r>
            <a:r>
              <a:rPr lang="ru-RU" sz="3200" dirty="0">
                <a:latin typeface="Times New Roman"/>
                <a:cs typeface="Times New Roman"/>
              </a:rPr>
              <a:t>ы </a:t>
            </a:r>
          </a:p>
          <a:p>
            <a:pPr marL="12700" marR="282575" indent="-635" algn="ctr"/>
            <a:r>
              <a:rPr lang="ru-RU" sz="3200" dirty="0">
                <a:latin typeface="Times New Roman"/>
                <a:cs typeface="Times New Roman"/>
              </a:rPr>
              <a:t>гип</a:t>
            </a:r>
            <a:r>
              <a:rPr lang="ru-RU" sz="3200" spc="-5" dirty="0">
                <a:latin typeface="Times New Roman"/>
                <a:cs typeface="Times New Roman"/>
              </a:rPr>
              <a:t>е</a:t>
            </a:r>
            <a:r>
              <a:rPr lang="ru-RU" sz="3200" spc="-50" dirty="0">
                <a:latin typeface="Times New Roman"/>
                <a:cs typeface="Times New Roman"/>
              </a:rPr>
              <a:t>р</a:t>
            </a:r>
            <a:r>
              <a:rPr lang="ru-RU" sz="3200" spc="40" dirty="0">
                <a:latin typeface="Times New Roman"/>
                <a:cs typeface="Times New Roman"/>
              </a:rPr>
              <a:t>т</a:t>
            </a:r>
            <a:r>
              <a:rPr lang="ru-RU" sz="3200" dirty="0">
                <a:latin typeface="Times New Roman"/>
                <a:cs typeface="Times New Roman"/>
              </a:rPr>
              <a:t>рофии </a:t>
            </a:r>
            <a:r>
              <a:rPr lang="ru-RU" sz="3200" spc="-5" dirty="0">
                <a:latin typeface="Times New Roman"/>
                <a:cs typeface="Times New Roman"/>
              </a:rPr>
              <a:t>м</a:t>
            </a:r>
            <a:r>
              <a:rPr lang="ru-RU" sz="3200" dirty="0">
                <a:latin typeface="Times New Roman"/>
                <a:cs typeface="Times New Roman"/>
              </a:rPr>
              <a:t>ио</a:t>
            </a:r>
            <a:r>
              <a:rPr lang="ru-RU" sz="3200" spc="-50" dirty="0">
                <a:latin typeface="Times New Roman"/>
                <a:cs typeface="Times New Roman"/>
              </a:rPr>
              <a:t>к</a:t>
            </a:r>
            <a:r>
              <a:rPr lang="ru-RU" sz="3200" dirty="0">
                <a:latin typeface="Times New Roman"/>
                <a:cs typeface="Times New Roman"/>
              </a:rPr>
              <a:t>а</a:t>
            </a:r>
            <a:r>
              <a:rPr lang="ru-RU" sz="3200" spc="-50" dirty="0">
                <a:latin typeface="Times New Roman"/>
                <a:cs typeface="Times New Roman"/>
              </a:rPr>
              <a:t>р</a:t>
            </a:r>
            <a:r>
              <a:rPr lang="ru-RU" sz="3200" dirty="0">
                <a:latin typeface="Times New Roman"/>
                <a:cs typeface="Times New Roman"/>
              </a:rPr>
              <a:t>да и ди</a:t>
            </a:r>
            <a:r>
              <a:rPr lang="ru-RU" sz="3200" spc="5" dirty="0">
                <a:latin typeface="Times New Roman"/>
                <a:cs typeface="Times New Roman"/>
              </a:rPr>
              <a:t>л</a:t>
            </a:r>
            <a:r>
              <a:rPr lang="ru-RU" sz="3200" spc="-100" dirty="0">
                <a:latin typeface="Times New Roman"/>
                <a:cs typeface="Times New Roman"/>
              </a:rPr>
              <a:t>а</a:t>
            </a:r>
            <a:r>
              <a:rPr lang="ru-RU" sz="3200" spc="40" dirty="0">
                <a:latin typeface="Times New Roman"/>
                <a:cs typeface="Times New Roman"/>
              </a:rPr>
              <a:t>т</a:t>
            </a:r>
            <a:r>
              <a:rPr lang="ru-RU" sz="3200" dirty="0">
                <a:latin typeface="Times New Roman"/>
                <a:cs typeface="Times New Roman"/>
              </a:rPr>
              <a:t>ации </a:t>
            </a:r>
            <a:r>
              <a:rPr sz="3200" spc="45" dirty="0" err="1">
                <a:latin typeface="Times New Roman"/>
                <a:cs typeface="Times New Roman"/>
              </a:rPr>
              <a:t>с</a:t>
            </a:r>
            <a:r>
              <a:rPr sz="3200" spc="-5" dirty="0" err="1">
                <a:latin typeface="Times New Roman"/>
                <a:cs typeface="Times New Roman"/>
              </a:rPr>
              <a:t>е</a:t>
            </a:r>
            <a:r>
              <a:rPr sz="3200" spc="-50" dirty="0" err="1">
                <a:latin typeface="Times New Roman"/>
                <a:cs typeface="Times New Roman"/>
              </a:rPr>
              <a:t>р</a:t>
            </a:r>
            <a:r>
              <a:rPr sz="3200" dirty="0" err="1">
                <a:latin typeface="Times New Roman"/>
                <a:cs typeface="Times New Roman"/>
              </a:rPr>
              <a:t>дца</a:t>
            </a:r>
            <a:r>
              <a:rPr sz="3200" dirty="0">
                <a:latin typeface="Times New Roman"/>
                <a:cs typeface="Times New Roman"/>
              </a:rPr>
              <a:t>,  </a:t>
            </a:r>
            <a:r>
              <a:rPr sz="3200" spc="-145" dirty="0">
                <a:latin typeface="Times New Roman"/>
                <a:cs typeface="Times New Roman"/>
              </a:rPr>
              <a:t> </a:t>
            </a:r>
            <a:endParaRPr lang="ru-RU" sz="3200" spc="-145" dirty="0">
              <a:latin typeface="Times New Roman"/>
              <a:cs typeface="Times New Roman"/>
            </a:endParaRPr>
          </a:p>
          <a:p>
            <a:pPr marL="12700" marR="282575" indent="-635" algn="ctr"/>
            <a:r>
              <a:rPr sz="3200" dirty="0" err="1">
                <a:latin typeface="Times New Roman"/>
                <a:cs typeface="Times New Roman"/>
              </a:rPr>
              <a:t>при</a:t>
            </a:r>
            <a:r>
              <a:rPr sz="3200" spc="-25" dirty="0" err="1">
                <a:latin typeface="Times New Roman"/>
                <a:cs typeface="Times New Roman"/>
              </a:rPr>
              <a:t>в</a:t>
            </a:r>
            <a:r>
              <a:rPr sz="3200" spc="-110" dirty="0" err="1">
                <a:latin typeface="Times New Roman"/>
                <a:cs typeface="Times New Roman"/>
              </a:rPr>
              <a:t>о</a:t>
            </a:r>
            <a:r>
              <a:rPr sz="3200" dirty="0" err="1">
                <a:latin typeface="Times New Roman"/>
                <a:cs typeface="Times New Roman"/>
              </a:rPr>
              <a:t>д</a:t>
            </a:r>
            <a:r>
              <a:rPr sz="3200" spc="-5" dirty="0" err="1">
                <a:latin typeface="Times New Roman"/>
                <a:cs typeface="Times New Roman"/>
              </a:rPr>
              <a:t>я</a:t>
            </a:r>
            <a:r>
              <a:rPr lang="ru-RU" sz="3200" spc="-5" dirty="0" err="1">
                <a:latin typeface="Times New Roman"/>
                <a:cs typeface="Times New Roman"/>
              </a:rPr>
              <a:t>щ</a:t>
            </a:r>
            <a:r>
              <a:rPr sz="3200" dirty="0" err="1">
                <a:latin typeface="Times New Roman"/>
                <a:cs typeface="Times New Roman"/>
              </a:rPr>
              <a:t>ие</a:t>
            </a:r>
            <a:r>
              <a:rPr sz="3200" dirty="0">
                <a:latin typeface="Times New Roman"/>
                <a:cs typeface="Times New Roman"/>
              </a:rPr>
              <a:t>  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к  </a:t>
            </a:r>
            <a:r>
              <a:rPr sz="3200" spc="-1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60" dirty="0">
                <a:latin typeface="Times New Roman"/>
                <a:cs typeface="Times New Roman"/>
              </a:rPr>
              <a:t>з</a:t>
            </a:r>
            <a:r>
              <a:rPr sz="3200" spc="-5" dirty="0">
                <a:latin typeface="Times New Roman"/>
                <a:cs typeface="Times New Roman"/>
              </a:rPr>
              <a:t>ме</a:t>
            </a:r>
            <a:r>
              <a:rPr sz="3200" dirty="0">
                <a:latin typeface="Times New Roman"/>
                <a:cs typeface="Times New Roman"/>
              </a:rPr>
              <a:t>н</a:t>
            </a:r>
            <a:r>
              <a:rPr sz="3200" spc="-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н</a:t>
            </a:r>
            <a:r>
              <a:rPr sz="3200" spc="10" dirty="0">
                <a:latin typeface="Times New Roman"/>
                <a:cs typeface="Times New Roman"/>
              </a:rPr>
              <a:t>и</a:t>
            </a:r>
            <a:r>
              <a:rPr sz="3200" dirty="0">
                <a:latin typeface="Times New Roman"/>
                <a:cs typeface="Times New Roman"/>
              </a:rPr>
              <a:t>ю  </a:t>
            </a:r>
            <a:r>
              <a:rPr sz="3200" spc="-1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е</a:t>
            </a:r>
            <a:r>
              <a:rPr sz="3200" spc="-90" dirty="0">
                <a:latin typeface="Times New Roman"/>
                <a:cs typeface="Times New Roman"/>
              </a:rPr>
              <a:t>го </a:t>
            </a:r>
            <a:r>
              <a:rPr sz="3200" spc="-55" dirty="0">
                <a:latin typeface="Times New Roman"/>
                <a:cs typeface="Times New Roman"/>
              </a:rPr>
              <a:t>г</a:t>
            </a:r>
            <a:r>
              <a:rPr sz="3200" spc="-5" dirty="0">
                <a:latin typeface="Times New Roman"/>
                <a:cs typeface="Times New Roman"/>
              </a:rPr>
              <a:t>е</a:t>
            </a:r>
            <a:r>
              <a:rPr sz="3200" spc="-75" dirty="0">
                <a:latin typeface="Times New Roman"/>
                <a:cs typeface="Times New Roman"/>
              </a:rPr>
              <a:t>о</a:t>
            </a:r>
            <a:r>
              <a:rPr sz="3200" spc="5" dirty="0">
                <a:latin typeface="Times New Roman"/>
                <a:cs typeface="Times New Roman"/>
              </a:rPr>
              <a:t>м</a:t>
            </a:r>
            <a:r>
              <a:rPr sz="3200" spc="-5" dirty="0">
                <a:latin typeface="Times New Roman"/>
                <a:cs typeface="Times New Roman"/>
              </a:rPr>
              <a:t>е</a:t>
            </a:r>
            <a:r>
              <a:rPr sz="3200" spc="40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рии 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 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на</a:t>
            </a:r>
            <a:r>
              <a:rPr sz="3200" spc="-50" dirty="0">
                <a:latin typeface="Times New Roman"/>
                <a:cs typeface="Times New Roman"/>
              </a:rPr>
              <a:t>р</a:t>
            </a:r>
            <a:r>
              <a:rPr sz="3200" dirty="0">
                <a:latin typeface="Times New Roman"/>
                <a:cs typeface="Times New Roman"/>
              </a:rPr>
              <a:t>у</a:t>
            </a:r>
            <a:r>
              <a:rPr sz="3200" spc="-5" dirty="0">
                <a:latin typeface="Times New Roman"/>
                <a:cs typeface="Times New Roman"/>
              </a:rPr>
              <a:t>ше</a:t>
            </a:r>
            <a:r>
              <a:rPr sz="3200" dirty="0">
                <a:latin typeface="Times New Roman"/>
                <a:cs typeface="Times New Roman"/>
              </a:rPr>
              <a:t>нию 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с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5" dirty="0">
                <a:latin typeface="Times New Roman"/>
                <a:cs typeface="Times New Roman"/>
              </a:rPr>
              <a:t>с</a:t>
            </a:r>
            <a:r>
              <a:rPr sz="3200" spc="-55" dirty="0">
                <a:latin typeface="Times New Roman"/>
                <a:cs typeface="Times New Roman"/>
              </a:rPr>
              <a:t>т</a:t>
            </a:r>
            <a:r>
              <a:rPr sz="3200" spc="-50" dirty="0">
                <a:latin typeface="Times New Roman"/>
                <a:cs typeface="Times New Roman"/>
              </a:rPr>
              <a:t>о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spc="10" dirty="0">
                <a:latin typeface="Times New Roman"/>
                <a:cs typeface="Times New Roman"/>
              </a:rPr>
              <a:t>и</a:t>
            </a: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spc="45" dirty="0">
                <a:latin typeface="Times New Roman"/>
                <a:cs typeface="Times New Roman"/>
              </a:rPr>
              <a:t>е</a:t>
            </a:r>
            <a:r>
              <a:rPr sz="3200" spc="-5" dirty="0">
                <a:latin typeface="Times New Roman"/>
                <a:cs typeface="Times New Roman"/>
              </a:rPr>
              <a:t>с</a:t>
            </a:r>
            <a:r>
              <a:rPr sz="3200" spc="-50" dirty="0">
                <a:latin typeface="Times New Roman"/>
                <a:cs typeface="Times New Roman"/>
              </a:rPr>
              <a:t>к</a:t>
            </a:r>
            <a:r>
              <a:rPr sz="3200" dirty="0">
                <a:latin typeface="Times New Roman"/>
                <a:cs typeface="Times New Roman"/>
              </a:rPr>
              <a:t>ой и диа</a:t>
            </a:r>
            <a:r>
              <a:rPr sz="3200" spc="-5" dirty="0">
                <a:latin typeface="Times New Roman"/>
                <a:cs typeface="Times New Roman"/>
              </a:rPr>
              <a:t>с</a:t>
            </a:r>
            <a:r>
              <a:rPr sz="3200" spc="-55" dirty="0">
                <a:latin typeface="Times New Roman"/>
                <a:cs typeface="Times New Roman"/>
              </a:rPr>
              <a:t>т</a:t>
            </a:r>
            <a:r>
              <a:rPr sz="3200" spc="-50" dirty="0">
                <a:latin typeface="Times New Roman"/>
                <a:cs typeface="Times New Roman"/>
              </a:rPr>
              <a:t>о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spc="45" dirty="0">
                <a:latin typeface="Times New Roman"/>
                <a:cs typeface="Times New Roman"/>
              </a:rPr>
              <a:t>е</a:t>
            </a:r>
            <a:r>
              <a:rPr sz="3200" spc="-5" dirty="0">
                <a:latin typeface="Times New Roman"/>
                <a:cs typeface="Times New Roman"/>
              </a:rPr>
              <a:t>с</a:t>
            </a:r>
            <a:r>
              <a:rPr sz="3200" spc="-50" dirty="0">
                <a:latin typeface="Times New Roman"/>
                <a:cs typeface="Times New Roman"/>
              </a:rPr>
              <a:t>к</a:t>
            </a:r>
            <a:r>
              <a:rPr sz="3200" dirty="0">
                <a:latin typeface="Times New Roman"/>
                <a:cs typeface="Times New Roman"/>
              </a:rPr>
              <a:t>ой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80" dirty="0" err="1">
                <a:latin typeface="Times New Roman"/>
                <a:cs typeface="Times New Roman"/>
              </a:rPr>
              <a:t>ф</a:t>
            </a:r>
            <a:r>
              <a:rPr sz="3200" dirty="0" err="1">
                <a:latin typeface="Times New Roman"/>
                <a:cs typeface="Times New Roman"/>
              </a:rPr>
              <a:t>ункции</a:t>
            </a:r>
            <a:r>
              <a:rPr sz="3200" spc="-10" dirty="0">
                <a:latin typeface="Times New Roman"/>
                <a:cs typeface="Times New Roman"/>
              </a:rPr>
              <a:t>»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305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800" spc="-20" dirty="0">
                <a:latin typeface="Times New Roman"/>
                <a:cs typeface="Times New Roman"/>
              </a:rPr>
              <a:t>M.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spc="-2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ff</a:t>
            </a:r>
            <a:r>
              <a:rPr sz="2800" spc="-25" dirty="0">
                <a:latin typeface="Times New Roman"/>
                <a:cs typeface="Times New Roman"/>
              </a:rPr>
              <a:t>e</a:t>
            </a:r>
            <a:r>
              <a:rPr sz="2800" spc="-275" dirty="0">
                <a:latin typeface="Times New Roman"/>
                <a:cs typeface="Times New Roman"/>
              </a:rPr>
              <a:t>r</a:t>
            </a:r>
            <a:r>
              <a:rPr sz="2800" spc="-10" dirty="0">
                <a:latin typeface="Times New Roman"/>
                <a:cs typeface="Times New Roman"/>
              </a:rPr>
              <a:t>,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1985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0" y="0"/>
            <a:ext cx="10287000" cy="67531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2600" b="1" spc="-5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Хр</a:t>
            </a:r>
            <a:r>
              <a:rPr sz="2600" b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2600" b="1" spc="-5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ни</a:t>
            </a:r>
            <a:r>
              <a:rPr sz="2600" b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ч</a:t>
            </a:r>
            <a:r>
              <a:rPr sz="2600" b="1" spc="25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е</a:t>
            </a:r>
            <a:r>
              <a:rPr sz="2600" b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sz="2600" b="1" spc="-40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к</a:t>
            </a:r>
            <a:r>
              <a:rPr sz="2600" b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ая</a:t>
            </a:r>
            <a:r>
              <a:rPr sz="2600" b="1" spc="20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600" b="1" spc="25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sz="2600" b="1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е</a:t>
            </a:r>
            <a:r>
              <a:rPr sz="2600" b="1" spc="-4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р</a:t>
            </a:r>
            <a:r>
              <a:rPr sz="2600" b="1" spc="-5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д</a:t>
            </a:r>
            <a:r>
              <a:rPr sz="2600" b="1" spc="-6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е</a:t>
            </a:r>
            <a:r>
              <a:rPr sz="2600" b="1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ч</a:t>
            </a:r>
            <a:r>
              <a:rPr sz="2600" b="1" spc="-5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н</a:t>
            </a:r>
            <a:r>
              <a:rPr sz="2600" b="1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ая</a:t>
            </a:r>
            <a:r>
              <a:rPr sz="2600" b="1" spc="5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600" b="1" spc="-5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н</a:t>
            </a:r>
            <a:r>
              <a:rPr sz="2600" b="1" spc="-35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е</a:t>
            </a:r>
            <a:r>
              <a:rPr sz="2600" b="1" spc="-5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д</a:t>
            </a:r>
            <a:r>
              <a:rPr sz="2600" b="1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ос</a:t>
            </a:r>
            <a:r>
              <a:rPr sz="2600" b="1" spc="2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т</a:t>
            </a:r>
            <a:r>
              <a:rPr sz="2600" b="1" spc="-6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а</a:t>
            </a:r>
            <a:r>
              <a:rPr sz="2600" b="1" spc="-4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т</a:t>
            </a:r>
            <a:r>
              <a:rPr sz="2600" b="1" spc="-6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2600" b="1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ч</a:t>
            </a:r>
            <a:r>
              <a:rPr sz="2600" b="1" spc="-5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н</a:t>
            </a:r>
            <a:r>
              <a:rPr sz="2600" b="1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ос</a:t>
            </a:r>
            <a:r>
              <a:rPr sz="2600" b="1" spc="-5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т</a:t>
            </a:r>
            <a:r>
              <a:rPr sz="2600" b="1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ь</a:t>
            </a:r>
            <a:endParaRPr lang="ru-RU" sz="2600" b="1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lang="ru-RU" sz="2600" b="1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2200" b="1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-5" dirty="0">
                <a:latin typeface="Times New Roman"/>
                <a:cs typeface="Times New Roman"/>
              </a:rPr>
              <a:t>ы</a:t>
            </a:r>
            <a:r>
              <a:rPr sz="2400" b="1" dirty="0">
                <a:latin typeface="Times New Roman"/>
                <a:cs typeface="Times New Roman"/>
              </a:rPr>
              <a:t>ше</a:t>
            </a:r>
            <a:r>
              <a:rPr sz="2400" b="1" spc="-5" dirty="0">
                <a:latin typeface="Times New Roman"/>
                <a:cs typeface="Times New Roman"/>
              </a:rPr>
              <a:t>ни</a:t>
            </a:r>
            <a:r>
              <a:rPr sz="2400" b="1" dirty="0">
                <a:latin typeface="Times New Roman"/>
                <a:cs typeface="Times New Roman"/>
              </a:rPr>
              <a:t>е а</a:t>
            </a:r>
            <a:r>
              <a:rPr sz="2400" b="1" spc="-5" dirty="0">
                <a:latin typeface="Times New Roman"/>
                <a:cs typeface="Times New Roman"/>
              </a:rPr>
              <a:t>кти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ос</a:t>
            </a:r>
            <a:r>
              <a:rPr sz="2400" b="1" spc="-5" dirty="0">
                <a:latin typeface="Times New Roman"/>
                <a:cs typeface="Times New Roman"/>
              </a:rPr>
              <a:t>ти н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йр</a:t>
            </a:r>
            <a:r>
              <a:rPr sz="2400" b="1" spc="20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энд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кри</a:t>
            </a:r>
            <a:r>
              <a:rPr sz="2400" b="1" spc="5" dirty="0">
                <a:latin typeface="Times New Roman"/>
                <a:cs typeface="Times New Roman"/>
              </a:rPr>
              <a:t>н</a:t>
            </a:r>
            <a:r>
              <a:rPr sz="2400" b="1" spc="-5" dirty="0">
                <a:latin typeface="Times New Roman"/>
                <a:cs typeface="Times New Roman"/>
              </a:rPr>
              <a:t>ны</a:t>
            </a:r>
            <a:r>
              <a:rPr sz="2400" b="1" dirty="0">
                <a:latin typeface="Times New Roman"/>
                <a:cs typeface="Times New Roman"/>
              </a:rPr>
              <a:t>х</a:t>
            </a:r>
            <a:r>
              <a:rPr sz="2400" b="1" spc="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5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5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ем</a:t>
            </a:r>
            <a:endParaRPr sz="2400" dirty="0">
              <a:latin typeface="Times New Roman"/>
              <a:cs typeface="Times New Roman"/>
            </a:endParaRPr>
          </a:p>
          <a:p>
            <a:pPr marL="525780" marR="516890" algn="ctr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П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-5" dirty="0">
                <a:latin typeface="Times New Roman"/>
                <a:cs typeface="Times New Roman"/>
              </a:rPr>
              <a:t>ы</a:t>
            </a:r>
            <a:r>
              <a:rPr sz="2400" b="1" dirty="0">
                <a:latin typeface="Times New Roman"/>
                <a:cs typeface="Times New Roman"/>
              </a:rPr>
              <a:t>ше</a:t>
            </a:r>
            <a:r>
              <a:rPr sz="2400" b="1" spc="-5" dirty="0">
                <a:latin typeface="Times New Roman"/>
                <a:cs typeface="Times New Roman"/>
              </a:rPr>
              <a:t>ни</a:t>
            </a:r>
            <a:r>
              <a:rPr sz="2400" b="1" dirty="0">
                <a:latin typeface="Times New Roman"/>
                <a:cs typeface="Times New Roman"/>
              </a:rPr>
              <a:t>е с</a:t>
            </a:r>
            <a:r>
              <a:rPr sz="2400" b="1" spc="-5" dirty="0">
                <a:latin typeface="Times New Roman"/>
                <a:cs typeface="Times New Roman"/>
              </a:rPr>
              <a:t>инт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з</a:t>
            </a:r>
            <a:r>
              <a:rPr sz="2400" b="1" dirty="0">
                <a:latin typeface="Times New Roman"/>
                <a:cs typeface="Times New Roman"/>
              </a:rPr>
              <a:t>а </a:t>
            </a:r>
            <a:r>
              <a:rPr sz="2400" b="1" spc="20" dirty="0" err="1">
                <a:latin typeface="Times New Roman"/>
                <a:cs typeface="Times New Roman"/>
              </a:rPr>
              <a:t>а</a:t>
            </a:r>
            <a:r>
              <a:rPr sz="2400" b="1" spc="-5" dirty="0" err="1">
                <a:latin typeface="Times New Roman"/>
                <a:cs typeface="Times New Roman"/>
              </a:rPr>
              <a:t>л</a:t>
            </a:r>
            <a:r>
              <a:rPr sz="2400" b="1" dirty="0" err="1">
                <a:latin typeface="Times New Roman"/>
                <a:cs typeface="Times New Roman"/>
              </a:rPr>
              <a:t>ь</a:t>
            </a:r>
            <a:r>
              <a:rPr sz="2400" b="1" spc="-5" dirty="0" err="1">
                <a:latin typeface="Times New Roman"/>
                <a:cs typeface="Times New Roman"/>
              </a:rPr>
              <a:t>д</a:t>
            </a:r>
            <a:r>
              <a:rPr sz="2400" b="1" dirty="0" err="1">
                <a:latin typeface="Times New Roman"/>
                <a:cs typeface="Times New Roman"/>
              </a:rPr>
              <a:t>ос</a:t>
            </a:r>
            <a:r>
              <a:rPr sz="2400" b="1" spc="-5" dirty="0" err="1">
                <a:latin typeface="Times New Roman"/>
                <a:cs typeface="Times New Roman"/>
              </a:rPr>
              <a:t>т</a:t>
            </a:r>
            <a:r>
              <a:rPr sz="2400" b="1" dirty="0" err="1">
                <a:latin typeface="Times New Roman"/>
                <a:cs typeface="Times New Roman"/>
              </a:rPr>
              <a:t>е</a:t>
            </a:r>
            <a:r>
              <a:rPr sz="2400" b="1" spc="-5" dirty="0" err="1">
                <a:latin typeface="Times New Roman"/>
                <a:cs typeface="Times New Roman"/>
              </a:rPr>
              <a:t>р</a:t>
            </a:r>
            <a:r>
              <a:rPr sz="2400" b="1" dirty="0" err="1">
                <a:latin typeface="Times New Roman"/>
                <a:cs typeface="Times New Roman"/>
              </a:rPr>
              <a:t>о</a:t>
            </a:r>
            <a:r>
              <a:rPr sz="2400" b="1" spc="-5" dirty="0" err="1">
                <a:latin typeface="Times New Roman"/>
                <a:cs typeface="Times New Roman"/>
              </a:rPr>
              <a:t>на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endParaRPr lang="ru-RU" sz="2400" b="1" spc="-5" dirty="0">
              <a:latin typeface="Times New Roman"/>
              <a:cs typeface="Times New Roman"/>
            </a:endParaRPr>
          </a:p>
          <a:p>
            <a:pPr marL="525780" marR="516890" algn="ctr">
              <a:lnSpc>
                <a:spcPct val="100000"/>
              </a:lnSpc>
            </a:pPr>
            <a:r>
              <a:rPr sz="2400" b="1" spc="-5" dirty="0" err="1">
                <a:latin typeface="Times New Roman"/>
                <a:cs typeface="Times New Roman"/>
              </a:rPr>
              <a:t>Акти</a:t>
            </a:r>
            <a:r>
              <a:rPr sz="2400" b="1" dirty="0" err="1">
                <a:latin typeface="Times New Roman"/>
                <a:cs typeface="Times New Roman"/>
              </a:rPr>
              <a:t>ва</a:t>
            </a:r>
            <a:r>
              <a:rPr sz="2400" b="1" spc="-5" dirty="0" err="1">
                <a:latin typeface="Times New Roman"/>
                <a:cs typeface="Times New Roman"/>
              </a:rPr>
              <a:t>ци</a:t>
            </a:r>
            <a:r>
              <a:rPr sz="2400" b="1" dirty="0" err="1">
                <a:latin typeface="Times New Roman"/>
                <a:cs typeface="Times New Roman"/>
              </a:rPr>
              <a:t>я</a:t>
            </a:r>
            <a:r>
              <a:rPr sz="2400" b="1" spc="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5" dirty="0">
                <a:latin typeface="Times New Roman"/>
                <a:cs typeface="Times New Roman"/>
              </a:rPr>
              <a:t>инт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з</a:t>
            </a:r>
            <a:r>
              <a:rPr sz="2400" b="1" dirty="0">
                <a:latin typeface="Times New Roman"/>
                <a:cs typeface="Times New Roman"/>
              </a:rPr>
              <a:t>а </a:t>
            </a:r>
            <a:r>
              <a:rPr sz="2400" b="1" spc="-45" dirty="0" err="1">
                <a:latin typeface="Times New Roman"/>
                <a:cs typeface="Times New Roman"/>
              </a:rPr>
              <a:t>ф</a:t>
            </a:r>
            <a:r>
              <a:rPr sz="2400" b="1" spc="-5" dirty="0" err="1">
                <a:latin typeface="Times New Roman"/>
                <a:cs typeface="Times New Roman"/>
              </a:rPr>
              <a:t>и</a:t>
            </a:r>
            <a:r>
              <a:rPr sz="2400" b="1" dirty="0" err="1">
                <a:latin typeface="Times New Roman"/>
                <a:cs typeface="Times New Roman"/>
              </a:rPr>
              <a:t>б</a:t>
            </a:r>
            <a:r>
              <a:rPr sz="2400" b="1" spc="-5" dirty="0" err="1">
                <a:latin typeface="Times New Roman"/>
                <a:cs typeface="Times New Roman"/>
              </a:rPr>
              <a:t>р</a:t>
            </a:r>
            <a:r>
              <a:rPr sz="2400" b="1" dirty="0" err="1">
                <a:latin typeface="Times New Roman"/>
                <a:cs typeface="Times New Roman"/>
              </a:rPr>
              <a:t>о</a:t>
            </a:r>
            <a:r>
              <a:rPr sz="2400" b="1" spc="-60" dirty="0" err="1">
                <a:latin typeface="Times New Roman"/>
                <a:cs typeface="Times New Roman"/>
              </a:rPr>
              <a:t>б</a:t>
            </a:r>
            <a:r>
              <a:rPr sz="2400" b="1" spc="-5" dirty="0" err="1">
                <a:latin typeface="Times New Roman"/>
                <a:cs typeface="Times New Roman"/>
              </a:rPr>
              <a:t>л</a:t>
            </a:r>
            <a:r>
              <a:rPr sz="2400" b="1" dirty="0" err="1">
                <a:latin typeface="Times New Roman"/>
                <a:cs typeface="Times New Roman"/>
              </a:rPr>
              <a:t>ас</a:t>
            </a:r>
            <a:r>
              <a:rPr sz="2400" b="1" spc="-40" dirty="0" err="1">
                <a:latin typeface="Times New Roman"/>
                <a:cs typeface="Times New Roman"/>
              </a:rPr>
              <a:t>т</a:t>
            </a:r>
            <a:r>
              <a:rPr sz="2400" b="1" spc="-50" dirty="0" err="1">
                <a:latin typeface="Times New Roman"/>
                <a:cs typeface="Times New Roman"/>
              </a:rPr>
              <a:t>о</a:t>
            </a:r>
            <a:r>
              <a:rPr sz="2400" b="1" dirty="0" err="1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endParaRPr lang="ru-RU" sz="2400" b="1" dirty="0">
              <a:latin typeface="Times New Roman"/>
              <a:cs typeface="Times New Roman"/>
            </a:endParaRPr>
          </a:p>
          <a:p>
            <a:pPr marL="525780" marR="516890" algn="ctr">
              <a:lnSpc>
                <a:spcPct val="100000"/>
              </a:lnSpc>
            </a:pPr>
            <a:r>
              <a:rPr sz="2400" b="1" dirty="0" err="1">
                <a:latin typeface="Times New Roman"/>
                <a:cs typeface="Times New Roman"/>
              </a:rPr>
              <a:t>П</a:t>
            </a:r>
            <a:r>
              <a:rPr sz="2400" b="1" spc="-60" dirty="0" err="1">
                <a:latin typeface="Times New Roman"/>
                <a:cs typeface="Times New Roman"/>
              </a:rPr>
              <a:t>о</a:t>
            </a:r>
            <a:r>
              <a:rPr sz="2400" b="1" dirty="0" err="1">
                <a:latin typeface="Times New Roman"/>
                <a:cs typeface="Times New Roman"/>
              </a:rPr>
              <a:t>в</a:t>
            </a:r>
            <a:r>
              <a:rPr sz="2400" b="1" spc="-5" dirty="0" err="1">
                <a:latin typeface="Times New Roman"/>
                <a:cs typeface="Times New Roman"/>
              </a:rPr>
              <a:t>ы</a:t>
            </a:r>
            <a:r>
              <a:rPr sz="2400" b="1" dirty="0" err="1">
                <a:latin typeface="Times New Roman"/>
                <a:cs typeface="Times New Roman"/>
              </a:rPr>
              <a:t>ше</a:t>
            </a:r>
            <a:r>
              <a:rPr sz="2400" b="1" spc="-5" dirty="0" err="1">
                <a:latin typeface="Times New Roman"/>
                <a:cs typeface="Times New Roman"/>
              </a:rPr>
              <a:t>ни</a:t>
            </a:r>
            <a:r>
              <a:rPr sz="2400" b="1" dirty="0" err="1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 с</a:t>
            </a:r>
            <a:r>
              <a:rPr sz="2400" b="1" spc="-5" dirty="0">
                <a:latin typeface="Times New Roman"/>
                <a:cs typeface="Times New Roman"/>
              </a:rPr>
              <a:t>инт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з</a:t>
            </a:r>
            <a:r>
              <a:rPr sz="2400" b="1" dirty="0">
                <a:latin typeface="Times New Roman"/>
                <a:cs typeface="Times New Roman"/>
              </a:rPr>
              <a:t>а </a:t>
            </a:r>
            <a:r>
              <a:rPr sz="2400" b="1" spc="-40" dirty="0" err="1">
                <a:latin typeface="Times New Roman"/>
                <a:cs typeface="Times New Roman"/>
              </a:rPr>
              <a:t>ко</a:t>
            </a:r>
            <a:r>
              <a:rPr sz="2400" b="1" spc="-5" dirty="0" err="1">
                <a:latin typeface="Times New Roman"/>
                <a:cs typeface="Times New Roman"/>
              </a:rPr>
              <a:t>лл</a:t>
            </a:r>
            <a:r>
              <a:rPr sz="2400" b="1" dirty="0" err="1">
                <a:latin typeface="Times New Roman"/>
                <a:cs typeface="Times New Roman"/>
              </a:rPr>
              <a:t>а</a:t>
            </a:r>
            <a:r>
              <a:rPr sz="2400" b="1" spc="-35" dirty="0" err="1">
                <a:latin typeface="Times New Roman"/>
                <a:cs typeface="Times New Roman"/>
              </a:rPr>
              <a:t>г</a:t>
            </a:r>
            <a:r>
              <a:rPr sz="2400" b="1" dirty="0" err="1">
                <a:latin typeface="Times New Roman"/>
                <a:cs typeface="Times New Roman"/>
              </a:rPr>
              <a:t>е</a:t>
            </a:r>
            <a:r>
              <a:rPr sz="2400" b="1" spc="-5" dirty="0" err="1">
                <a:latin typeface="Times New Roman"/>
                <a:cs typeface="Times New Roman"/>
              </a:rPr>
              <a:t>на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endParaRPr lang="ru-RU" sz="2400" b="1" spc="-5" dirty="0">
              <a:latin typeface="Times New Roman"/>
              <a:cs typeface="Times New Roman"/>
            </a:endParaRPr>
          </a:p>
          <a:p>
            <a:pPr marL="525780" marR="516890" algn="ctr"/>
            <a:r>
              <a:rPr sz="2400" b="1" dirty="0" err="1">
                <a:latin typeface="Times New Roman"/>
                <a:cs typeface="Times New Roman"/>
              </a:rPr>
              <a:t>И</a:t>
            </a:r>
            <a:r>
              <a:rPr sz="2400" b="1" spc="-5" dirty="0" err="1">
                <a:latin typeface="Times New Roman"/>
                <a:cs typeface="Times New Roman"/>
              </a:rPr>
              <a:t>з</a:t>
            </a:r>
            <a:r>
              <a:rPr sz="2400" b="1" dirty="0" err="1">
                <a:latin typeface="Times New Roman"/>
                <a:cs typeface="Times New Roman"/>
              </a:rPr>
              <a:t>б</a:t>
            </a:r>
            <a:r>
              <a:rPr sz="2400" b="1" spc="-5" dirty="0" err="1">
                <a:latin typeface="Times New Roman"/>
                <a:cs typeface="Times New Roman"/>
              </a:rPr>
              <a:t>ы</a:t>
            </a:r>
            <a:r>
              <a:rPr sz="2400" b="1" spc="-40" dirty="0" err="1">
                <a:latin typeface="Times New Roman"/>
                <a:cs typeface="Times New Roman"/>
              </a:rPr>
              <a:t>т</a:t>
            </a:r>
            <a:r>
              <a:rPr sz="2400" b="1" spc="-60" dirty="0" err="1">
                <a:latin typeface="Times New Roman"/>
                <a:cs typeface="Times New Roman"/>
              </a:rPr>
              <a:t>о</a:t>
            </a:r>
            <a:r>
              <a:rPr sz="2400" b="1" dirty="0" err="1">
                <a:latin typeface="Times New Roman"/>
                <a:cs typeface="Times New Roman"/>
              </a:rPr>
              <a:t>ч</a:t>
            </a:r>
            <a:r>
              <a:rPr sz="2400" b="1" spc="-5" dirty="0" err="1">
                <a:latin typeface="Times New Roman"/>
                <a:cs typeface="Times New Roman"/>
              </a:rPr>
              <a:t>н</a:t>
            </a:r>
            <a:r>
              <a:rPr sz="2400" b="1" dirty="0" err="1">
                <a:latin typeface="Times New Roman"/>
                <a:cs typeface="Times New Roman"/>
              </a:rPr>
              <a:t>ое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Times New Roman"/>
                <a:cs typeface="Times New Roman"/>
              </a:rPr>
              <a:t>о</a:t>
            </a:r>
            <a:r>
              <a:rPr sz="2400" b="1" spc="-65" dirty="0">
                <a:latin typeface="Times New Roman"/>
                <a:cs typeface="Times New Roman"/>
              </a:rPr>
              <a:t>т</a:t>
            </a:r>
            <a:r>
              <a:rPr sz="2400" b="1" spc="-5" dirty="0">
                <a:latin typeface="Times New Roman"/>
                <a:cs typeface="Times New Roman"/>
              </a:rPr>
              <a:t>л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spc="-40" dirty="0">
                <a:latin typeface="Times New Roman"/>
                <a:cs typeface="Times New Roman"/>
              </a:rPr>
              <a:t>ж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ни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Times New Roman"/>
                <a:cs typeface="Times New Roman"/>
              </a:rPr>
              <a:t>ко</a:t>
            </a:r>
            <a:r>
              <a:rPr sz="2400" b="1" spc="-5" dirty="0">
                <a:latin typeface="Times New Roman"/>
                <a:cs typeface="Times New Roman"/>
              </a:rPr>
              <a:t>лл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35" dirty="0">
                <a:latin typeface="Times New Roman"/>
                <a:cs typeface="Times New Roman"/>
              </a:rPr>
              <a:t>г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на </a:t>
            </a:r>
            <a:r>
              <a:rPr sz="2400" b="1">
                <a:latin typeface="Times New Roman"/>
                <a:cs typeface="Times New Roman"/>
              </a:rPr>
              <a:t>в </a:t>
            </a:r>
            <a:r>
              <a:rPr lang="ru-RU" sz="2400" b="1" spc="-25" dirty="0" err="1">
                <a:latin typeface="Times New Roman"/>
                <a:cs typeface="Times New Roman"/>
              </a:rPr>
              <a:t>п</a:t>
            </a:r>
            <a:r>
              <a:rPr lang="ru-RU" sz="2400" b="1" spc="-10" dirty="0" err="1">
                <a:latin typeface="Times New Roman"/>
                <a:cs typeface="Times New Roman"/>
              </a:rPr>
              <a:t>о</a:t>
            </a:r>
            <a:r>
              <a:rPr lang="ru-RU" sz="2400" b="1" spc="-25" dirty="0" err="1">
                <a:latin typeface="Times New Roman"/>
                <a:cs typeface="Times New Roman"/>
              </a:rPr>
              <a:t>пе</a:t>
            </a:r>
            <a:r>
              <a:rPr lang="ru-RU" sz="2400" b="1" spc="-15" dirty="0" err="1">
                <a:latin typeface="Times New Roman"/>
                <a:cs typeface="Times New Roman"/>
              </a:rPr>
              <a:t>р</a:t>
            </a:r>
            <a:r>
              <a:rPr lang="ru-RU" sz="2400" b="1" spc="-95" dirty="0" err="1">
                <a:latin typeface="Times New Roman"/>
                <a:cs typeface="Times New Roman"/>
              </a:rPr>
              <a:t>е</a:t>
            </a:r>
            <a:r>
              <a:rPr lang="ru-RU" sz="2400" b="1" spc="-25" dirty="0" err="1">
                <a:latin typeface="Times New Roman"/>
                <a:cs typeface="Times New Roman"/>
              </a:rPr>
              <a:t>чн</a:t>
            </a:r>
            <a:r>
              <a:rPr lang="ru-RU" sz="2400" b="1" spc="-10" dirty="0" err="1">
                <a:latin typeface="Times New Roman"/>
                <a:cs typeface="Times New Roman"/>
              </a:rPr>
              <a:t>о</a:t>
            </a:r>
            <a:r>
              <a:rPr lang="ru-RU" sz="2400" b="1" spc="-5" dirty="0" err="1">
                <a:latin typeface="Times New Roman"/>
                <a:cs typeface="Times New Roman"/>
              </a:rPr>
              <a:t>-</a:t>
            </a:r>
            <a:r>
              <a:rPr lang="ru-RU" sz="2400" b="1" spc="-25" dirty="0" err="1">
                <a:latin typeface="Times New Roman"/>
                <a:cs typeface="Times New Roman"/>
              </a:rPr>
              <a:t>п</a:t>
            </a:r>
            <a:r>
              <a:rPr lang="ru-RU" sz="2400" b="1" spc="-45" dirty="0" err="1">
                <a:latin typeface="Times New Roman"/>
                <a:cs typeface="Times New Roman"/>
              </a:rPr>
              <a:t>о</a:t>
            </a:r>
            <a:r>
              <a:rPr lang="ru-RU" sz="2400" b="1" spc="-20" dirty="0" err="1">
                <a:latin typeface="Times New Roman"/>
                <a:cs typeface="Times New Roman"/>
              </a:rPr>
              <a:t>л</a:t>
            </a:r>
            <a:r>
              <a:rPr lang="ru-RU" sz="2400" b="1" spc="-10" dirty="0" err="1">
                <a:latin typeface="Times New Roman"/>
                <a:cs typeface="Times New Roman"/>
              </a:rPr>
              <a:t>о</a:t>
            </a:r>
            <a:r>
              <a:rPr lang="ru-RU" sz="2400" b="1" spc="15" dirty="0" err="1">
                <a:latin typeface="Times New Roman"/>
                <a:cs typeface="Times New Roman"/>
              </a:rPr>
              <a:t>с</a:t>
            </a:r>
            <a:r>
              <a:rPr lang="ru-RU" sz="2400" b="1" spc="-85" dirty="0" err="1">
                <a:latin typeface="Times New Roman"/>
                <a:cs typeface="Times New Roman"/>
              </a:rPr>
              <a:t>а</a:t>
            </a:r>
            <a:r>
              <a:rPr lang="ru-RU" sz="2400" b="1" spc="-60" dirty="0" err="1">
                <a:latin typeface="Times New Roman"/>
                <a:cs typeface="Times New Roman"/>
              </a:rPr>
              <a:t>т</a:t>
            </a:r>
            <a:r>
              <a:rPr lang="ru-RU" sz="2400" b="1" spc="-10" dirty="0" err="1">
                <a:latin typeface="Times New Roman"/>
                <a:cs typeface="Times New Roman"/>
              </a:rPr>
              <a:t>о</a:t>
            </a:r>
            <a:r>
              <a:rPr lang="ru-RU" sz="2400" b="1" spc="-20" dirty="0" err="1">
                <a:latin typeface="Times New Roman"/>
                <a:cs typeface="Times New Roman"/>
              </a:rPr>
              <a:t>й</a:t>
            </a:r>
            <a:r>
              <a:rPr lang="ru-RU" sz="2400" b="1" spc="-20" dirty="0">
                <a:latin typeface="Times New Roman"/>
                <a:cs typeface="Times New Roman"/>
              </a:rPr>
              <a:t> мыш</a:t>
            </a:r>
            <a:r>
              <a:rPr lang="ru-RU" sz="2400" b="1" spc="-25" dirty="0">
                <a:latin typeface="Times New Roman"/>
                <a:cs typeface="Times New Roman"/>
              </a:rPr>
              <a:t>ц</a:t>
            </a:r>
            <a:r>
              <a:rPr lang="ru-RU" sz="2400" b="1" spc="-15" dirty="0">
                <a:latin typeface="Times New Roman"/>
                <a:cs typeface="Times New Roman"/>
              </a:rPr>
              <a:t>е, </a:t>
            </a:r>
          </a:p>
          <a:p>
            <a:pPr marL="525780" marR="516890" algn="ctr"/>
            <a:r>
              <a:rPr lang="ru-RU" sz="2400" b="1" spc="-15" dirty="0">
                <a:latin typeface="Times New Roman"/>
                <a:cs typeface="Times New Roman"/>
              </a:rPr>
              <a:t>в </a:t>
            </a:r>
            <a:r>
              <a:rPr sz="2400" b="1">
                <a:latin typeface="Times New Roman"/>
                <a:cs typeface="Times New Roman"/>
              </a:rPr>
              <a:t>с</a:t>
            </a:r>
            <a:r>
              <a:rPr sz="2400" b="1" spc="-5">
                <a:latin typeface="Times New Roman"/>
                <a:cs typeface="Times New Roman"/>
              </a:rPr>
              <a:t>т</a:t>
            </a:r>
            <a:r>
              <a:rPr sz="2400" b="1">
                <a:latin typeface="Times New Roman"/>
                <a:cs typeface="Times New Roman"/>
              </a:rPr>
              <a:t>е</a:t>
            </a:r>
            <a:r>
              <a:rPr sz="2400" b="1" spc="-5">
                <a:latin typeface="Times New Roman"/>
                <a:cs typeface="Times New Roman"/>
              </a:rPr>
              <a:t>н</a:t>
            </a:r>
            <a:r>
              <a:rPr sz="2400" b="1" spc="-65">
                <a:latin typeface="Times New Roman"/>
                <a:cs typeface="Times New Roman"/>
              </a:rPr>
              <a:t>к</a:t>
            </a:r>
            <a:r>
              <a:rPr sz="2400" b="1">
                <a:latin typeface="Times New Roman"/>
                <a:cs typeface="Times New Roman"/>
              </a:rPr>
              <a:t>е </a:t>
            </a:r>
            <a:r>
              <a:rPr sz="2400" b="1" spc="-40">
                <a:latin typeface="Times New Roman"/>
                <a:cs typeface="Times New Roman"/>
              </a:rPr>
              <a:t>т</a:t>
            </a:r>
            <a:r>
              <a:rPr sz="2400" b="1">
                <a:latin typeface="Times New Roman"/>
                <a:cs typeface="Times New Roman"/>
              </a:rPr>
              <a:t>о</a:t>
            </a:r>
            <a:r>
              <a:rPr sz="2400" b="1" spc="-5">
                <a:latin typeface="Times New Roman"/>
                <a:cs typeface="Times New Roman"/>
              </a:rPr>
              <a:t>н</a:t>
            </a:r>
            <a:r>
              <a:rPr sz="2400" b="1" spc="-40">
                <a:latin typeface="Times New Roman"/>
                <a:cs typeface="Times New Roman"/>
              </a:rPr>
              <a:t>к</a:t>
            </a:r>
            <a:r>
              <a:rPr sz="2400" b="1">
                <a:latin typeface="Times New Roman"/>
                <a:cs typeface="Times New Roman"/>
              </a:rPr>
              <a:t>ой</a:t>
            </a:r>
            <a:r>
              <a:rPr sz="2400" b="1" spc="30">
                <a:latin typeface="Times New Roman"/>
                <a:cs typeface="Times New Roman"/>
              </a:rPr>
              <a:t> </a:t>
            </a:r>
            <a:r>
              <a:rPr sz="2400" b="1" spc="-5">
                <a:latin typeface="Times New Roman"/>
                <a:cs typeface="Times New Roman"/>
              </a:rPr>
              <a:t>ки</a:t>
            </a:r>
            <a:r>
              <a:rPr sz="2400" b="1">
                <a:latin typeface="Times New Roman"/>
                <a:cs typeface="Times New Roman"/>
              </a:rPr>
              <a:t>ш</a:t>
            </a:r>
            <a:r>
              <a:rPr sz="2400" b="1" spc="-5">
                <a:latin typeface="Times New Roman"/>
                <a:cs typeface="Times New Roman"/>
              </a:rPr>
              <a:t>ки</a:t>
            </a:r>
            <a:r>
              <a:rPr lang="ru-RU" sz="2400" b="1" spc="-5" dirty="0">
                <a:latin typeface="Times New Roman"/>
                <a:cs typeface="Times New Roman"/>
              </a:rPr>
              <a:t> </a:t>
            </a:r>
          </a:p>
          <a:p>
            <a:pPr marL="525780" marR="516890" algn="ctr"/>
            <a:r>
              <a:rPr lang="ru-RU" sz="2200" spc="-30" dirty="0">
                <a:latin typeface="Times New Roman"/>
                <a:cs typeface="Times New Roman"/>
              </a:rPr>
              <a:t>Вс</a:t>
            </a:r>
            <a:r>
              <a:rPr lang="ru-RU" sz="2200" spc="-20" dirty="0">
                <a:latin typeface="Times New Roman"/>
                <a:cs typeface="Times New Roman"/>
              </a:rPr>
              <a:t>л</a:t>
            </a:r>
            <a:r>
              <a:rPr lang="ru-RU" sz="2200" spc="-60" dirty="0">
                <a:latin typeface="Times New Roman"/>
                <a:cs typeface="Times New Roman"/>
              </a:rPr>
              <a:t>е</a:t>
            </a:r>
            <a:r>
              <a:rPr lang="ru-RU" sz="2200" spc="-15" dirty="0">
                <a:latin typeface="Times New Roman"/>
                <a:cs typeface="Times New Roman"/>
              </a:rPr>
              <a:t>д</a:t>
            </a:r>
            <a:r>
              <a:rPr lang="ru-RU" sz="2200" spc="-25" dirty="0">
                <a:latin typeface="Times New Roman"/>
                <a:cs typeface="Times New Roman"/>
              </a:rPr>
              <a:t>ст</a:t>
            </a:r>
            <a:r>
              <a:rPr lang="ru-RU" sz="2200" spc="-20" dirty="0">
                <a:latin typeface="Times New Roman"/>
                <a:cs typeface="Times New Roman"/>
              </a:rPr>
              <a:t>в</a:t>
            </a:r>
            <a:r>
              <a:rPr lang="ru-RU" sz="2200" spc="-25" dirty="0">
                <a:latin typeface="Times New Roman"/>
                <a:cs typeface="Times New Roman"/>
              </a:rPr>
              <a:t>и</a:t>
            </a:r>
            <a:r>
              <a:rPr lang="ru-RU" sz="2200" spc="-15" dirty="0">
                <a:latin typeface="Times New Roman"/>
                <a:cs typeface="Times New Roman"/>
              </a:rPr>
              <a:t>е</a:t>
            </a:r>
            <a:r>
              <a:rPr lang="ru-RU" sz="2200" spc="10" dirty="0">
                <a:latin typeface="Times New Roman"/>
                <a:cs typeface="Times New Roman"/>
              </a:rPr>
              <a:t> </a:t>
            </a:r>
            <a:r>
              <a:rPr lang="ru-RU" sz="2200" spc="-15" dirty="0">
                <a:latin typeface="Times New Roman"/>
                <a:cs typeface="Times New Roman"/>
              </a:rPr>
              <a:t>э</a:t>
            </a:r>
            <a:r>
              <a:rPr lang="ru-RU" sz="2200" spc="-60" dirty="0">
                <a:latin typeface="Times New Roman"/>
                <a:cs typeface="Times New Roman"/>
              </a:rPr>
              <a:t>т</a:t>
            </a:r>
            <a:r>
              <a:rPr lang="ru-RU" sz="2200" spc="-10" dirty="0">
                <a:latin typeface="Times New Roman"/>
                <a:cs typeface="Times New Roman"/>
              </a:rPr>
              <a:t>о</a:t>
            </a:r>
            <a:r>
              <a:rPr lang="ru-RU" sz="2200" spc="-85" dirty="0">
                <a:latin typeface="Times New Roman"/>
                <a:cs typeface="Times New Roman"/>
              </a:rPr>
              <a:t>г</a:t>
            </a:r>
            <a:r>
              <a:rPr lang="ru-RU" sz="2200" spc="-15" dirty="0">
                <a:latin typeface="Times New Roman"/>
                <a:cs typeface="Times New Roman"/>
              </a:rPr>
              <a:t>о </a:t>
            </a:r>
            <a:r>
              <a:rPr lang="ru-RU" sz="2200" spc="15" dirty="0">
                <a:latin typeface="Times New Roman"/>
                <a:cs typeface="Times New Roman"/>
              </a:rPr>
              <a:t> </a:t>
            </a:r>
            <a:r>
              <a:rPr lang="ru-RU" sz="2200" spc="-15" dirty="0">
                <a:latin typeface="Times New Roman"/>
                <a:cs typeface="Times New Roman"/>
              </a:rPr>
              <a:t>–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dirty="0" err="1">
                <a:latin typeface="Calibri"/>
                <a:cs typeface="Calibri"/>
              </a:rPr>
              <a:t>↑</a:t>
            </a:r>
            <a:r>
              <a:rPr lang="ru-RU" sz="2200" spc="-15" dirty="0" err="1">
                <a:latin typeface="Times New Roman"/>
                <a:cs typeface="Times New Roman"/>
              </a:rPr>
              <a:t>р</a:t>
            </a:r>
            <a:r>
              <a:rPr lang="ru-RU" sz="2200" spc="-10" dirty="0" err="1">
                <a:latin typeface="Times New Roman"/>
                <a:cs typeface="Times New Roman"/>
              </a:rPr>
              <a:t>а</a:t>
            </a:r>
            <a:r>
              <a:rPr lang="ru-RU" sz="2200" spc="-25" dirty="0" err="1">
                <a:latin typeface="Times New Roman"/>
                <a:cs typeface="Times New Roman"/>
              </a:rPr>
              <a:t>сс</a:t>
            </a:r>
            <a:r>
              <a:rPr lang="ru-RU" sz="2200" spc="-60" dirty="0" err="1">
                <a:latin typeface="Times New Roman"/>
                <a:cs typeface="Times New Roman"/>
              </a:rPr>
              <a:t>то</a:t>
            </a:r>
            <a:r>
              <a:rPr lang="ru-RU" sz="2200" spc="-25" dirty="0" err="1">
                <a:latin typeface="Times New Roman"/>
                <a:cs typeface="Times New Roman"/>
              </a:rPr>
              <a:t>яни</a:t>
            </a:r>
            <a:r>
              <a:rPr lang="ru-RU" sz="2200" spc="-20" dirty="0" err="1">
                <a:latin typeface="Times New Roman"/>
                <a:cs typeface="Times New Roman"/>
              </a:rPr>
              <a:t>я</a:t>
            </a:r>
            <a:r>
              <a:rPr lang="ru-RU" sz="2200" spc="5" dirty="0">
                <a:latin typeface="Times New Roman"/>
                <a:cs typeface="Times New Roman"/>
              </a:rPr>
              <a:t> </a:t>
            </a:r>
            <a:r>
              <a:rPr lang="ru-RU" sz="2200" spc="-20" dirty="0">
                <a:latin typeface="Times New Roman"/>
                <a:cs typeface="Times New Roman"/>
              </a:rPr>
              <a:t>м</a:t>
            </a:r>
            <a:r>
              <a:rPr lang="ru-RU" sz="2200" spc="-25" dirty="0">
                <a:latin typeface="Times New Roman"/>
                <a:cs typeface="Times New Roman"/>
              </a:rPr>
              <a:t>е</a:t>
            </a:r>
            <a:r>
              <a:rPr lang="ru-RU" sz="2200" spc="-20" dirty="0">
                <a:latin typeface="Times New Roman"/>
                <a:cs typeface="Times New Roman"/>
              </a:rPr>
              <a:t>жду</a:t>
            </a:r>
            <a:r>
              <a:rPr lang="ru-RU" sz="2200" spc="-10" dirty="0">
                <a:latin typeface="Times New Roman"/>
                <a:cs typeface="Times New Roman"/>
              </a:rPr>
              <a:t> </a:t>
            </a:r>
            <a:r>
              <a:rPr lang="ru-RU" sz="2200" spc="-75" dirty="0">
                <a:latin typeface="Times New Roman"/>
                <a:cs typeface="Times New Roman"/>
              </a:rPr>
              <a:t>к</a:t>
            </a:r>
            <a:r>
              <a:rPr lang="ru-RU" sz="2200" spc="-45" dirty="0">
                <a:latin typeface="Times New Roman"/>
                <a:cs typeface="Times New Roman"/>
              </a:rPr>
              <a:t>а</a:t>
            </a:r>
            <a:r>
              <a:rPr lang="ru-RU" sz="2200" spc="-25" dirty="0">
                <a:latin typeface="Times New Roman"/>
                <a:cs typeface="Times New Roman"/>
              </a:rPr>
              <a:t>пи</a:t>
            </a:r>
            <a:r>
              <a:rPr lang="ru-RU" sz="2200" spc="-20" dirty="0">
                <a:latin typeface="Times New Roman"/>
                <a:cs typeface="Times New Roman"/>
              </a:rPr>
              <a:t>лл</a:t>
            </a:r>
            <a:r>
              <a:rPr lang="ru-RU" sz="2200" spc="-25" dirty="0">
                <a:latin typeface="Times New Roman"/>
                <a:cs typeface="Times New Roman"/>
              </a:rPr>
              <a:t>я</a:t>
            </a:r>
            <a:r>
              <a:rPr lang="ru-RU" sz="2200" spc="-15" dirty="0">
                <a:latin typeface="Times New Roman"/>
                <a:cs typeface="Times New Roman"/>
              </a:rPr>
              <a:t>р</a:t>
            </a:r>
            <a:r>
              <a:rPr lang="ru-RU" sz="2200" spc="-60" dirty="0">
                <a:latin typeface="Times New Roman"/>
                <a:cs typeface="Times New Roman"/>
              </a:rPr>
              <a:t>о</a:t>
            </a:r>
            <a:r>
              <a:rPr lang="ru-RU" sz="2200" spc="-20" dirty="0">
                <a:latin typeface="Times New Roman"/>
                <a:cs typeface="Times New Roman"/>
              </a:rPr>
              <a:t>м</a:t>
            </a:r>
            <a:r>
              <a:rPr lang="ru-RU" sz="2200" spc="20" dirty="0">
                <a:latin typeface="Times New Roman"/>
                <a:cs typeface="Times New Roman"/>
              </a:rPr>
              <a:t> </a:t>
            </a:r>
            <a:r>
              <a:rPr lang="ru-RU" sz="2200" spc="-20" dirty="0">
                <a:latin typeface="Times New Roman"/>
                <a:cs typeface="Times New Roman"/>
              </a:rPr>
              <a:t>и</a:t>
            </a:r>
            <a:r>
              <a:rPr lang="ru-RU" sz="2200" spc="5" dirty="0">
                <a:latin typeface="Times New Roman"/>
                <a:cs typeface="Times New Roman"/>
              </a:rPr>
              <a:t> </a:t>
            </a:r>
            <a:r>
              <a:rPr lang="ru-RU" sz="2200" spc="-25" dirty="0">
                <a:latin typeface="Times New Roman"/>
                <a:cs typeface="Times New Roman"/>
              </a:rPr>
              <a:t>мыш</a:t>
            </a:r>
            <a:r>
              <a:rPr lang="ru-RU" sz="2200" spc="-95" dirty="0">
                <a:latin typeface="Times New Roman"/>
                <a:cs typeface="Times New Roman"/>
              </a:rPr>
              <a:t>е</a:t>
            </a:r>
            <a:r>
              <a:rPr lang="ru-RU" sz="2200" spc="-25" dirty="0">
                <a:latin typeface="Times New Roman"/>
                <a:cs typeface="Times New Roman"/>
              </a:rPr>
              <a:t>чным</a:t>
            </a:r>
            <a:r>
              <a:rPr lang="ru-RU" sz="2200" spc="20" dirty="0">
                <a:latin typeface="Times New Roman"/>
                <a:cs typeface="Times New Roman"/>
              </a:rPr>
              <a:t> </a:t>
            </a:r>
            <a:r>
              <a:rPr lang="ru-RU" sz="2200" spc="-45" dirty="0">
                <a:latin typeface="Times New Roman"/>
                <a:cs typeface="Times New Roman"/>
              </a:rPr>
              <a:t>во</a:t>
            </a:r>
            <a:r>
              <a:rPr lang="ru-RU" sz="2200" spc="-20" dirty="0">
                <a:latin typeface="Times New Roman"/>
                <a:cs typeface="Times New Roman"/>
              </a:rPr>
              <a:t>л</a:t>
            </a:r>
            <a:r>
              <a:rPr lang="ru-RU" sz="2200" spc="-10" dirty="0">
                <a:latin typeface="Times New Roman"/>
                <a:cs typeface="Times New Roman"/>
              </a:rPr>
              <a:t>о</a:t>
            </a:r>
            <a:r>
              <a:rPr lang="ru-RU" sz="2200" spc="-25" dirty="0">
                <a:latin typeface="Times New Roman"/>
                <a:cs typeface="Times New Roman"/>
              </a:rPr>
              <a:t>кн</a:t>
            </a:r>
            <a:r>
              <a:rPr lang="ru-RU" sz="2200" spc="-60" dirty="0">
                <a:latin typeface="Times New Roman"/>
                <a:cs typeface="Times New Roman"/>
              </a:rPr>
              <a:t>о</a:t>
            </a:r>
            <a:r>
              <a:rPr lang="ru-RU" sz="2200" spc="-20" dirty="0">
                <a:latin typeface="Times New Roman"/>
                <a:cs typeface="Times New Roman"/>
              </a:rPr>
              <a:t>м</a:t>
            </a:r>
            <a:r>
              <a:rPr lang="ru-RU" sz="2200" spc="15" dirty="0">
                <a:latin typeface="Times New Roman"/>
                <a:cs typeface="Times New Roman"/>
              </a:rPr>
              <a:t> </a:t>
            </a:r>
            <a:r>
              <a:rPr lang="ru-RU" sz="2200" spc="-15" dirty="0">
                <a:latin typeface="Times New Roman"/>
                <a:cs typeface="Times New Roman"/>
              </a:rPr>
              <a:t>–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spc="-15" dirty="0">
                <a:latin typeface="Times New Roman"/>
                <a:cs typeface="Times New Roman"/>
              </a:rPr>
              <a:t>д</a:t>
            </a:r>
            <a:r>
              <a:rPr lang="ru-RU" sz="2200" spc="-25" dirty="0">
                <a:latin typeface="Times New Roman"/>
                <a:cs typeface="Times New Roman"/>
              </a:rPr>
              <a:t>и</a:t>
            </a:r>
            <a:r>
              <a:rPr lang="ru-RU" sz="2200" spc="-60" dirty="0">
                <a:latin typeface="Times New Roman"/>
                <a:cs typeface="Times New Roman"/>
              </a:rPr>
              <a:t>с</a:t>
            </a:r>
            <a:r>
              <a:rPr lang="ru-RU" sz="2200" spc="-95" dirty="0">
                <a:latin typeface="Times New Roman"/>
                <a:cs typeface="Times New Roman"/>
              </a:rPr>
              <a:t>ф</a:t>
            </a:r>
            <a:r>
              <a:rPr lang="ru-RU" sz="2200" spc="-10" dirty="0">
                <a:latin typeface="Times New Roman"/>
                <a:cs typeface="Times New Roman"/>
              </a:rPr>
              <a:t>у</a:t>
            </a:r>
            <a:r>
              <a:rPr lang="ru-RU" sz="2200" spc="-25" dirty="0">
                <a:latin typeface="Times New Roman"/>
                <a:cs typeface="Times New Roman"/>
              </a:rPr>
              <a:t>нкция</a:t>
            </a:r>
            <a:r>
              <a:rPr lang="ru-RU" sz="2200" spc="-20" dirty="0">
                <a:latin typeface="Times New Roman"/>
                <a:cs typeface="Times New Roman"/>
              </a:rPr>
              <a:t> </a:t>
            </a:r>
            <a:r>
              <a:rPr lang="ru-RU" sz="2200" spc="-20" dirty="0" err="1">
                <a:latin typeface="Times New Roman"/>
                <a:cs typeface="Times New Roman"/>
              </a:rPr>
              <a:t>п</a:t>
            </a:r>
            <a:r>
              <a:rPr lang="ru-RU" sz="2200" spc="-10" dirty="0" err="1">
                <a:latin typeface="Times New Roman"/>
                <a:cs typeface="Times New Roman"/>
              </a:rPr>
              <a:t>о</a:t>
            </a:r>
            <a:r>
              <a:rPr lang="ru-RU" sz="2200" spc="-25" dirty="0" err="1">
                <a:latin typeface="Times New Roman"/>
                <a:cs typeface="Times New Roman"/>
              </a:rPr>
              <a:t>пе</a:t>
            </a:r>
            <a:r>
              <a:rPr lang="ru-RU" sz="2200" spc="-15" dirty="0" err="1">
                <a:latin typeface="Times New Roman"/>
                <a:cs typeface="Times New Roman"/>
              </a:rPr>
              <a:t>р</a:t>
            </a:r>
            <a:r>
              <a:rPr lang="ru-RU" sz="2200" spc="-95" dirty="0" err="1">
                <a:latin typeface="Times New Roman"/>
                <a:cs typeface="Times New Roman"/>
              </a:rPr>
              <a:t>е</a:t>
            </a:r>
            <a:r>
              <a:rPr lang="ru-RU" sz="2200" spc="-25" dirty="0" err="1">
                <a:latin typeface="Times New Roman"/>
                <a:cs typeface="Times New Roman"/>
              </a:rPr>
              <a:t>чн</a:t>
            </a:r>
            <a:r>
              <a:rPr lang="ru-RU" sz="2200" spc="-10" dirty="0" err="1">
                <a:latin typeface="Times New Roman"/>
                <a:cs typeface="Times New Roman"/>
              </a:rPr>
              <a:t>о</a:t>
            </a:r>
            <a:r>
              <a:rPr lang="ru-RU" sz="2200" spc="-5" dirty="0" err="1">
                <a:latin typeface="Times New Roman"/>
                <a:cs typeface="Times New Roman"/>
              </a:rPr>
              <a:t>-</a:t>
            </a:r>
            <a:r>
              <a:rPr lang="ru-RU" sz="2200" spc="-25" dirty="0" err="1">
                <a:latin typeface="Times New Roman"/>
                <a:cs typeface="Times New Roman"/>
              </a:rPr>
              <a:t>п</a:t>
            </a:r>
            <a:r>
              <a:rPr lang="ru-RU" sz="2200" spc="-45" dirty="0" err="1">
                <a:latin typeface="Times New Roman"/>
                <a:cs typeface="Times New Roman"/>
              </a:rPr>
              <a:t>о</a:t>
            </a:r>
            <a:r>
              <a:rPr lang="ru-RU" sz="2200" spc="-20" dirty="0" err="1">
                <a:latin typeface="Times New Roman"/>
                <a:cs typeface="Times New Roman"/>
              </a:rPr>
              <a:t>л</a:t>
            </a:r>
            <a:r>
              <a:rPr lang="ru-RU" sz="2200" spc="-10" dirty="0" err="1">
                <a:latin typeface="Times New Roman"/>
                <a:cs typeface="Times New Roman"/>
              </a:rPr>
              <a:t>о</a:t>
            </a:r>
            <a:r>
              <a:rPr lang="ru-RU" sz="2200" spc="15" dirty="0" err="1">
                <a:latin typeface="Times New Roman"/>
                <a:cs typeface="Times New Roman"/>
              </a:rPr>
              <a:t>с</a:t>
            </a:r>
            <a:r>
              <a:rPr lang="ru-RU" sz="2200" spc="-85" dirty="0" err="1">
                <a:latin typeface="Times New Roman"/>
                <a:cs typeface="Times New Roman"/>
              </a:rPr>
              <a:t>а</a:t>
            </a:r>
            <a:r>
              <a:rPr lang="ru-RU" sz="2200" spc="-20" dirty="0" err="1">
                <a:latin typeface="Times New Roman"/>
                <a:cs typeface="Times New Roman"/>
              </a:rPr>
              <a:t>тых</a:t>
            </a:r>
            <a:r>
              <a:rPr lang="ru-RU" sz="2200" spc="25" dirty="0">
                <a:latin typeface="Times New Roman"/>
                <a:cs typeface="Times New Roman"/>
              </a:rPr>
              <a:t> </a:t>
            </a:r>
            <a:r>
              <a:rPr lang="ru-RU" sz="2200" spc="-25" dirty="0">
                <a:latin typeface="Times New Roman"/>
                <a:cs typeface="Times New Roman"/>
              </a:rPr>
              <a:t>мышц</a:t>
            </a:r>
            <a:r>
              <a:rPr lang="ru-RU" sz="2200" spc="5" dirty="0">
                <a:latin typeface="Times New Roman"/>
                <a:cs typeface="Times New Roman"/>
              </a:rPr>
              <a:t> </a:t>
            </a:r>
            <a:r>
              <a:rPr lang="ru-RU" sz="2200" spc="-15" dirty="0">
                <a:latin typeface="Times New Roman"/>
                <a:cs typeface="Times New Roman"/>
              </a:rPr>
              <a:t>у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spc="-50" dirty="0">
                <a:latin typeface="Times New Roman"/>
                <a:cs typeface="Times New Roman"/>
              </a:rPr>
              <a:t>б</a:t>
            </a:r>
            <a:r>
              <a:rPr lang="ru-RU" sz="2200" spc="-45" dirty="0">
                <a:latin typeface="Times New Roman"/>
                <a:cs typeface="Times New Roman"/>
              </a:rPr>
              <a:t>о</a:t>
            </a:r>
            <a:r>
              <a:rPr lang="ru-RU" sz="2200" spc="-20" dirty="0">
                <a:latin typeface="Times New Roman"/>
                <a:cs typeface="Times New Roman"/>
              </a:rPr>
              <a:t>л</a:t>
            </a:r>
            <a:r>
              <a:rPr lang="ru-RU" sz="2200" spc="-25" dirty="0">
                <a:latin typeface="Times New Roman"/>
                <a:cs typeface="Times New Roman"/>
              </a:rPr>
              <a:t>ьн</a:t>
            </a:r>
            <a:r>
              <a:rPr lang="ru-RU" sz="2200" spc="-20" dirty="0">
                <a:latin typeface="Times New Roman"/>
                <a:cs typeface="Times New Roman"/>
              </a:rPr>
              <a:t>ых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spc="-15" dirty="0">
                <a:latin typeface="Times New Roman"/>
                <a:cs typeface="Times New Roman"/>
              </a:rPr>
              <a:t>с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spc="-60" dirty="0">
                <a:latin typeface="Times New Roman"/>
                <a:cs typeface="Times New Roman"/>
              </a:rPr>
              <a:t>т</a:t>
            </a:r>
            <a:r>
              <a:rPr lang="ru-RU" sz="2200" spc="-25" dirty="0">
                <a:latin typeface="Times New Roman"/>
                <a:cs typeface="Times New Roman"/>
              </a:rPr>
              <a:t>я</a:t>
            </a:r>
            <a:r>
              <a:rPr lang="ru-RU" sz="2200" spc="-65" dirty="0">
                <a:latin typeface="Times New Roman"/>
                <a:cs typeface="Times New Roman"/>
              </a:rPr>
              <a:t>ж</a:t>
            </a:r>
            <a:r>
              <a:rPr lang="ru-RU" sz="2200" spc="-25" dirty="0">
                <a:latin typeface="Times New Roman"/>
                <a:cs typeface="Times New Roman"/>
              </a:rPr>
              <a:t>е</a:t>
            </a:r>
            <a:r>
              <a:rPr lang="ru-RU" sz="2200" spc="-20" dirty="0">
                <a:latin typeface="Times New Roman"/>
                <a:cs typeface="Times New Roman"/>
              </a:rPr>
              <a:t>л</a:t>
            </a:r>
            <a:r>
              <a:rPr lang="ru-RU" sz="2200" spc="-10" dirty="0">
                <a:latin typeface="Times New Roman"/>
                <a:cs typeface="Times New Roman"/>
              </a:rPr>
              <a:t>о</a:t>
            </a:r>
            <a:r>
              <a:rPr lang="ru-RU" sz="2200" spc="-20" dirty="0">
                <a:latin typeface="Times New Roman"/>
                <a:cs typeface="Times New Roman"/>
              </a:rPr>
              <a:t>й</a:t>
            </a:r>
            <a:r>
              <a:rPr lang="ru-RU" sz="2200" spc="5" dirty="0">
                <a:latin typeface="Times New Roman"/>
                <a:cs typeface="Times New Roman"/>
              </a:rPr>
              <a:t> </a:t>
            </a:r>
            <a:r>
              <a:rPr lang="ru-RU" sz="2200" spc="-140" dirty="0">
                <a:latin typeface="Times New Roman"/>
                <a:cs typeface="Times New Roman"/>
              </a:rPr>
              <a:t>Х</a:t>
            </a:r>
            <a:r>
              <a:rPr lang="ru-RU" sz="2200" spc="-30" dirty="0">
                <a:latin typeface="Times New Roman"/>
                <a:cs typeface="Times New Roman"/>
              </a:rPr>
              <a:t>СН</a:t>
            </a:r>
            <a:endParaRPr lang="ru-RU" sz="2200" dirty="0">
              <a:latin typeface="Times New Roman"/>
              <a:cs typeface="Times New Roman"/>
            </a:endParaRPr>
          </a:p>
          <a:p>
            <a:pPr marL="525780" marR="516890" algn="ctr">
              <a:lnSpc>
                <a:spcPct val="100000"/>
              </a:lnSpc>
            </a:pPr>
            <a:r>
              <a:rPr sz="2400" b="1">
                <a:latin typeface="Times New Roman"/>
                <a:cs typeface="Times New Roman"/>
              </a:rPr>
              <a:t>На</a:t>
            </a:r>
            <a:r>
              <a:rPr sz="2400" b="1" spc="-40">
                <a:latin typeface="Times New Roman"/>
                <a:cs typeface="Times New Roman"/>
              </a:rPr>
              <a:t>р</a:t>
            </a:r>
            <a:r>
              <a:rPr sz="2400" b="1">
                <a:latin typeface="Times New Roman"/>
                <a:cs typeface="Times New Roman"/>
              </a:rPr>
              <a:t>уше</a:t>
            </a:r>
            <a:r>
              <a:rPr sz="2400" b="1" spc="-5">
                <a:latin typeface="Times New Roman"/>
                <a:cs typeface="Times New Roman"/>
              </a:rPr>
              <a:t>ни</a:t>
            </a:r>
            <a:r>
              <a:rPr sz="2400" b="1">
                <a:latin typeface="Times New Roman"/>
                <a:cs typeface="Times New Roman"/>
              </a:rPr>
              <a:t>е </a:t>
            </a:r>
            <a:r>
              <a:rPr sz="2400" b="1" spc="20" dirty="0" err="1">
                <a:latin typeface="Times New Roman"/>
                <a:cs typeface="Times New Roman"/>
              </a:rPr>
              <a:t>в</a:t>
            </a:r>
            <a:r>
              <a:rPr sz="2400" b="1" spc="25" dirty="0" err="1">
                <a:latin typeface="Times New Roman"/>
                <a:cs typeface="Times New Roman"/>
              </a:rPr>
              <a:t>с</a:t>
            </a:r>
            <a:r>
              <a:rPr sz="2400" b="1" dirty="0" err="1">
                <a:latin typeface="Times New Roman"/>
                <a:cs typeface="Times New Roman"/>
              </a:rPr>
              <a:t>ас</a:t>
            </a:r>
            <a:r>
              <a:rPr sz="2400" b="1" spc="-5" dirty="0" err="1">
                <a:latin typeface="Times New Roman"/>
                <a:cs typeface="Times New Roman"/>
              </a:rPr>
              <a:t>ы</a:t>
            </a:r>
            <a:r>
              <a:rPr sz="2400" b="1" dirty="0" err="1">
                <a:latin typeface="Times New Roman"/>
                <a:cs typeface="Times New Roman"/>
              </a:rPr>
              <a:t>ва</a:t>
            </a:r>
            <a:r>
              <a:rPr sz="2400" b="1" spc="-5" dirty="0" err="1">
                <a:latin typeface="Times New Roman"/>
                <a:cs typeface="Times New Roman"/>
              </a:rPr>
              <a:t>ни</a:t>
            </a:r>
            <a:r>
              <a:rPr sz="2400" b="1" dirty="0" err="1">
                <a:latin typeface="Times New Roman"/>
                <a:cs typeface="Times New Roman"/>
              </a:rPr>
              <a:t>я</a:t>
            </a:r>
            <a:endParaRPr lang="ru-RU" sz="2400" b="1" dirty="0">
              <a:latin typeface="Times New Roman"/>
              <a:cs typeface="Times New Roman"/>
            </a:endParaRPr>
          </a:p>
          <a:p>
            <a:pPr marL="525780" marR="516890" algn="ctr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 На</a:t>
            </a:r>
            <a:r>
              <a:rPr sz="2400" b="1" spc="-40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уше</a:t>
            </a:r>
            <a:r>
              <a:rPr sz="2400" b="1" spc="-5" dirty="0">
                <a:latin typeface="Times New Roman"/>
                <a:cs typeface="Times New Roman"/>
              </a:rPr>
              <a:t>ни</a:t>
            </a:r>
            <a:r>
              <a:rPr sz="2400" b="1" dirty="0">
                <a:latin typeface="Times New Roman"/>
                <a:cs typeface="Times New Roman"/>
              </a:rPr>
              <a:t>е </a:t>
            </a:r>
            <a:r>
              <a:rPr sz="2400" b="1" spc="-5" dirty="0">
                <a:latin typeface="Times New Roman"/>
                <a:cs typeface="Times New Roman"/>
              </a:rPr>
              <a:t>п</a:t>
            </a:r>
            <a:r>
              <a:rPr sz="2400" b="1" dirty="0">
                <a:latin typeface="Times New Roman"/>
                <a:cs typeface="Times New Roman"/>
              </a:rPr>
              <a:t>ос</a:t>
            </a:r>
            <a:r>
              <a:rPr sz="2400" b="1" spc="-4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у</a:t>
            </a:r>
            <a:r>
              <a:rPr sz="2400" b="1" spc="-5" dirty="0">
                <a:latin typeface="Times New Roman"/>
                <a:cs typeface="Times New Roman"/>
              </a:rPr>
              <a:t>пл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ни</a:t>
            </a:r>
            <a:r>
              <a:rPr sz="2400" b="1" dirty="0">
                <a:latin typeface="Times New Roman"/>
                <a:cs typeface="Times New Roman"/>
              </a:rPr>
              <a:t>я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 о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га</a:t>
            </a:r>
            <a:r>
              <a:rPr sz="2400" b="1" spc="-5" dirty="0">
                <a:latin typeface="Times New Roman"/>
                <a:cs typeface="Times New Roman"/>
              </a:rPr>
              <a:t>ни</a:t>
            </a:r>
            <a:r>
              <a:rPr sz="2400" b="1" spc="-45" dirty="0">
                <a:latin typeface="Times New Roman"/>
                <a:cs typeface="Times New Roman"/>
              </a:rPr>
              <a:t>з</a:t>
            </a:r>
            <a:r>
              <a:rPr sz="2400" b="1" dirty="0">
                <a:latin typeface="Times New Roman"/>
                <a:cs typeface="Times New Roman"/>
              </a:rPr>
              <a:t>м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пл</a:t>
            </a:r>
            <a:r>
              <a:rPr sz="2400" b="1" dirty="0">
                <a:latin typeface="Times New Roman"/>
                <a:cs typeface="Times New Roman"/>
              </a:rPr>
              <a:t>ас</a:t>
            </a:r>
            <a:r>
              <a:rPr sz="2400" b="1" spc="-5" dirty="0">
                <a:latin typeface="Times New Roman"/>
                <a:cs typeface="Times New Roman"/>
              </a:rPr>
              <a:t>ти</a:t>
            </a:r>
            <a:r>
              <a:rPr sz="2400" b="1" dirty="0">
                <a:latin typeface="Times New Roman"/>
                <a:cs typeface="Times New Roman"/>
              </a:rPr>
              <a:t>ч</a:t>
            </a:r>
            <a:r>
              <a:rPr sz="2400" b="1" spc="25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5" dirty="0">
                <a:latin typeface="Times New Roman"/>
                <a:cs typeface="Times New Roman"/>
              </a:rPr>
              <a:t>ки</a:t>
            </a:r>
            <a:r>
              <a:rPr sz="2400" b="1" dirty="0">
                <a:latin typeface="Times New Roman"/>
                <a:cs typeface="Times New Roman"/>
              </a:rPr>
              <a:t>х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 </a:t>
            </a:r>
            <a:r>
              <a:rPr sz="2400" b="1" spc="-5" dirty="0">
                <a:latin typeface="Times New Roman"/>
                <a:cs typeface="Times New Roman"/>
              </a:rPr>
              <a:t>эн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spc="-35" dirty="0">
                <a:latin typeface="Times New Roman"/>
                <a:cs typeface="Times New Roman"/>
              </a:rPr>
              <a:t>г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ти</a:t>
            </a:r>
            <a:r>
              <a:rPr sz="2400" b="1" dirty="0">
                <a:latin typeface="Times New Roman"/>
                <a:cs typeface="Times New Roman"/>
              </a:rPr>
              <a:t>ч</a:t>
            </a:r>
            <a:r>
              <a:rPr sz="2400" b="1" spc="25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5" dirty="0">
                <a:latin typeface="Times New Roman"/>
                <a:cs typeface="Times New Roman"/>
              </a:rPr>
              <a:t>ки</a:t>
            </a:r>
            <a:r>
              <a:rPr sz="2400" b="1" dirty="0">
                <a:latin typeface="Times New Roman"/>
                <a:cs typeface="Times New Roman"/>
              </a:rPr>
              <a:t>х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15" dirty="0" err="1">
                <a:latin typeface="Times New Roman"/>
                <a:cs typeface="Times New Roman"/>
              </a:rPr>
              <a:t>м</a:t>
            </a:r>
            <a:r>
              <a:rPr sz="2400" b="1" spc="-60" dirty="0" err="1">
                <a:latin typeface="Times New Roman"/>
                <a:cs typeface="Times New Roman"/>
              </a:rPr>
              <a:t>а</a:t>
            </a:r>
            <a:r>
              <a:rPr sz="2400" b="1" spc="-5" dirty="0" err="1">
                <a:latin typeface="Times New Roman"/>
                <a:cs typeface="Times New Roman"/>
              </a:rPr>
              <a:t>т</a:t>
            </a:r>
            <a:r>
              <a:rPr sz="2400" b="1" dirty="0" err="1">
                <a:latin typeface="Times New Roman"/>
                <a:cs typeface="Times New Roman"/>
              </a:rPr>
              <a:t>е</a:t>
            </a:r>
            <a:r>
              <a:rPr sz="2400" b="1" spc="-5" dirty="0" err="1">
                <a:latin typeface="Times New Roman"/>
                <a:cs typeface="Times New Roman"/>
              </a:rPr>
              <a:t>ри</a:t>
            </a:r>
            <a:r>
              <a:rPr sz="2400" b="1" spc="20" dirty="0" err="1">
                <a:latin typeface="Times New Roman"/>
                <a:cs typeface="Times New Roman"/>
              </a:rPr>
              <a:t>а</a:t>
            </a:r>
            <a:r>
              <a:rPr sz="2400" b="1" spc="-5" dirty="0" err="1">
                <a:latin typeface="Times New Roman"/>
                <a:cs typeface="Times New Roman"/>
              </a:rPr>
              <a:t>л</a:t>
            </a:r>
            <a:r>
              <a:rPr sz="2400" b="1" spc="-60" dirty="0" err="1">
                <a:latin typeface="Times New Roman"/>
                <a:cs typeface="Times New Roman"/>
              </a:rPr>
              <a:t>о</a:t>
            </a:r>
            <a:r>
              <a:rPr sz="2400" b="1" dirty="0" err="1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endParaRPr lang="ru-RU" sz="2400" b="1" dirty="0">
              <a:latin typeface="Times New Roman"/>
              <a:cs typeface="Times New Roman"/>
            </a:endParaRPr>
          </a:p>
          <a:p>
            <a:pPr marL="525780" marR="516890" algn="ctr">
              <a:lnSpc>
                <a:spcPct val="100000"/>
              </a:lnSpc>
            </a:pPr>
            <a:r>
              <a:rPr sz="2400" b="1" dirty="0" err="1">
                <a:latin typeface="Times New Roman"/>
                <a:cs typeface="Times New Roman"/>
              </a:rPr>
              <a:t>П</a:t>
            </a:r>
            <a:r>
              <a:rPr sz="2400" b="1" spc="-60" dirty="0" err="1">
                <a:latin typeface="Times New Roman"/>
                <a:cs typeface="Times New Roman"/>
              </a:rPr>
              <a:t>о</a:t>
            </a:r>
            <a:r>
              <a:rPr sz="2400" b="1" dirty="0" err="1">
                <a:latin typeface="Times New Roman"/>
                <a:cs typeface="Times New Roman"/>
              </a:rPr>
              <a:t>в</a:t>
            </a:r>
            <a:r>
              <a:rPr sz="2400" b="1" spc="-5" dirty="0" err="1">
                <a:latin typeface="Times New Roman"/>
                <a:cs typeface="Times New Roman"/>
              </a:rPr>
              <a:t>ы</a:t>
            </a:r>
            <a:r>
              <a:rPr sz="2400" b="1" dirty="0" err="1">
                <a:latin typeface="Times New Roman"/>
                <a:cs typeface="Times New Roman"/>
              </a:rPr>
              <a:t>ше</a:t>
            </a:r>
            <a:r>
              <a:rPr sz="2400" b="1" spc="-5" dirty="0" err="1">
                <a:latin typeface="Times New Roman"/>
                <a:cs typeface="Times New Roman"/>
              </a:rPr>
              <a:t>нн</a:t>
            </a:r>
            <a:r>
              <a:rPr sz="2400" b="1" dirty="0" err="1">
                <a:latin typeface="Times New Roman"/>
                <a:cs typeface="Times New Roman"/>
              </a:rPr>
              <a:t>ое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 err="1">
                <a:latin typeface="Times New Roman"/>
                <a:cs typeface="Times New Roman"/>
              </a:rPr>
              <a:t>р</a:t>
            </a:r>
            <a:r>
              <a:rPr sz="2400" b="1" dirty="0" err="1">
                <a:latin typeface="Times New Roman"/>
                <a:cs typeface="Times New Roman"/>
              </a:rPr>
              <a:t>а</a:t>
            </a:r>
            <a:r>
              <a:rPr sz="2400" b="1" spc="-5" dirty="0" err="1">
                <a:latin typeface="Times New Roman"/>
                <a:cs typeface="Times New Roman"/>
              </a:rPr>
              <a:t>з</a:t>
            </a:r>
            <a:r>
              <a:rPr sz="2400" b="1" spc="-40" dirty="0" err="1">
                <a:latin typeface="Times New Roman"/>
                <a:cs typeface="Times New Roman"/>
              </a:rPr>
              <a:t>р</a:t>
            </a:r>
            <a:r>
              <a:rPr sz="2400" b="1" dirty="0" err="1">
                <a:latin typeface="Times New Roman"/>
                <a:cs typeface="Times New Roman"/>
              </a:rPr>
              <a:t>уше</a:t>
            </a:r>
            <a:r>
              <a:rPr sz="2400" b="1" spc="-5" dirty="0" err="1">
                <a:latin typeface="Times New Roman"/>
                <a:cs typeface="Times New Roman"/>
              </a:rPr>
              <a:t>ние</a:t>
            </a:r>
            <a:r>
              <a:rPr lang="ru-RU" sz="2400" b="1" spc="-5" dirty="0">
                <a:latin typeface="Times New Roman"/>
                <a:cs typeface="Times New Roman"/>
              </a:rPr>
              <a:t> </a:t>
            </a:r>
            <a:r>
              <a:rPr sz="2400" b="1" dirty="0" err="1">
                <a:latin typeface="Times New Roman"/>
                <a:cs typeface="Times New Roman"/>
              </a:rPr>
              <a:t>собс</a:t>
            </a:r>
            <a:r>
              <a:rPr sz="2400" b="1" spc="-5" dirty="0" err="1">
                <a:latin typeface="Times New Roman"/>
                <a:cs typeface="Times New Roman"/>
              </a:rPr>
              <a:t>т</a:t>
            </a:r>
            <a:r>
              <a:rPr sz="2400" b="1" dirty="0" err="1">
                <a:latin typeface="Times New Roman"/>
                <a:cs typeface="Times New Roman"/>
              </a:rPr>
              <a:t>ве</a:t>
            </a:r>
            <a:r>
              <a:rPr sz="2400" b="1" spc="-5" dirty="0" err="1">
                <a:latin typeface="Times New Roman"/>
                <a:cs typeface="Times New Roman"/>
              </a:rPr>
              <a:t>нны</a:t>
            </a:r>
            <a:r>
              <a:rPr sz="2400" b="1" dirty="0" err="1">
                <a:latin typeface="Times New Roman"/>
                <a:cs typeface="Times New Roman"/>
              </a:rPr>
              <a:t>х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т</a:t>
            </a:r>
            <a:r>
              <a:rPr sz="2400" b="1" spc="-40" dirty="0">
                <a:latin typeface="Times New Roman"/>
                <a:cs typeface="Times New Roman"/>
              </a:rPr>
              <a:t>к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й</a:t>
            </a:r>
            <a:r>
              <a:rPr sz="2400" b="1" dirty="0">
                <a:latin typeface="Times New Roman"/>
                <a:cs typeface="Times New Roman"/>
              </a:rPr>
              <a:t>,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endParaRPr lang="ru-RU" sz="2400" b="1" spc="20" dirty="0">
              <a:latin typeface="Times New Roman"/>
              <a:cs typeface="Times New Roman"/>
            </a:endParaRPr>
          </a:p>
          <a:p>
            <a:pPr marL="525780" marR="516890" algn="ctr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в </a:t>
            </a:r>
            <a:r>
              <a:rPr sz="2400" b="1" spc="-40" dirty="0">
                <a:latin typeface="Times New Roman"/>
                <a:cs typeface="Times New Roman"/>
              </a:rPr>
              <a:t>т</a:t>
            </a:r>
            <a:r>
              <a:rPr sz="2400" b="1" spc="-5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м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ч</a:t>
            </a:r>
            <a:r>
              <a:rPr sz="2400" b="1" spc="-5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5" dirty="0">
                <a:latin typeface="Times New Roman"/>
                <a:cs typeface="Times New Roman"/>
              </a:rPr>
              <a:t>л</a:t>
            </a:r>
            <a:r>
              <a:rPr sz="2400" b="1" dirty="0">
                <a:latin typeface="Times New Roman"/>
                <a:cs typeface="Times New Roman"/>
              </a:rPr>
              <a:t>е и </a:t>
            </a:r>
            <a:r>
              <a:rPr sz="2400" b="1" spc="-5" dirty="0">
                <a:latin typeface="Times New Roman"/>
                <a:cs typeface="Times New Roman"/>
              </a:rPr>
              <a:t>мы</a:t>
            </a:r>
            <a:r>
              <a:rPr sz="2400" b="1" dirty="0">
                <a:latin typeface="Times New Roman"/>
                <a:cs typeface="Times New Roman"/>
              </a:rPr>
              <a:t>шц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 algn="ctr">
              <a:lnSpc>
                <a:spcPct val="100000"/>
              </a:lnSpc>
              <a:buClr>
                <a:srgbClr val="FFFFFF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П</a:t>
            </a:r>
            <a:r>
              <a:rPr sz="2400" b="1" spc="-40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я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ассы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>
                <a:latin typeface="Times New Roman"/>
                <a:cs typeface="Times New Roman"/>
              </a:rPr>
              <a:t>т</a:t>
            </a:r>
            <a:r>
              <a:rPr sz="2400" b="1">
                <a:latin typeface="Times New Roman"/>
                <a:cs typeface="Times New Roman"/>
              </a:rPr>
              <a:t>е</a:t>
            </a:r>
            <a:r>
              <a:rPr sz="2400" b="1" spc="-5">
                <a:latin typeface="Times New Roman"/>
                <a:cs typeface="Times New Roman"/>
              </a:rPr>
              <a:t>л</a:t>
            </a:r>
            <a:r>
              <a:rPr sz="2400" b="1">
                <a:latin typeface="Times New Roman"/>
                <a:cs typeface="Times New Roman"/>
              </a:rPr>
              <a:t>а (М</a:t>
            </a:r>
            <a:r>
              <a:rPr sz="2400" b="1" spc="-5">
                <a:latin typeface="Times New Roman"/>
                <a:cs typeface="Times New Roman"/>
              </a:rPr>
              <a:t>Т</a:t>
            </a:r>
            <a:r>
              <a:rPr sz="2400" b="1">
                <a:latin typeface="Times New Roman"/>
                <a:cs typeface="Times New Roman"/>
              </a:rPr>
              <a:t>), с</a:t>
            </a:r>
            <a:r>
              <a:rPr sz="2400" b="1" spc="-5">
                <a:latin typeface="Times New Roman"/>
                <a:cs typeface="Times New Roman"/>
              </a:rPr>
              <a:t>л</a:t>
            </a:r>
            <a:r>
              <a:rPr sz="2400" b="1">
                <a:latin typeface="Times New Roman"/>
                <a:cs typeface="Times New Roman"/>
              </a:rPr>
              <a:t>а</a:t>
            </a:r>
            <a:r>
              <a:rPr sz="2400" b="1" spc="-40">
                <a:latin typeface="Times New Roman"/>
                <a:cs typeface="Times New Roman"/>
              </a:rPr>
              <a:t>б</a:t>
            </a:r>
            <a:r>
              <a:rPr sz="2400" b="1">
                <a:latin typeface="Times New Roman"/>
                <a:cs typeface="Times New Roman"/>
              </a:rPr>
              <a:t>ос</a:t>
            </a:r>
            <a:r>
              <a:rPr sz="2400" b="1" spc="-5">
                <a:latin typeface="Times New Roman"/>
                <a:cs typeface="Times New Roman"/>
              </a:rPr>
              <a:t>ть</a:t>
            </a:r>
            <a:endParaRPr lang="ru-RU" sz="24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030"/>
              </a:lnSpc>
              <a:spcBef>
                <a:spcPts val="710"/>
              </a:spcBef>
              <a:buClr>
                <a:srgbClr val="FFFFFF"/>
              </a:buClr>
              <a:buFont typeface="Wingdings"/>
              <a:buChar char=""/>
              <a:tabLst>
                <a:tab pos="355600" algn="l"/>
              </a:tabLst>
            </a:pPr>
            <a:r>
              <a:rPr lang="ru-RU" sz="2400" b="1" spc="-25" dirty="0" err="1">
                <a:latin typeface="Calibri"/>
                <a:cs typeface="Calibri"/>
              </a:rPr>
              <a:t>↓</a:t>
            </a:r>
            <a:r>
              <a:rPr lang="ru-RU" sz="2400" b="1" spc="25" dirty="0">
                <a:latin typeface="Times New Roman"/>
                <a:cs typeface="Times New Roman"/>
              </a:rPr>
              <a:t> </a:t>
            </a:r>
            <a:r>
              <a:rPr lang="ru-RU" sz="2400" b="1" spc="-60" dirty="0">
                <a:latin typeface="Times New Roman"/>
                <a:cs typeface="Times New Roman"/>
              </a:rPr>
              <a:t>т</a:t>
            </a:r>
            <a:r>
              <a:rPr lang="ru-RU" sz="2400" b="1" spc="-45" dirty="0">
                <a:latin typeface="Times New Roman"/>
                <a:cs typeface="Times New Roman"/>
              </a:rPr>
              <a:t>о</a:t>
            </a:r>
            <a:r>
              <a:rPr lang="ru-RU" sz="2400" b="1" spc="-20" dirty="0">
                <a:latin typeface="Times New Roman"/>
                <a:cs typeface="Times New Roman"/>
              </a:rPr>
              <a:t>л</a:t>
            </a:r>
            <a:r>
              <a:rPr lang="ru-RU" sz="2400" b="1" spc="-25" dirty="0">
                <a:latin typeface="Times New Roman"/>
                <a:cs typeface="Times New Roman"/>
              </a:rPr>
              <a:t>е</a:t>
            </a:r>
            <a:r>
              <a:rPr lang="ru-RU" sz="2400" b="1" spc="-15" dirty="0">
                <a:latin typeface="Times New Roman"/>
                <a:cs typeface="Times New Roman"/>
              </a:rPr>
              <a:t>р</a:t>
            </a:r>
            <a:r>
              <a:rPr lang="ru-RU" sz="2400" b="1" spc="-10" dirty="0">
                <a:latin typeface="Times New Roman"/>
                <a:cs typeface="Times New Roman"/>
              </a:rPr>
              <a:t>а</a:t>
            </a:r>
            <a:r>
              <a:rPr lang="ru-RU" sz="2400" b="1" spc="-25" dirty="0">
                <a:latin typeface="Times New Roman"/>
                <a:cs typeface="Times New Roman"/>
              </a:rPr>
              <a:t>нтн</a:t>
            </a:r>
            <a:r>
              <a:rPr lang="ru-RU" sz="2400" b="1" spc="-10" dirty="0">
                <a:latin typeface="Times New Roman"/>
                <a:cs typeface="Times New Roman"/>
              </a:rPr>
              <a:t>о</a:t>
            </a:r>
            <a:r>
              <a:rPr lang="ru-RU" sz="2400" b="1" spc="-25" dirty="0">
                <a:latin typeface="Times New Roman"/>
                <a:cs typeface="Times New Roman"/>
              </a:rPr>
              <a:t>с</a:t>
            </a:r>
            <a:r>
              <a:rPr lang="ru-RU" sz="2400" b="1" spc="-20" dirty="0">
                <a:latin typeface="Times New Roman"/>
                <a:cs typeface="Times New Roman"/>
              </a:rPr>
              <a:t>ти</a:t>
            </a:r>
            <a:r>
              <a:rPr lang="ru-RU" sz="2400" b="1" spc="15" dirty="0">
                <a:latin typeface="Times New Roman"/>
                <a:cs typeface="Times New Roman"/>
              </a:rPr>
              <a:t> </a:t>
            </a:r>
            <a:r>
              <a:rPr lang="ru-RU" sz="2400" b="1" spc="-20" dirty="0">
                <a:latin typeface="Times New Roman"/>
                <a:cs typeface="Times New Roman"/>
              </a:rPr>
              <a:t>к</a:t>
            </a:r>
            <a:r>
              <a:rPr lang="ru-RU" sz="2400" b="1" spc="5" dirty="0">
                <a:latin typeface="Times New Roman"/>
                <a:cs typeface="Times New Roman"/>
              </a:rPr>
              <a:t> </a:t>
            </a:r>
            <a:r>
              <a:rPr lang="ru-RU" sz="2400" b="1" spc="-25" dirty="0">
                <a:latin typeface="Times New Roman"/>
                <a:cs typeface="Times New Roman"/>
              </a:rPr>
              <a:t>фи</a:t>
            </a:r>
            <a:r>
              <a:rPr lang="ru-RU" sz="2400" b="1" spc="-15" dirty="0">
                <a:latin typeface="Times New Roman"/>
                <a:cs typeface="Times New Roman"/>
              </a:rPr>
              <a:t>з</a:t>
            </a:r>
            <a:r>
              <a:rPr lang="ru-RU" sz="2400" b="1" spc="-25" dirty="0">
                <a:latin typeface="Times New Roman"/>
                <a:cs typeface="Times New Roman"/>
              </a:rPr>
              <a:t>ич</a:t>
            </a:r>
            <a:r>
              <a:rPr lang="ru-RU" sz="2400" b="1" spc="15" dirty="0">
                <a:latin typeface="Times New Roman"/>
                <a:cs typeface="Times New Roman"/>
              </a:rPr>
              <a:t>е</a:t>
            </a:r>
            <a:r>
              <a:rPr lang="ru-RU" sz="2400" b="1" spc="-25" dirty="0">
                <a:latin typeface="Times New Roman"/>
                <a:cs typeface="Times New Roman"/>
              </a:rPr>
              <a:t>с</a:t>
            </a:r>
            <a:r>
              <a:rPr lang="ru-RU" sz="2400" b="1" spc="-60" dirty="0">
                <a:latin typeface="Times New Roman"/>
                <a:cs typeface="Times New Roman"/>
              </a:rPr>
              <a:t>к</a:t>
            </a:r>
            <a:r>
              <a:rPr lang="ru-RU" sz="2400" b="1" spc="-10" dirty="0">
                <a:latin typeface="Times New Roman"/>
                <a:cs typeface="Times New Roman"/>
              </a:rPr>
              <a:t>о</a:t>
            </a:r>
            <a:r>
              <a:rPr lang="ru-RU" sz="2400" b="1" spc="-20" dirty="0">
                <a:latin typeface="Times New Roman"/>
                <a:cs typeface="Times New Roman"/>
              </a:rPr>
              <a:t>й</a:t>
            </a:r>
            <a:r>
              <a:rPr lang="ru-RU" sz="2400" b="1" spc="15" dirty="0">
                <a:latin typeface="Times New Roman"/>
                <a:cs typeface="Times New Roman"/>
              </a:rPr>
              <a:t> </a:t>
            </a:r>
            <a:r>
              <a:rPr lang="ru-RU" sz="2400" b="1" spc="-25" dirty="0">
                <a:latin typeface="Times New Roman"/>
                <a:cs typeface="Times New Roman"/>
              </a:rPr>
              <a:t>н</a:t>
            </a:r>
            <a:r>
              <a:rPr lang="ru-RU" sz="2400" b="1" spc="-10" dirty="0">
                <a:latin typeface="Times New Roman"/>
                <a:cs typeface="Times New Roman"/>
              </a:rPr>
              <a:t>а</a:t>
            </a:r>
            <a:r>
              <a:rPr lang="ru-RU" sz="2400" b="1" spc="-15" dirty="0">
                <a:latin typeface="Times New Roman"/>
                <a:cs typeface="Times New Roman"/>
              </a:rPr>
              <a:t>г</a:t>
            </a:r>
            <a:r>
              <a:rPr lang="ru-RU" sz="2400" b="1" spc="-55" dirty="0">
                <a:latin typeface="Times New Roman"/>
                <a:cs typeface="Times New Roman"/>
              </a:rPr>
              <a:t>р</a:t>
            </a:r>
            <a:r>
              <a:rPr lang="ru-RU" sz="2400" b="1" spc="-10" dirty="0">
                <a:latin typeface="Times New Roman"/>
                <a:cs typeface="Times New Roman"/>
              </a:rPr>
              <a:t>у</a:t>
            </a:r>
            <a:r>
              <a:rPr lang="ru-RU" sz="2400" b="1" spc="-15" dirty="0">
                <a:latin typeface="Times New Roman"/>
                <a:cs typeface="Times New Roman"/>
              </a:rPr>
              <a:t>з</a:t>
            </a:r>
            <a:r>
              <a:rPr lang="ru-RU" sz="2400" b="1" spc="-95" dirty="0">
                <a:latin typeface="Times New Roman"/>
                <a:cs typeface="Times New Roman"/>
              </a:rPr>
              <a:t>к</a:t>
            </a:r>
            <a:r>
              <a:rPr lang="ru-RU" sz="2400" b="1" spc="-15" dirty="0">
                <a:latin typeface="Times New Roman"/>
                <a:cs typeface="Times New Roman"/>
              </a:rPr>
              <a:t>е</a:t>
            </a:r>
            <a:r>
              <a:rPr lang="ru-RU" sz="2400" b="1" dirty="0">
                <a:latin typeface="Times New Roman"/>
                <a:cs typeface="Times New Roman"/>
              </a:rPr>
              <a:t> </a:t>
            </a:r>
            <a:r>
              <a:rPr lang="ru-RU" sz="2400" b="1" spc="-15" dirty="0">
                <a:latin typeface="Times New Roman"/>
                <a:cs typeface="Times New Roman"/>
              </a:rPr>
              <a:t>у</a:t>
            </a:r>
            <a:r>
              <a:rPr lang="ru-RU" sz="2400" b="1" dirty="0">
                <a:latin typeface="Times New Roman"/>
                <a:cs typeface="Times New Roman"/>
              </a:rPr>
              <a:t> </a:t>
            </a:r>
            <a:r>
              <a:rPr lang="ru-RU" sz="2400" b="1" spc="-45" dirty="0">
                <a:latin typeface="Times New Roman"/>
                <a:cs typeface="Times New Roman"/>
              </a:rPr>
              <a:t>бо</a:t>
            </a:r>
            <a:r>
              <a:rPr lang="ru-RU" sz="2400" b="1" spc="-20" dirty="0">
                <a:latin typeface="Times New Roman"/>
                <a:cs typeface="Times New Roman"/>
              </a:rPr>
              <a:t>л</a:t>
            </a:r>
            <a:r>
              <a:rPr lang="ru-RU" sz="2400" b="1" spc="-25" dirty="0">
                <a:latin typeface="Times New Roman"/>
                <a:cs typeface="Times New Roman"/>
              </a:rPr>
              <a:t>ьн</a:t>
            </a:r>
            <a:r>
              <a:rPr lang="ru-RU" sz="2400" b="1" spc="-20" dirty="0">
                <a:latin typeface="Times New Roman"/>
                <a:cs typeface="Times New Roman"/>
              </a:rPr>
              <a:t>ых</a:t>
            </a:r>
            <a:r>
              <a:rPr lang="ru-RU" sz="2400" b="1" spc="-10" dirty="0">
                <a:latin typeface="Times New Roman"/>
                <a:cs typeface="Times New Roman"/>
              </a:rPr>
              <a:t> с </a:t>
            </a:r>
            <a:r>
              <a:rPr lang="ru-RU" sz="2400" b="1" spc="-60" dirty="0">
                <a:latin typeface="Times New Roman"/>
                <a:cs typeface="Times New Roman"/>
              </a:rPr>
              <a:t>т</a:t>
            </a:r>
            <a:r>
              <a:rPr lang="ru-RU" sz="2400" b="1" spc="-25" dirty="0">
                <a:latin typeface="Times New Roman"/>
                <a:cs typeface="Times New Roman"/>
              </a:rPr>
              <a:t>я</a:t>
            </a:r>
            <a:r>
              <a:rPr lang="ru-RU" sz="2400" b="1" spc="-65" dirty="0">
                <a:latin typeface="Times New Roman"/>
                <a:cs typeface="Times New Roman"/>
              </a:rPr>
              <a:t>ж</a:t>
            </a:r>
            <a:r>
              <a:rPr lang="ru-RU" sz="2400" b="1" spc="-25" dirty="0">
                <a:latin typeface="Times New Roman"/>
                <a:cs typeface="Times New Roman"/>
              </a:rPr>
              <a:t>е</a:t>
            </a:r>
            <a:r>
              <a:rPr lang="ru-RU" sz="2400" b="1" spc="-20" dirty="0">
                <a:latin typeface="Times New Roman"/>
                <a:cs typeface="Times New Roman"/>
              </a:rPr>
              <a:t>л</a:t>
            </a:r>
            <a:r>
              <a:rPr lang="ru-RU" sz="2400" b="1" spc="-10" dirty="0">
                <a:latin typeface="Times New Roman"/>
                <a:cs typeface="Times New Roman"/>
              </a:rPr>
              <a:t>о</a:t>
            </a:r>
            <a:r>
              <a:rPr lang="ru-RU" sz="2400" b="1" spc="-20" dirty="0">
                <a:latin typeface="Times New Roman"/>
                <a:cs typeface="Times New Roman"/>
              </a:rPr>
              <a:t>й</a:t>
            </a:r>
            <a:r>
              <a:rPr lang="ru-RU" sz="2400" b="1" spc="5" dirty="0">
                <a:latin typeface="Times New Roman"/>
                <a:cs typeface="Times New Roman"/>
              </a:rPr>
              <a:t> </a:t>
            </a:r>
            <a:r>
              <a:rPr lang="ru-RU" sz="2400" b="1" spc="-140" dirty="0">
                <a:latin typeface="Times New Roman"/>
                <a:cs typeface="Times New Roman"/>
              </a:rPr>
              <a:t>Х</a:t>
            </a:r>
            <a:r>
              <a:rPr lang="ru-RU" sz="2400" b="1" spc="-30" dirty="0">
                <a:latin typeface="Times New Roman"/>
                <a:cs typeface="Times New Roman"/>
              </a:rPr>
              <a:t>СН</a:t>
            </a:r>
            <a:endParaRPr lang="ru-RU" sz="2400" dirty="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165" y="1744157"/>
            <a:ext cx="353187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40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нги</a:t>
            </a:r>
            <a:r>
              <a:rPr sz="4000" b="1" spc="-6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ензин 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II</a:t>
            </a:r>
            <a:endParaRPr sz="40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06533" y="1744157"/>
            <a:ext cx="257683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Ад</a:t>
            </a:r>
            <a:r>
              <a:rPr sz="40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ен</a:t>
            </a:r>
            <a:r>
              <a:rPr sz="4000" b="1" spc="20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лин</a:t>
            </a:r>
            <a:endParaRPr sz="40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6151" y="4912937"/>
            <a:ext cx="818959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29259">
              <a:lnSpc>
                <a:spcPct val="100000"/>
              </a:lnSpc>
            </a:pPr>
            <a:r>
              <a:rPr sz="40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гипе</a:t>
            </a:r>
            <a:r>
              <a:rPr sz="4000" b="1" spc="-7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р</a:t>
            </a:r>
            <a:r>
              <a:rPr sz="4000" b="1" spc="3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т</a:t>
            </a:r>
            <a:r>
              <a:rPr sz="40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р</a:t>
            </a:r>
            <a:r>
              <a:rPr sz="4000" b="1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4000" b="1" spc="-4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ф</a:t>
            </a:r>
            <a:r>
              <a:rPr sz="4000" b="1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ия,</a:t>
            </a:r>
            <a:r>
              <a:rPr sz="4000" b="1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4000" b="1" spc="-6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а</a:t>
            </a:r>
            <a:r>
              <a:rPr sz="40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</a:t>
            </a:r>
            <a:r>
              <a:rPr sz="4000" b="1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40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</a:t>
            </a:r>
            <a:r>
              <a:rPr sz="4000" b="1" spc="-6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т</a:t>
            </a:r>
            <a:r>
              <a:rPr sz="4000" b="1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оз,</a:t>
            </a:r>
            <a:r>
              <a:rPr sz="4000" b="1"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40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ишеми</a:t>
            </a:r>
            <a:r>
              <a:rPr sz="4000" b="1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я</a:t>
            </a:r>
            <a:r>
              <a:rPr sz="4000" b="1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sz="4000" b="1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а</a:t>
            </a:r>
            <a:r>
              <a:rPr sz="4000" b="1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р</a:t>
            </a:r>
            <a:r>
              <a:rPr sz="40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4000" b="1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т</a:t>
            </a:r>
            <a:r>
              <a:rPr sz="40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мии, </a:t>
            </a:r>
            <a:r>
              <a:rPr sz="4000" b="1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р</a:t>
            </a:r>
            <a:r>
              <a:rPr sz="4000" b="1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е</a:t>
            </a:r>
            <a:r>
              <a:rPr sz="4000" b="1" spc="-8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м</a:t>
            </a:r>
            <a:r>
              <a:rPr sz="4000" b="1" spc="-13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4000" b="1"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д</a:t>
            </a:r>
            <a:r>
              <a:rPr sz="40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ели</a:t>
            </a:r>
            <a:r>
              <a:rPr sz="4000" b="1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р</a:t>
            </a:r>
            <a:r>
              <a:rPr sz="4000" b="1" spc="-11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40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в</a:t>
            </a:r>
            <a:r>
              <a:rPr sz="4000" b="1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а</a:t>
            </a:r>
            <a:r>
              <a:rPr sz="4000" b="1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ние,</a:t>
            </a:r>
            <a:r>
              <a:rPr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4000" b="1"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ф</a:t>
            </a:r>
            <a:r>
              <a:rPr sz="40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sz="4000" b="1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б</a:t>
            </a:r>
            <a:r>
              <a:rPr sz="4000" b="1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р</a:t>
            </a:r>
            <a:r>
              <a:rPr sz="4000" b="1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sz="4000" b="1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34152" y="2715097"/>
            <a:ext cx="2117090" cy="2182495"/>
          </a:xfrm>
          <a:custGeom>
            <a:avLst/>
            <a:gdLst/>
            <a:ahLst/>
            <a:cxnLst/>
            <a:rect l="l" t="t" r="r" b="b"/>
            <a:pathLst>
              <a:path w="2117090" h="2182495">
                <a:moveTo>
                  <a:pt x="393191" y="0"/>
                </a:moveTo>
                <a:lnTo>
                  <a:pt x="0" y="378980"/>
                </a:lnTo>
                <a:lnTo>
                  <a:pt x="1351419" y="1781086"/>
                </a:lnTo>
                <a:lnTo>
                  <a:pt x="1154823" y="1970582"/>
                </a:lnTo>
                <a:lnTo>
                  <a:pt x="2117039" y="2181961"/>
                </a:lnTo>
                <a:lnTo>
                  <a:pt x="1975578" y="1402105"/>
                </a:lnTo>
                <a:lnTo>
                  <a:pt x="1744611" y="1402105"/>
                </a:lnTo>
                <a:lnTo>
                  <a:pt x="393191" y="0"/>
                </a:lnTo>
                <a:close/>
              </a:path>
              <a:path w="2117090" h="2182495">
                <a:moveTo>
                  <a:pt x="1941207" y="1212621"/>
                </a:moveTo>
                <a:lnTo>
                  <a:pt x="1744611" y="1402105"/>
                </a:lnTo>
                <a:lnTo>
                  <a:pt x="1975578" y="1402105"/>
                </a:lnTo>
                <a:lnTo>
                  <a:pt x="1941207" y="121262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20769" y="2493718"/>
            <a:ext cx="535940" cy="527050"/>
          </a:xfrm>
          <a:custGeom>
            <a:avLst/>
            <a:gdLst/>
            <a:ahLst/>
            <a:cxnLst/>
            <a:rect l="l" t="t" r="r" b="b"/>
            <a:pathLst>
              <a:path w="535939" h="527050">
                <a:moveTo>
                  <a:pt x="393192" y="0"/>
                </a:moveTo>
                <a:lnTo>
                  <a:pt x="0" y="378980"/>
                </a:lnTo>
                <a:lnTo>
                  <a:pt x="142252" y="526567"/>
                </a:lnTo>
                <a:lnTo>
                  <a:pt x="535444" y="147586"/>
                </a:lnTo>
                <a:lnTo>
                  <a:pt x="39319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78514" y="2346129"/>
            <a:ext cx="464820" cy="453390"/>
          </a:xfrm>
          <a:custGeom>
            <a:avLst/>
            <a:gdLst/>
            <a:ahLst/>
            <a:cxnLst/>
            <a:rect l="l" t="t" r="r" b="b"/>
            <a:pathLst>
              <a:path w="464819" h="453389">
                <a:moveTo>
                  <a:pt x="393192" y="0"/>
                </a:moveTo>
                <a:lnTo>
                  <a:pt x="0" y="378980"/>
                </a:lnTo>
                <a:lnTo>
                  <a:pt x="71132" y="452767"/>
                </a:lnTo>
                <a:lnTo>
                  <a:pt x="464324" y="73799"/>
                </a:lnTo>
                <a:lnTo>
                  <a:pt x="39319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34152" y="2715097"/>
            <a:ext cx="2117090" cy="2182495"/>
          </a:xfrm>
          <a:custGeom>
            <a:avLst/>
            <a:gdLst/>
            <a:ahLst/>
            <a:cxnLst/>
            <a:rect l="l" t="t" r="r" b="b"/>
            <a:pathLst>
              <a:path w="2117090" h="2182495">
                <a:moveTo>
                  <a:pt x="1941207" y="1212621"/>
                </a:moveTo>
                <a:lnTo>
                  <a:pt x="1744611" y="1402105"/>
                </a:lnTo>
                <a:lnTo>
                  <a:pt x="393191" y="0"/>
                </a:lnTo>
                <a:lnTo>
                  <a:pt x="0" y="378980"/>
                </a:lnTo>
                <a:lnTo>
                  <a:pt x="1351419" y="1781086"/>
                </a:lnTo>
                <a:lnTo>
                  <a:pt x="1154823" y="1970582"/>
                </a:lnTo>
                <a:lnTo>
                  <a:pt x="2117039" y="2181961"/>
                </a:lnTo>
                <a:lnTo>
                  <a:pt x="1941207" y="121262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20768" y="2493718"/>
            <a:ext cx="535940" cy="527050"/>
          </a:xfrm>
          <a:custGeom>
            <a:avLst/>
            <a:gdLst/>
            <a:ahLst/>
            <a:cxnLst/>
            <a:rect l="l" t="t" r="r" b="b"/>
            <a:pathLst>
              <a:path w="535939" h="527050">
                <a:moveTo>
                  <a:pt x="393192" y="0"/>
                </a:moveTo>
                <a:lnTo>
                  <a:pt x="0" y="378980"/>
                </a:lnTo>
                <a:lnTo>
                  <a:pt x="142252" y="526567"/>
                </a:lnTo>
                <a:lnTo>
                  <a:pt x="535444" y="147586"/>
                </a:lnTo>
                <a:lnTo>
                  <a:pt x="39319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78513" y="2346129"/>
            <a:ext cx="464820" cy="453390"/>
          </a:xfrm>
          <a:custGeom>
            <a:avLst/>
            <a:gdLst/>
            <a:ahLst/>
            <a:cxnLst/>
            <a:rect l="l" t="t" r="r" b="b"/>
            <a:pathLst>
              <a:path w="464819" h="453389">
                <a:moveTo>
                  <a:pt x="393192" y="0"/>
                </a:moveTo>
                <a:lnTo>
                  <a:pt x="0" y="378980"/>
                </a:lnTo>
                <a:lnTo>
                  <a:pt x="71132" y="452767"/>
                </a:lnTo>
                <a:lnTo>
                  <a:pt x="464324" y="73799"/>
                </a:lnTo>
                <a:lnTo>
                  <a:pt x="39319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42176" y="2763429"/>
            <a:ext cx="1910714" cy="2100580"/>
          </a:xfrm>
          <a:custGeom>
            <a:avLst/>
            <a:gdLst/>
            <a:ahLst/>
            <a:cxnLst/>
            <a:rect l="l" t="t" r="r" b="b"/>
            <a:pathLst>
              <a:path w="1910715" h="2100579">
                <a:moveTo>
                  <a:pt x="97383" y="1168958"/>
                </a:moveTo>
                <a:lnTo>
                  <a:pt x="0" y="2100402"/>
                </a:lnTo>
                <a:lnTo>
                  <a:pt x="913638" y="1894662"/>
                </a:lnTo>
                <a:lnTo>
                  <a:pt x="709574" y="1713242"/>
                </a:lnTo>
                <a:lnTo>
                  <a:pt x="1032175" y="1350391"/>
                </a:lnTo>
                <a:lnTo>
                  <a:pt x="301447" y="1350391"/>
                </a:lnTo>
                <a:lnTo>
                  <a:pt x="97383" y="1168958"/>
                </a:lnTo>
                <a:close/>
              </a:path>
              <a:path w="1910715" h="2100579">
                <a:moveTo>
                  <a:pt x="1502041" y="0"/>
                </a:moveTo>
                <a:lnTo>
                  <a:pt x="301447" y="1350391"/>
                </a:lnTo>
                <a:lnTo>
                  <a:pt x="1032175" y="1350391"/>
                </a:lnTo>
                <a:lnTo>
                  <a:pt x="1910168" y="362851"/>
                </a:lnTo>
                <a:lnTo>
                  <a:pt x="150204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07400" y="2550204"/>
            <a:ext cx="534670" cy="505459"/>
          </a:xfrm>
          <a:custGeom>
            <a:avLst/>
            <a:gdLst/>
            <a:ahLst/>
            <a:cxnLst/>
            <a:rect l="l" t="t" r="r" b="b"/>
            <a:pathLst>
              <a:path w="534670" h="505460">
                <a:moveTo>
                  <a:pt x="126377" y="0"/>
                </a:moveTo>
                <a:lnTo>
                  <a:pt x="0" y="142151"/>
                </a:lnTo>
                <a:lnTo>
                  <a:pt x="408127" y="505002"/>
                </a:lnTo>
                <a:lnTo>
                  <a:pt x="534504" y="362851"/>
                </a:lnTo>
                <a:lnTo>
                  <a:pt x="12637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96973" y="2408058"/>
            <a:ext cx="471805" cy="434340"/>
          </a:xfrm>
          <a:custGeom>
            <a:avLst/>
            <a:gdLst/>
            <a:ahLst/>
            <a:cxnLst/>
            <a:rect l="l" t="t" r="r" b="b"/>
            <a:pathLst>
              <a:path w="471804" h="434339">
                <a:moveTo>
                  <a:pt x="63182" y="0"/>
                </a:moveTo>
                <a:lnTo>
                  <a:pt x="0" y="71069"/>
                </a:lnTo>
                <a:lnTo>
                  <a:pt x="408114" y="433920"/>
                </a:lnTo>
                <a:lnTo>
                  <a:pt x="471309" y="362851"/>
                </a:lnTo>
                <a:lnTo>
                  <a:pt x="6318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42176" y="2763429"/>
            <a:ext cx="1910714" cy="2100580"/>
          </a:xfrm>
          <a:custGeom>
            <a:avLst/>
            <a:gdLst/>
            <a:ahLst/>
            <a:cxnLst/>
            <a:rect l="l" t="t" r="r" b="b"/>
            <a:pathLst>
              <a:path w="1910715" h="2100579">
                <a:moveTo>
                  <a:pt x="913638" y="1894662"/>
                </a:moveTo>
                <a:lnTo>
                  <a:pt x="709574" y="1713242"/>
                </a:lnTo>
                <a:lnTo>
                  <a:pt x="1910168" y="362851"/>
                </a:lnTo>
                <a:lnTo>
                  <a:pt x="1502041" y="0"/>
                </a:lnTo>
                <a:lnTo>
                  <a:pt x="301447" y="1350391"/>
                </a:lnTo>
                <a:lnTo>
                  <a:pt x="97383" y="1168958"/>
                </a:lnTo>
                <a:lnTo>
                  <a:pt x="0" y="2100402"/>
                </a:lnTo>
                <a:lnTo>
                  <a:pt x="913638" y="18946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07400" y="2550204"/>
            <a:ext cx="534670" cy="505459"/>
          </a:xfrm>
          <a:custGeom>
            <a:avLst/>
            <a:gdLst/>
            <a:ahLst/>
            <a:cxnLst/>
            <a:rect l="l" t="t" r="r" b="b"/>
            <a:pathLst>
              <a:path w="534670" h="505460">
                <a:moveTo>
                  <a:pt x="534504" y="362851"/>
                </a:moveTo>
                <a:lnTo>
                  <a:pt x="126377" y="0"/>
                </a:lnTo>
                <a:lnTo>
                  <a:pt x="0" y="142151"/>
                </a:lnTo>
                <a:lnTo>
                  <a:pt x="408127" y="505002"/>
                </a:lnTo>
                <a:lnTo>
                  <a:pt x="534504" y="36285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296973" y="2408058"/>
            <a:ext cx="471805" cy="434340"/>
          </a:xfrm>
          <a:custGeom>
            <a:avLst/>
            <a:gdLst/>
            <a:ahLst/>
            <a:cxnLst/>
            <a:rect l="l" t="t" r="r" b="b"/>
            <a:pathLst>
              <a:path w="471804" h="434339">
                <a:moveTo>
                  <a:pt x="471309" y="362851"/>
                </a:moveTo>
                <a:lnTo>
                  <a:pt x="63182" y="0"/>
                </a:lnTo>
                <a:lnTo>
                  <a:pt x="0" y="71069"/>
                </a:lnTo>
                <a:lnTo>
                  <a:pt x="408114" y="433920"/>
                </a:lnTo>
                <a:lnTo>
                  <a:pt x="471309" y="36285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573" y="1"/>
            <a:ext cx="8493125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</a:pPr>
            <a:r>
              <a:rPr sz="4000" b="1" spc="-40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к</a:t>
            </a:r>
            <a:r>
              <a:rPr sz="4000" b="1" spc="-65" dirty="0">
                <a:solidFill>
                  <a:srgbClr val="002060"/>
                </a:solidFill>
                <a:latin typeface="Times New Roman"/>
                <a:cs typeface="Times New Roman"/>
              </a:rPr>
              <a:t>ту</a:t>
            </a:r>
            <a:r>
              <a:rPr sz="4000" b="1" spc="20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льн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ь</a:t>
            </a:r>
            <a:r>
              <a:rPr sz="40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пр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4000" b="1" spc="-110" dirty="0">
                <a:solidFill>
                  <a:srgbClr val="002060"/>
                </a:solidFill>
                <a:latin typeface="Times New Roman"/>
                <a:cs typeface="Times New Roman"/>
              </a:rPr>
              <a:t>б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лемы: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 сме</a:t>
            </a:r>
            <a:r>
              <a:rPr sz="4000" b="1" spc="-75" dirty="0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ь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по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причине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000" b="1" spc="-195" dirty="0">
                <a:solidFill>
                  <a:srgbClr val="002060"/>
                </a:solidFill>
                <a:latin typeface="Times New Roman"/>
                <a:cs typeface="Times New Roman"/>
              </a:rPr>
              <a:t>Х</a:t>
            </a:r>
            <a:r>
              <a:rPr sz="4000" b="1" spc="-40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40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4000" b="1" spc="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40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э</a:t>
            </a:r>
            <a:r>
              <a:rPr sz="4000" b="1" spc="-75" dirty="0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у ин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ги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б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и</a:t>
            </a:r>
            <a:r>
              <a:rPr sz="4000" b="1" spc="-65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sz="4000" b="1" spc="-110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40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000" b="1" spc="-13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40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ПФ</a:t>
            </a:r>
            <a:r>
              <a:rPr sz="40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4000" b="1" spc="30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4000" b="1" spc="30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ся 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выс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4000" b="1" spc="-75" dirty="0">
                <a:solidFill>
                  <a:srgbClr val="002060"/>
                </a:solidFill>
                <a:latin typeface="Times New Roman"/>
                <a:cs typeface="Times New Roman"/>
              </a:rPr>
              <a:t>к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й</a:t>
            </a:r>
            <a:endParaRPr sz="40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278" y="1928802"/>
            <a:ext cx="10072721" cy="40318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96545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sz="2600" spc="-30" dirty="0">
                <a:latin typeface="Times New Roman"/>
                <a:cs typeface="Times New Roman"/>
              </a:rPr>
              <a:t>П</a:t>
            </a:r>
            <a:r>
              <a:rPr sz="2600" spc="-15" dirty="0">
                <a:latin typeface="Times New Roman"/>
                <a:cs typeface="Times New Roman"/>
              </a:rPr>
              <a:t>о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д</a:t>
            </a:r>
            <a:r>
              <a:rPr sz="2600" spc="-10" dirty="0">
                <a:latin typeface="Times New Roman"/>
                <a:cs typeface="Times New Roman"/>
              </a:rPr>
              <a:t>а</a:t>
            </a:r>
            <a:r>
              <a:rPr sz="2600" spc="-25" dirty="0">
                <a:latin typeface="Times New Roman"/>
                <a:cs typeface="Times New Roman"/>
              </a:rPr>
              <a:t>нным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Ф</a:t>
            </a:r>
            <a:r>
              <a:rPr sz="2600" spc="-15" dirty="0">
                <a:latin typeface="Times New Roman"/>
                <a:cs typeface="Times New Roman"/>
              </a:rPr>
              <a:t>р</a:t>
            </a:r>
            <a:r>
              <a:rPr sz="2600" spc="-25" dirty="0">
                <a:latin typeface="Times New Roman"/>
                <a:cs typeface="Times New Roman"/>
              </a:rPr>
              <a:t>е</a:t>
            </a:r>
            <a:r>
              <a:rPr sz="2600" spc="-20" dirty="0">
                <a:latin typeface="Times New Roman"/>
                <a:cs typeface="Times New Roman"/>
              </a:rPr>
              <a:t>м</a:t>
            </a:r>
            <a:r>
              <a:rPr sz="2600" spc="-25" dirty="0">
                <a:latin typeface="Times New Roman"/>
                <a:cs typeface="Times New Roman"/>
              </a:rPr>
              <a:t>ин</a:t>
            </a:r>
            <a:r>
              <a:rPr sz="2600" spc="-50" dirty="0">
                <a:latin typeface="Times New Roman"/>
                <a:cs typeface="Times New Roman"/>
              </a:rPr>
              <a:t>г</a:t>
            </a:r>
            <a:r>
              <a:rPr sz="2600" spc="-25" dirty="0">
                <a:latin typeface="Times New Roman"/>
                <a:cs typeface="Times New Roman"/>
              </a:rPr>
              <a:t>е</a:t>
            </a:r>
            <a:r>
              <a:rPr sz="2600" spc="-20" dirty="0">
                <a:latin typeface="Times New Roman"/>
                <a:cs typeface="Times New Roman"/>
              </a:rPr>
              <a:t>м</a:t>
            </a:r>
            <a:r>
              <a:rPr sz="2600" spc="-25" dirty="0">
                <a:latin typeface="Times New Roman"/>
                <a:cs typeface="Times New Roman"/>
              </a:rPr>
              <a:t>с</a:t>
            </a:r>
            <a:r>
              <a:rPr sz="2600" spc="-60" dirty="0">
                <a:latin typeface="Times New Roman"/>
                <a:cs typeface="Times New Roman"/>
              </a:rPr>
              <a:t>к</a:t>
            </a:r>
            <a:r>
              <a:rPr sz="2600" spc="-10" dirty="0">
                <a:latin typeface="Times New Roman"/>
                <a:cs typeface="Times New Roman"/>
              </a:rPr>
              <a:t>о</a:t>
            </a:r>
            <a:r>
              <a:rPr sz="2600" spc="-85" dirty="0">
                <a:latin typeface="Times New Roman"/>
                <a:cs typeface="Times New Roman"/>
              </a:rPr>
              <a:t>г</a:t>
            </a:r>
            <a:r>
              <a:rPr sz="2600" spc="-15" dirty="0">
                <a:latin typeface="Times New Roman"/>
                <a:cs typeface="Times New Roman"/>
              </a:rPr>
              <a:t>о</a:t>
            </a:r>
            <a:r>
              <a:rPr sz="2600" spc="3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исс</a:t>
            </a:r>
            <a:r>
              <a:rPr sz="2600" spc="-20" dirty="0">
                <a:latin typeface="Times New Roman"/>
                <a:cs typeface="Times New Roman"/>
              </a:rPr>
              <a:t>л</a:t>
            </a:r>
            <a:r>
              <a:rPr sz="2600" spc="-60" dirty="0">
                <a:latin typeface="Times New Roman"/>
                <a:cs typeface="Times New Roman"/>
              </a:rPr>
              <a:t>е</a:t>
            </a:r>
            <a:r>
              <a:rPr sz="2600" spc="-15" dirty="0">
                <a:latin typeface="Times New Roman"/>
                <a:cs typeface="Times New Roman"/>
              </a:rPr>
              <a:t>д</a:t>
            </a:r>
            <a:r>
              <a:rPr sz="2600" spc="-85" dirty="0">
                <a:latin typeface="Times New Roman"/>
                <a:cs typeface="Times New Roman"/>
              </a:rPr>
              <a:t>о</a:t>
            </a:r>
            <a:r>
              <a:rPr sz="2600" spc="-20" dirty="0">
                <a:latin typeface="Times New Roman"/>
                <a:cs typeface="Times New Roman"/>
              </a:rPr>
              <a:t>в</a:t>
            </a:r>
            <a:r>
              <a:rPr sz="2600" spc="-10" dirty="0">
                <a:latin typeface="Times New Roman"/>
                <a:cs typeface="Times New Roman"/>
              </a:rPr>
              <a:t>а</a:t>
            </a:r>
            <a:r>
              <a:rPr sz="2600" spc="-25" dirty="0">
                <a:latin typeface="Times New Roman"/>
                <a:cs typeface="Times New Roman"/>
              </a:rPr>
              <a:t>ния</a:t>
            </a:r>
            <a:r>
              <a:rPr sz="2600" spc="-10" dirty="0">
                <a:latin typeface="Times New Roman"/>
                <a:cs typeface="Times New Roman"/>
              </a:rPr>
              <a:t>,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endParaRPr lang="ru-RU" sz="2600" spc="15" dirty="0">
              <a:latin typeface="Times New Roman"/>
              <a:cs typeface="Times New Roman"/>
            </a:endParaRPr>
          </a:p>
          <a:p>
            <a:pPr marL="12700" marR="296545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sz="2600" spc="-10" dirty="0">
                <a:latin typeface="Times New Roman"/>
                <a:cs typeface="Times New Roman"/>
              </a:rPr>
              <a:t>2</a:t>
            </a:r>
            <a:r>
              <a:rPr sz="2600" spc="-5" dirty="0">
                <a:latin typeface="Times New Roman"/>
                <a:cs typeface="Times New Roman"/>
              </a:rPr>
              <a:t>-</a:t>
            </a:r>
            <a:r>
              <a:rPr sz="2600" spc="-15" dirty="0">
                <a:latin typeface="Times New Roman"/>
                <a:cs typeface="Times New Roman"/>
              </a:rPr>
              <a:t>х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л</a:t>
            </a:r>
            <a:r>
              <a:rPr sz="2600" spc="-25" dirty="0">
                <a:latin typeface="Times New Roman"/>
                <a:cs typeface="Times New Roman"/>
              </a:rPr>
              <a:t>етня</a:t>
            </a:r>
            <a:r>
              <a:rPr sz="2600" spc="-20" dirty="0">
                <a:latin typeface="Times New Roman"/>
                <a:cs typeface="Times New Roman"/>
              </a:rPr>
              <a:t>я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с</a:t>
            </a:r>
            <a:r>
              <a:rPr sz="2600" spc="-20" dirty="0">
                <a:latin typeface="Times New Roman"/>
                <a:cs typeface="Times New Roman"/>
              </a:rPr>
              <a:t>м</a:t>
            </a:r>
            <a:r>
              <a:rPr sz="2600" spc="-25" dirty="0">
                <a:latin typeface="Times New Roman"/>
                <a:cs typeface="Times New Roman"/>
              </a:rPr>
              <a:t>е</a:t>
            </a:r>
            <a:r>
              <a:rPr sz="2600" spc="-55" dirty="0">
                <a:latin typeface="Times New Roman"/>
                <a:cs typeface="Times New Roman"/>
              </a:rPr>
              <a:t>р</a:t>
            </a:r>
            <a:r>
              <a:rPr sz="2600" spc="-20" dirty="0">
                <a:latin typeface="Times New Roman"/>
                <a:cs typeface="Times New Roman"/>
              </a:rPr>
              <a:t>тн</a:t>
            </a:r>
            <a:r>
              <a:rPr sz="2600" spc="-10" dirty="0">
                <a:latin typeface="Times New Roman"/>
                <a:cs typeface="Times New Roman"/>
              </a:rPr>
              <a:t>о</a:t>
            </a:r>
            <a:r>
              <a:rPr sz="2600" spc="-25" dirty="0">
                <a:latin typeface="Times New Roman"/>
                <a:cs typeface="Times New Roman"/>
              </a:rPr>
              <a:t>с</a:t>
            </a:r>
            <a:r>
              <a:rPr sz="2600" spc="-20" dirty="0">
                <a:latin typeface="Times New Roman"/>
                <a:cs typeface="Times New Roman"/>
              </a:rPr>
              <a:t>т</a:t>
            </a:r>
            <a:r>
              <a:rPr sz="2600" spc="-15" dirty="0">
                <a:latin typeface="Times New Roman"/>
                <a:cs typeface="Times New Roman"/>
              </a:rPr>
              <a:t>ь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п</a:t>
            </a:r>
            <a:r>
              <a:rPr sz="2600" spc="-10" dirty="0">
                <a:latin typeface="Times New Roman"/>
                <a:cs typeface="Times New Roman"/>
              </a:rPr>
              <a:t>а</a:t>
            </a:r>
            <a:r>
              <a:rPr sz="2600" spc="-25" dirty="0">
                <a:latin typeface="Times New Roman"/>
                <a:cs typeface="Times New Roman"/>
              </a:rPr>
              <a:t>циен</a:t>
            </a:r>
            <a:r>
              <a:rPr sz="2600" spc="-60" dirty="0">
                <a:latin typeface="Times New Roman"/>
                <a:cs typeface="Times New Roman"/>
              </a:rPr>
              <a:t>т</a:t>
            </a:r>
            <a:r>
              <a:rPr sz="2600" spc="-85" dirty="0">
                <a:latin typeface="Times New Roman"/>
                <a:cs typeface="Times New Roman"/>
              </a:rPr>
              <a:t>о</a:t>
            </a:r>
            <a:r>
              <a:rPr sz="2600" spc="-20" dirty="0">
                <a:latin typeface="Times New Roman"/>
                <a:cs typeface="Times New Roman"/>
              </a:rPr>
              <a:t>в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с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40" dirty="0">
                <a:latin typeface="Times New Roman"/>
                <a:cs typeface="Times New Roman"/>
              </a:rPr>
              <a:t>Х</a:t>
            </a:r>
            <a:r>
              <a:rPr sz="2600" spc="-30" dirty="0">
                <a:latin typeface="Times New Roman"/>
                <a:cs typeface="Times New Roman"/>
              </a:rPr>
              <a:t>С</a:t>
            </a:r>
            <a:r>
              <a:rPr sz="2600" spc="-25" dirty="0">
                <a:latin typeface="Times New Roman"/>
                <a:cs typeface="Times New Roman"/>
              </a:rPr>
              <a:t>Н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о</a:t>
            </a:r>
            <a:r>
              <a:rPr sz="2600" spc="-15" dirty="0">
                <a:latin typeface="Times New Roman"/>
                <a:cs typeface="Times New Roman"/>
              </a:rPr>
              <a:t>т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м</a:t>
            </a:r>
            <a:r>
              <a:rPr sz="2600" spc="-60" dirty="0">
                <a:latin typeface="Times New Roman"/>
                <a:cs typeface="Times New Roman"/>
              </a:rPr>
              <a:t>о</a:t>
            </a:r>
            <a:r>
              <a:rPr sz="2600" spc="-20" dirty="0">
                <a:latin typeface="Times New Roman"/>
                <a:cs typeface="Times New Roman"/>
              </a:rPr>
              <a:t>м</a:t>
            </a:r>
            <a:r>
              <a:rPr sz="2600" spc="-25" dirty="0">
                <a:latin typeface="Times New Roman"/>
                <a:cs typeface="Times New Roman"/>
              </a:rPr>
              <a:t>ен</a:t>
            </a:r>
            <a:r>
              <a:rPr sz="2600" spc="15" dirty="0">
                <a:latin typeface="Times New Roman"/>
                <a:cs typeface="Times New Roman"/>
              </a:rPr>
              <a:t>т</a:t>
            </a:r>
            <a:r>
              <a:rPr sz="2600" spc="-15" dirty="0">
                <a:latin typeface="Times New Roman"/>
                <a:cs typeface="Times New Roman"/>
              </a:rPr>
              <a:t>а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п</a:t>
            </a:r>
            <a:r>
              <a:rPr sz="2600" spc="-10" dirty="0">
                <a:latin typeface="Times New Roman"/>
                <a:cs typeface="Times New Roman"/>
              </a:rPr>
              <a:t>о</a:t>
            </a:r>
            <a:r>
              <a:rPr sz="2600" spc="-25" dirty="0">
                <a:latin typeface="Times New Roman"/>
                <a:cs typeface="Times New Roman"/>
              </a:rPr>
              <a:t>с</a:t>
            </a:r>
            <a:r>
              <a:rPr sz="2600" spc="15" dirty="0">
                <a:latin typeface="Times New Roman"/>
                <a:cs typeface="Times New Roman"/>
              </a:rPr>
              <a:t>т</a:t>
            </a:r>
            <a:r>
              <a:rPr sz="2600" spc="-10" dirty="0">
                <a:latin typeface="Times New Roman"/>
                <a:cs typeface="Times New Roman"/>
              </a:rPr>
              <a:t>а</a:t>
            </a:r>
            <a:r>
              <a:rPr sz="2600" spc="-25" dirty="0">
                <a:latin typeface="Times New Roman"/>
                <a:cs typeface="Times New Roman"/>
              </a:rPr>
              <a:t>н</a:t>
            </a:r>
            <a:r>
              <a:rPr sz="2600" spc="-85" dirty="0">
                <a:latin typeface="Times New Roman"/>
                <a:cs typeface="Times New Roman"/>
              </a:rPr>
              <a:t>о</a:t>
            </a:r>
            <a:r>
              <a:rPr sz="2600" spc="-20" dirty="0">
                <a:latin typeface="Times New Roman"/>
                <a:cs typeface="Times New Roman"/>
              </a:rPr>
              <a:t>в</a:t>
            </a:r>
            <a:r>
              <a:rPr sz="2600" spc="-25" dirty="0">
                <a:latin typeface="Times New Roman"/>
                <a:cs typeface="Times New Roman"/>
              </a:rPr>
              <a:t>ки</a:t>
            </a:r>
            <a:r>
              <a:rPr sz="2600" spc="-15" dirty="0">
                <a:latin typeface="Times New Roman"/>
                <a:cs typeface="Times New Roman"/>
              </a:rPr>
              <a:t> д</a:t>
            </a:r>
            <a:r>
              <a:rPr sz="2600" spc="-25" dirty="0">
                <a:latin typeface="Times New Roman"/>
                <a:cs typeface="Times New Roman"/>
              </a:rPr>
              <a:t>и</a:t>
            </a:r>
            <a:r>
              <a:rPr sz="2600" spc="-10" dirty="0">
                <a:latin typeface="Times New Roman"/>
                <a:cs typeface="Times New Roman"/>
              </a:rPr>
              <a:t>а</a:t>
            </a:r>
            <a:r>
              <a:rPr sz="2600" spc="-15" dirty="0">
                <a:latin typeface="Times New Roman"/>
                <a:cs typeface="Times New Roman"/>
              </a:rPr>
              <a:t>г</a:t>
            </a:r>
            <a:r>
              <a:rPr sz="2600" spc="-25" dirty="0">
                <a:latin typeface="Times New Roman"/>
                <a:cs typeface="Times New Roman"/>
              </a:rPr>
              <a:t>н</a:t>
            </a:r>
            <a:r>
              <a:rPr sz="2600" spc="-10" dirty="0">
                <a:latin typeface="Times New Roman"/>
                <a:cs typeface="Times New Roman"/>
              </a:rPr>
              <a:t>о</a:t>
            </a:r>
            <a:r>
              <a:rPr sz="2600" spc="-15" dirty="0">
                <a:latin typeface="Times New Roman"/>
                <a:cs typeface="Times New Roman"/>
              </a:rPr>
              <a:t>за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5" dirty="0" err="1">
                <a:latin typeface="Times New Roman"/>
                <a:cs typeface="Times New Roman"/>
              </a:rPr>
              <a:t>с</a:t>
            </a:r>
            <a:r>
              <a:rPr sz="2600" spc="-10" dirty="0" err="1">
                <a:latin typeface="Times New Roman"/>
                <a:cs typeface="Times New Roman"/>
              </a:rPr>
              <a:t>о</a:t>
            </a:r>
            <a:r>
              <a:rPr sz="2600" spc="-25" dirty="0" err="1">
                <a:latin typeface="Times New Roman"/>
                <a:cs typeface="Times New Roman"/>
              </a:rPr>
              <a:t>с</a:t>
            </a:r>
            <a:r>
              <a:rPr sz="2600" spc="15" dirty="0" err="1">
                <a:latin typeface="Times New Roman"/>
                <a:cs typeface="Times New Roman"/>
              </a:rPr>
              <a:t>т</a:t>
            </a:r>
            <a:r>
              <a:rPr sz="2600" spc="-10" dirty="0" err="1">
                <a:latin typeface="Times New Roman"/>
                <a:cs typeface="Times New Roman"/>
              </a:rPr>
              <a:t>а</a:t>
            </a:r>
            <a:r>
              <a:rPr sz="2600" spc="-55" dirty="0" err="1">
                <a:latin typeface="Times New Roman"/>
                <a:cs typeface="Times New Roman"/>
              </a:rPr>
              <a:t>в</a:t>
            </a:r>
            <a:r>
              <a:rPr sz="2600" spc="-20" dirty="0" err="1">
                <a:latin typeface="Times New Roman"/>
                <a:cs typeface="Times New Roman"/>
              </a:rPr>
              <a:t>л</a:t>
            </a:r>
            <a:r>
              <a:rPr sz="2600" spc="-25" dirty="0" err="1">
                <a:latin typeface="Times New Roman"/>
                <a:cs typeface="Times New Roman"/>
              </a:rPr>
              <a:t>яе</a:t>
            </a:r>
            <a:r>
              <a:rPr sz="2600" spc="-15" dirty="0" err="1">
                <a:latin typeface="Times New Roman"/>
                <a:cs typeface="Times New Roman"/>
              </a:rPr>
              <a:t>т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37</a:t>
            </a:r>
            <a:r>
              <a:rPr sz="2600" spc="-30" dirty="0">
                <a:latin typeface="Times New Roman"/>
                <a:cs typeface="Times New Roman"/>
              </a:rPr>
              <a:t>%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у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м</a:t>
            </a:r>
            <a:r>
              <a:rPr sz="2600" spc="-45" dirty="0">
                <a:latin typeface="Times New Roman"/>
                <a:cs typeface="Times New Roman"/>
              </a:rPr>
              <a:t>у</a:t>
            </a:r>
            <a:r>
              <a:rPr sz="2600" spc="-100" dirty="0">
                <a:latin typeface="Times New Roman"/>
                <a:cs typeface="Times New Roman"/>
              </a:rPr>
              <a:t>ж</a:t>
            </a:r>
            <a:r>
              <a:rPr sz="2600" spc="-25" dirty="0">
                <a:latin typeface="Times New Roman"/>
                <a:cs typeface="Times New Roman"/>
              </a:rPr>
              <a:t>чи</a:t>
            </a:r>
            <a:r>
              <a:rPr sz="2600" spc="-20" dirty="0">
                <a:latin typeface="Times New Roman"/>
                <a:cs typeface="Times New Roman"/>
              </a:rPr>
              <a:t>н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и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33</a:t>
            </a:r>
            <a:r>
              <a:rPr sz="2600" spc="-30" dirty="0">
                <a:latin typeface="Times New Roman"/>
                <a:cs typeface="Times New Roman"/>
              </a:rPr>
              <a:t>%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у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ж</a:t>
            </a:r>
            <a:r>
              <a:rPr sz="2600" spc="-25" dirty="0">
                <a:latin typeface="Times New Roman"/>
                <a:cs typeface="Times New Roman"/>
              </a:rPr>
              <a:t>енщин</a:t>
            </a:r>
            <a:r>
              <a:rPr sz="2600" spc="-10" dirty="0">
                <a:latin typeface="Times New Roman"/>
                <a:cs typeface="Times New Roman"/>
              </a:rPr>
              <a:t>,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endParaRPr lang="ru-RU" sz="2600" spc="15" dirty="0">
              <a:latin typeface="Times New Roman"/>
              <a:cs typeface="Times New Roman"/>
            </a:endParaRPr>
          </a:p>
          <a:p>
            <a:pPr marL="12700" marR="296545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6-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25" dirty="0">
                <a:latin typeface="Times New Roman"/>
                <a:cs typeface="Times New Roman"/>
              </a:rPr>
              <a:t>етня</a:t>
            </a:r>
            <a:r>
              <a:rPr sz="2800" spc="-20" dirty="0">
                <a:latin typeface="Times New Roman"/>
                <a:cs typeface="Times New Roman"/>
              </a:rPr>
              <a:t>я</a:t>
            </a:r>
            <a:r>
              <a:rPr lang="ru-RU" sz="2800" spc="-20" dirty="0">
                <a:latin typeface="Times New Roman"/>
                <a:cs typeface="Times New Roman"/>
              </a:rPr>
              <a:t> - 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82</a:t>
            </a:r>
            <a:r>
              <a:rPr sz="2800" spc="-30" dirty="0">
                <a:latin typeface="Times New Roman"/>
                <a:cs typeface="Times New Roman"/>
              </a:rPr>
              <a:t>%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и</a:t>
            </a:r>
            <a:r>
              <a:rPr sz="2800" spc="-10" dirty="0">
                <a:latin typeface="Times New Roman"/>
                <a:cs typeface="Times New Roman"/>
              </a:rPr>
              <a:t> 67</a:t>
            </a:r>
            <a:r>
              <a:rPr sz="2800" spc="-30" dirty="0">
                <a:latin typeface="Times New Roman"/>
                <a:cs typeface="Times New Roman"/>
              </a:rPr>
              <a:t>%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45" dirty="0">
                <a:latin typeface="Times New Roman"/>
                <a:cs typeface="Times New Roman"/>
              </a:rPr>
              <a:t>о</a:t>
            </a:r>
            <a:r>
              <a:rPr sz="2800" spc="-25" dirty="0">
                <a:latin typeface="Times New Roman"/>
                <a:cs typeface="Times New Roman"/>
              </a:rPr>
              <a:t>т</a:t>
            </a:r>
            <a:r>
              <a:rPr sz="2800" spc="-20" dirty="0">
                <a:latin typeface="Times New Roman"/>
                <a:cs typeface="Times New Roman"/>
              </a:rPr>
              <a:t>в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15" dirty="0">
                <a:latin typeface="Times New Roman"/>
                <a:cs typeface="Times New Roman"/>
              </a:rPr>
              <a:t>т</a:t>
            </a:r>
            <a:r>
              <a:rPr sz="2800" spc="-25" dirty="0">
                <a:latin typeface="Times New Roman"/>
                <a:cs typeface="Times New Roman"/>
              </a:rPr>
              <a:t>ст</a:t>
            </a:r>
            <a:r>
              <a:rPr sz="2800" spc="-20" dirty="0">
                <a:latin typeface="Times New Roman"/>
                <a:cs typeface="Times New Roman"/>
              </a:rPr>
              <a:t>в</a:t>
            </a:r>
            <a:r>
              <a:rPr sz="2800" spc="-25" dirty="0">
                <a:latin typeface="Times New Roman"/>
                <a:cs typeface="Times New Roman"/>
              </a:rPr>
              <a:t>енн</a:t>
            </a:r>
            <a:r>
              <a:rPr sz="2800" spc="-15" dirty="0">
                <a:latin typeface="Times New Roman"/>
                <a:cs typeface="Times New Roman"/>
              </a:rPr>
              <a:t>о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endParaRPr lang="ru-RU" sz="2600" spc="-3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sz="2600" spc="-30" dirty="0" err="1">
                <a:latin typeface="Times New Roman"/>
                <a:cs typeface="Times New Roman"/>
              </a:rPr>
              <a:t>С</a:t>
            </a:r>
            <a:r>
              <a:rPr sz="2600" spc="-10" dirty="0" err="1">
                <a:latin typeface="Times New Roman"/>
                <a:cs typeface="Times New Roman"/>
              </a:rPr>
              <a:t>о</a:t>
            </a:r>
            <a:r>
              <a:rPr sz="2600" spc="-160" dirty="0" err="1">
                <a:latin typeface="Times New Roman"/>
                <a:cs typeface="Times New Roman"/>
              </a:rPr>
              <a:t>г</a:t>
            </a:r>
            <a:r>
              <a:rPr sz="2600" spc="-20" dirty="0" err="1">
                <a:latin typeface="Times New Roman"/>
                <a:cs typeface="Times New Roman"/>
              </a:rPr>
              <a:t>л</a:t>
            </a:r>
            <a:r>
              <a:rPr sz="2600" spc="-10" dirty="0" err="1">
                <a:latin typeface="Times New Roman"/>
                <a:cs typeface="Times New Roman"/>
              </a:rPr>
              <a:t>а</a:t>
            </a:r>
            <a:r>
              <a:rPr sz="2600" spc="-25" dirty="0" err="1">
                <a:latin typeface="Times New Roman"/>
                <a:cs typeface="Times New Roman"/>
              </a:rPr>
              <a:t>сн</a:t>
            </a:r>
            <a:r>
              <a:rPr sz="2600" spc="-15" dirty="0" err="1">
                <a:latin typeface="Times New Roman"/>
                <a:cs typeface="Times New Roman"/>
              </a:rPr>
              <a:t>о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р</a:t>
            </a:r>
            <a:r>
              <a:rPr sz="2600" spc="-25" dirty="0">
                <a:latin typeface="Times New Roman"/>
                <a:cs typeface="Times New Roman"/>
              </a:rPr>
              <a:t>е</a:t>
            </a:r>
            <a:r>
              <a:rPr sz="2600" spc="-75" dirty="0">
                <a:latin typeface="Times New Roman"/>
                <a:cs typeface="Times New Roman"/>
              </a:rPr>
              <a:t>з</a:t>
            </a:r>
            <a:r>
              <a:rPr sz="2600" spc="-85" dirty="0">
                <a:latin typeface="Times New Roman"/>
                <a:cs typeface="Times New Roman"/>
              </a:rPr>
              <a:t>у</a:t>
            </a:r>
            <a:r>
              <a:rPr sz="2600" spc="-20" dirty="0">
                <a:latin typeface="Times New Roman"/>
                <a:cs typeface="Times New Roman"/>
              </a:rPr>
              <a:t>л</a:t>
            </a:r>
            <a:r>
              <a:rPr sz="2600" spc="-130" dirty="0">
                <a:latin typeface="Times New Roman"/>
                <a:cs typeface="Times New Roman"/>
              </a:rPr>
              <a:t>ь</a:t>
            </a:r>
            <a:r>
              <a:rPr sz="2600" spc="15" dirty="0">
                <a:latin typeface="Times New Roman"/>
                <a:cs typeface="Times New Roman"/>
              </a:rPr>
              <a:t>т</a:t>
            </a:r>
            <a:r>
              <a:rPr sz="2600" spc="-85" dirty="0">
                <a:latin typeface="Times New Roman"/>
                <a:cs typeface="Times New Roman"/>
              </a:rPr>
              <a:t>а</a:t>
            </a:r>
            <a:r>
              <a:rPr sz="2600" spc="15" dirty="0">
                <a:latin typeface="Times New Roman"/>
                <a:cs typeface="Times New Roman"/>
              </a:rPr>
              <a:t>т</a:t>
            </a:r>
            <a:r>
              <a:rPr sz="2600" spc="-10" dirty="0">
                <a:latin typeface="Times New Roman"/>
                <a:cs typeface="Times New Roman"/>
              </a:rPr>
              <a:t>а</a:t>
            </a:r>
            <a:r>
              <a:rPr sz="2600" spc="-20" dirty="0">
                <a:latin typeface="Times New Roman"/>
                <a:cs typeface="Times New Roman"/>
              </a:rPr>
              <a:t>м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И</a:t>
            </a:r>
            <a:r>
              <a:rPr sz="2600" spc="-25" dirty="0">
                <a:latin typeface="Times New Roman"/>
                <a:cs typeface="Times New Roman"/>
              </a:rPr>
              <a:t>КК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и</a:t>
            </a:r>
            <a:r>
              <a:rPr sz="2600" spc="-15" dirty="0">
                <a:latin typeface="Times New Roman"/>
                <a:cs typeface="Times New Roman"/>
              </a:rPr>
              <a:t>м.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А.Л</a:t>
            </a:r>
            <a:r>
              <a:rPr sz="2600" spc="-10" dirty="0">
                <a:latin typeface="Times New Roman"/>
                <a:cs typeface="Times New Roman"/>
              </a:rPr>
              <a:t>.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30" dirty="0" err="1">
                <a:latin typeface="Times New Roman"/>
                <a:cs typeface="Times New Roman"/>
              </a:rPr>
              <a:t>М</a:t>
            </a:r>
            <a:r>
              <a:rPr sz="2600" spc="-25" dirty="0" err="1">
                <a:latin typeface="Times New Roman"/>
                <a:cs typeface="Times New Roman"/>
              </a:rPr>
              <a:t>ясни</a:t>
            </a:r>
            <a:r>
              <a:rPr sz="2600" spc="-60" dirty="0" err="1">
                <a:latin typeface="Times New Roman"/>
                <a:cs typeface="Times New Roman"/>
              </a:rPr>
              <a:t>к</a:t>
            </a:r>
            <a:r>
              <a:rPr sz="2600" spc="-85" dirty="0" err="1">
                <a:latin typeface="Times New Roman"/>
                <a:cs typeface="Times New Roman"/>
              </a:rPr>
              <a:t>о</a:t>
            </a:r>
            <a:r>
              <a:rPr sz="2600" spc="-15" dirty="0" err="1">
                <a:latin typeface="Times New Roman"/>
                <a:cs typeface="Times New Roman"/>
              </a:rPr>
              <a:t>ва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endParaRPr lang="ru-RU" sz="2600" spc="1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sz="2600" spc="-25" dirty="0" err="1">
                <a:latin typeface="Times New Roman"/>
                <a:cs typeface="Times New Roman"/>
              </a:rPr>
              <a:t>е</a:t>
            </a:r>
            <a:r>
              <a:rPr sz="2600" spc="-65" dirty="0" err="1">
                <a:latin typeface="Times New Roman"/>
                <a:cs typeface="Times New Roman"/>
              </a:rPr>
              <a:t>ж</a:t>
            </a:r>
            <a:r>
              <a:rPr sz="2600" spc="-25" dirty="0" err="1">
                <a:latin typeface="Times New Roman"/>
                <a:cs typeface="Times New Roman"/>
              </a:rPr>
              <a:t>е</a:t>
            </a:r>
            <a:r>
              <a:rPr sz="2600" spc="-85" dirty="0" err="1">
                <a:latin typeface="Times New Roman"/>
                <a:cs typeface="Times New Roman"/>
              </a:rPr>
              <a:t>г</a:t>
            </a:r>
            <a:r>
              <a:rPr sz="2600" spc="-95" dirty="0" err="1">
                <a:latin typeface="Times New Roman"/>
                <a:cs typeface="Times New Roman"/>
              </a:rPr>
              <a:t>о</a:t>
            </a:r>
            <a:r>
              <a:rPr sz="2600" spc="-15" dirty="0" err="1">
                <a:latin typeface="Times New Roman"/>
                <a:cs typeface="Times New Roman"/>
              </a:rPr>
              <a:t>д</a:t>
            </a:r>
            <a:r>
              <a:rPr sz="2600" spc="-25" dirty="0" err="1">
                <a:latin typeface="Times New Roman"/>
                <a:cs typeface="Times New Roman"/>
              </a:rPr>
              <a:t>н</a:t>
            </a:r>
            <a:r>
              <a:rPr sz="2600" spc="-10" dirty="0" err="1">
                <a:latin typeface="Times New Roman"/>
                <a:cs typeface="Times New Roman"/>
              </a:rPr>
              <a:t>а</a:t>
            </a:r>
            <a:r>
              <a:rPr sz="2600" spc="-20" dirty="0" err="1">
                <a:latin typeface="Times New Roman"/>
                <a:cs typeface="Times New Roman"/>
              </a:rPr>
              <a:t>я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с</a:t>
            </a:r>
            <a:r>
              <a:rPr sz="2600" spc="-20" dirty="0">
                <a:latin typeface="Times New Roman"/>
                <a:cs typeface="Times New Roman"/>
              </a:rPr>
              <a:t>м</a:t>
            </a:r>
            <a:r>
              <a:rPr sz="2600" spc="-25" dirty="0">
                <a:latin typeface="Times New Roman"/>
                <a:cs typeface="Times New Roman"/>
              </a:rPr>
              <a:t>е</a:t>
            </a:r>
            <a:r>
              <a:rPr sz="2600" spc="-55" dirty="0">
                <a:latin typeface="Times New Roman"/>
                <a:cs typeface="Times New Roman"/>
              </a:rPr>
              <a:t>р</a:t>
            </a:r>
            <a:r>
              <a:rPr sz="2600" spc="-20" dirty="0">
                <a:latin typeface="Times New Roman"/>
                <a:cs typeface="Times New Roman"/>
              </a:rPr>
              <a:t>тн</a:t>
            </a:r>
            <a:r>
              <a:rPr sz="2600" spc="-10" dirty="0">
                <a:latin typeface="Times New Roman"/>
                <a:cs typeface="Times New Roman"/>
              </a:rPr>
              <a:t>о</a:t>
            </a:r>
            <a:r>
              <a:rPr sz="2600" spc="-25" dirty="0">
                <a:latin typeface="Times New Roman"/>
                <a:cs typeface="Times New Roman"/>
              </a:rPr>
              <a:t>с</a:t>
            </a:r>
            <a:r>
              <a:rPr sz="2600" spc="-20" dirty="0">
                <a:latin typeface="Times New Roman"/>
                <a:cs typeface="Times New Roman"/>
              </a:rPr>
              <a:t>т</a:t>
            </a:r>
            <a:r>
              <a:rPr sz="2600" spc="-15" dirty="0">
                <a:latin typeface="Times New Roman"/>
                <a:cs typeface="Times New Roman"/>
              </a:rPr>
              <a:t>ь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бо</a:t>
            </a:r>
            <a:r>
              <a:rPr sz="2600" spc="-20" dirty="0">
                <a:latin typeface="Times New Roman"/>
                <a:cs typeface="Times New Roman"/>
              </a:rPr>
              <a:t>л</a:t>
            </a:r>
            <a:r>
              <a:rPr sz="2600" spc="-25" dirty="0">
                <a:latin typeface="Times New Roman"/>
                <a:cs typeface="Times New Roman"/>
              </a:rPr>
              <a:t>ьн</a:t>
            </a:r>
            <a:r>
              <a:rPr sz="2600" spc="-20" dirty="0">
                <a:latin typeface="Times New Roman"/>
                <a:cs typeface="Times New Roman"/>
              </a:rPr>
              <a:t>ых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т</a:t>
            </a:r>
            <a:r>
              <a:rPr sz="2600" spc="-25" dirty="0">
                <a:latin typeface="Times New Roman"/>
                <a:cs typeface="Times New Roman"/>
              </a:rPr>
              <a:t>я</a:t>
            </a:r>
            <a:r>
              <a:rPr sz="2600" spc="-60" dirty="0">
                <a:latin typeface="Times New Roman"/>
                <a:cs typeface="Times New Roman"/>
              </a:rPr>
              <a:t>ж</a:t>
            </a:r>
            <a:r>
              <a:rPr sz="2600" spc="-25" dirty="0">
                <a:latin typeface="Times New Roman"/>
                <a:cs typeface="Times New Roman"/>
              </a:rPr>
              <a:t>е</a:t>
            </a:r>
            <a:r>
              <a:rPr sz="2600" spc="-20" dirty="0">
                <a:latin typeface="Times New Roman"/>
                <a:cs typeface="Times New Roman"/>
              </a:rPr>
              <a:t>л</a:t>
            </a:r>
            <a:r>
              <a:rPr sz="2600" spc="-10" dirty="0">
                <a:latin typeface="Times New Roman"/>
                <a:cs typeface="Times New Roman"/>
              </a:rPr>
              <a:t>о</a:t>
            </a:r>
            <a:r>
              <a:rPr sz="2600" spc="-20" dirty="0">
                <a:latin typeface="Times New Roman"/>
                <a:cs typeface="Times New Roman"/>
              </a:rPr>
              <a:t>й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40" dirty="0">
                <a:latin typeface="Times New Roman"/>
                <a:cs typeface="Times New Roman"/>
              </a:rPr>
              <a:t>Х</a:t>
            </a:r>
            <a:r>
              <a:rPr sz="2600" spc="-30" dirty="0">
                <a:latin typeface="Times New Roman"/>
                <a:cs typeface="Times New Roman"/>
              </a:rPr>
              <a:t>С</a:t>
            </a:r>
            <a:r>
              <a:rPr sz="2600" spc="-25" dirty="0">
                <a:latin typeface="Times New Roman"/>
                <a:cs typeface="Times New Roman"/>
              </a:rPr>
              <a:t>Н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II</a:t>
            </a:r>
            <a:r>
              <a:rPr sz="2600" spc="-10" dirty="0">
                <a:latin typeface="Times New Roman"/>
                <a:cs typeface="Times New Roman"/>
              </a:rPr>
              <a:t>I</a:t>
            </a:r>
            <a:r>
              <a:rPr sz="2600" spc="-5" dirty="0">
                <a:latin typeface="Times New Roman"/>
                <a:cs typeface="Times New Roman"/>
              </a:rPr>
              <a:t>-</a:t>
            </a:r>
            <a:r>
              <a:rPr sz="2600" spc="-20" dirty="0">
                <a:latin typeface="Times New Roman"/>
                <a:cs typeface="Times New Roman"/>
              </a:rPr>
              <a:t>IV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Ф</a:t>
            </a:r>
            <a:r>
              <a:rPr sz="2600" spc="-25" dirty="0">
                <a:latin typeface="Times New Roman"/>
                <a:cs typeface="Times New Roman"/>
              </a:rPr>
              <a:t>К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NYHA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с</a:t>
            </a:r>
            <a:r>
              <a:rPr sz="2600" spc="-10" dirty="0">
                <a:latin typeface="Times New Roman"/>
                <a:cs typeface="Times New Roman"/>
              </a:rPr>
              <a:t>о</a:t>
            </a:r>
            <a:r>
              <a:rPr sz="2600" spc="-25" dirty="0">
                <a:latin typeface="Times New Roman"/>
                <a:cs typeface="Times New Roman"/>
              </a:rPr>
              <a:t>с</a:t>
            </a:r>
            <a:r>
              <a:rPr sz="2600" spc="15" dirty="0">
                <a:latin typeface="Times New Roman"/>
                <a:cs typeface="Times New Roman"/>
              </a:rPr>
              <a:t>т</a:t>
            </a:r>
            <a:r>
              <a:rPr sz="2600" spc="-10" dirty="0">
                <a:latin typeface="Times New Roman"/>
                <a:cs typeface="Times New Roman"/>
              </a:rPr>
              <a:t>а</a:t>
            </a:r>
            <a:r>
              <a:rPr sz="2600" spc="-55" dirty="0">
                <a:latin typeface="Times New Roman"/>
                <a:cs typeface="Times New Roman"/>
              </a:rPr>
              <a:t>в</a:t>
            </a:r>
            <a:r>
              <a:rPr sz="2600" spc="-20" dirty="0">
                <a:latin typeface="Times New Roman"/>
                <a:cs typeface="Times New Roman"/>
              </a:rPr>
              <a:t>л</a:t>
            </a:r>
            <a:r>
              <a:rPr sz="2600" spc="-25" dirty="0">
                <a:latin typeface="Times New Roman"/>
                <a:cs typeface="Times New Roman"/>
              </a:rPr>
              <a:t>яе</a:t>
            </a:r>
            <a:r>
              <a:rPr sz="2600" spc="-15" dirty="0">
                <a:latin typeface="Times New Roman"/>
                <a:cs typeface="Times New Roman"/>
              </a:rPr>
              <a:t>т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30</a:t>
            </a:r>
            <a:r>
              <a:rPr sz="2600" spc="-30" dirty="0">
                <a:latin typeface="Times New Roman"/>
                <a:cs typeface="Times New Roman"/>
              </a:rPr>
              <a:t>%</a:t>
            </a:r>
            <a:r>
              <a:rPr sz="2600" spc="-5" dirty="0">
                <a:latin typeface="Times New Roman"/>
                <a:cs typeface="Times New Roman"/>
              </a:rPr>
              <a:t> (</a:t>
            </a:r>
            <a:r>
              <a:rPr sz="2600" spc="-40" dirty="0">
                <a:latin typeface="Times New Roman"/>
                <a:cs typeface="Times New Roman"/>
              </a:rPr>
              <a:t>Ю</a:t>
            </a:r>
            <a:r>
              <a:rPr sz="2600" spc="-15" dirty="0">
                <a:latin typeface="Times New Roman"/>
                <a:cs typeface="Times New Roman"/>
              </a:rPr>
              <a:t>.</a:t>
            </a:r>
            <a:r>
              <a:rPr sz="2600" spc="-30" dirty="0">
                <a:latin typeface="Times New Roman"/>
                <a:cs typeface="Times New Roman"/>
              </a:rPr>
              <a:t>Н</a:t>
            </a:r>
            <a:r>
              <a:rPr sz="2600" spc="-10" dirty="0">
                <a:latin typeface="Times New Roman"/>
                <a:cs typeface="Times New Roman"/>
              </a:rPr>
              <a:t>.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Бе</a:t>
            </a:r>
            <a:r>
              <a:rPr sz="2600" spc="-20" dirty="0">
                <a:latin typeface="Times New Roman"/>
                <a:cs typeface="Times New Roman"/>
              </a:rPr>
              <a:t>л</a:t>
            </a:r>
            <a:r>
              <a:rPr sz="2600" spc="-25" dirty="0">
                <a:latin typeface="Times New Roman"/>
                <a:cs typeface="Times New Roman"/>
              </a:rPr>
              <a:t>ен</a:t>
            </a:r>
            <a:r>
              <a:rPr sz="2600" spc="-60" dirty="0">
                <a:latin typeface="Times New Roman"/>
                <a:cs typeface="Times New Roman"/>
              </a:rPr>
              <a:t>к</a:t>
            </a:r>
            <a:r>
              <a:rPr sz="2600" spc="-85" dirty="0">
                <a:latin typeface="Times New Roman"/>
                <a:cs typeface="Times New Roman"/>
              </a:rPr>
              <a:t>о</a:t>
            </a:r>
            <a:r>
              <a:rPr sz="2600" spc="-20" dirty="0">
                <a:latin typeface="Times New Roman"/>
                <a:cs typeface="Times New Roman"/>
              </a:rPr>
              <a:t>в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и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с</a:t>
            </a:r>
            <a:r>
              <a:rPr sz="2600" spc="-10" dirty="0">
                <a:latin typeface="Times New Roman"/>
                <a:cs typeface="Times New Roman"/>
              </a:rPr>
              <a:t>оа</a:t>
            </a:r>
            <a:r>
              <a:rPr sz="2600" spc="-90" dirty="0">
                <a:latin typeface="Times New Roman"/>
                <a:cs typeface="Times New Roman"/>
              </a:rPr>
              <a:t>в</a:t>
            </a:r>
            <a:r>
              <a:rPr sz="2600" spc="-240" dirty="0">
                <a:latin typeface="Times New Roman"/>
                <a:cs typeface="Times New Roman"/>
              </a:rPr>
              <a:t>т</a:t>
            </a:r>
            <a:r>
              <a:rPr sz="2600" spc="-15" dirty="0">
                <a:latin typeface="Times New Roman"/>
                <a:cs typeface="Times New Roman"/>
              </a:rPr>
              <a:t>.</a:t>
            </a:r>
            <a:r>
              <a:rPr sz="2600" spc="-10" dirty="0">
                <a:latin typeface="Times New Roman"/>
                <a:cs typeface="Times New Roman"/>
              </a:rPr>
              <a:t>,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1997)</a:t>
            </a:r>
            <a:endParaRPr sz="2600" dirty="0">
              <a:latin typeface="Times New Roman"/>
              <a:cs typeface="Times New Roman"/>
            </a:endParaRPr>
          </a:p>
          <a:p>
            <a:pPr marL="12700" marR="283845">
              <a:lnSpc>
                <a:spcPct val="100000"/>
              </a:lnSpc>
              <a:buClr>
                <a:srgbClr val="FFFFFF"/>
              </a:buClr>
              <a:tabLst>
                <a:tab pos="355600" algn="l"/>
                <a:tab pos="2528570" algn="l"/>
              </a:tabLst>
            </a:pPr>
            <a:r>
              <a:rPr sz="2600" spc="-20" dirty="0">
                <a:latin typeface="Times New Roman"/>
                <a:cs typeface="Times New Roman"/>
              </a:rPr>
              <a:t>В </a:t>
            </a:r>
            <a:r>
              <a:rPr sz="2600" spc="-30" dirty="0">
                <a:latin typeface="Times New Roman"/>
                <a:cs typeface="Times New Roman"/>
              </a:rPr>
              <a:t>США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е</a:t>
            </a:r>
            <a:r>
              <a:rPr sz="2600" spc="-65" dirty="0">
                <a:latin typeface="Times New Roman"/>
                <a:cs typeface="Times New Roman"/>
              </a:rPr>
              <a:t>ж</a:t>
            </a:r>
            <a:r>
              <a:rPr sz="2600" spc="-25" dirty="0">
                <a:latin typeface="Times New Roman"/>
                <a:cs typeface="Times New Roman"/>
              </a:rPr>
              <a:t>е</a:t>
            </a:r>
            <a:r>
              <a:rPr sz="2600" spc="-85" dirty="0">
                <a:latin typeface="Times New Roman"/>
                <a:cs typeface="Times New Roman"/>
              </a:rPr>
              <a:t>г</a:t>
            </a:r>
            <a:r>
              <a:rPr sz="2600" spc="-95" dirty="0">
                <a:latin typeface="Times New Roman"/>
                <a:cs typeface="Times New Roman"/>
              </a:rPr>
              <a:t>о</a:t>
            </a:r>
            <a:r>
              <a:rPr sz="2600" spc="-15" dirty="0">
                <a:latin typeface="Times New Roman"/>
                <a:cs typeface="Times New Roman"/>
              </a:rPr>
              <a:t>д</a:t>
            </a:r>
            <a:r>
              <a:rPr sz="2600" spc="-25" dirty="0">
                <a:latin typeface="Times New Roman"/>
                <a:cs typeface="Times New Roman"/>
              </a:rPr>
              <a:t>н</a:t>
            </a:r>
            <a:r>
              <a:rPr sz="2600" spc="-15" dirty="0">
                <a:latin typeface="Times New Roman"/>
                <a:cs typeface="Times New Roman"/>
              </a:rPr>
              <a:t>о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р</a:t>
            </a:r>
            <a:r>
              <a:rPr sz="2600" spc="-25" dirty="0">
                <a:latin typeface="Times New Roman"/>
                <a:cs typeface="Times New Roman"/>
              </a:rPr>
              <a:t>е</a:t>
            </a:r>
            <a:r>
              <a:rPr sz="2600" spc="-15" dirty="0">
                <a:latin typeface="Times New Roman"/>
                <a:cs typeface="Times New Roman"/>
              </a:rPr>
              <a:t>г</a:t>
            </a:r>
            <a:r>
              <a:rPr sz="2600" spc="-25" dirty="0">
                <a:latin typeface="Times New Roman"/>
                <a:cs typeface="Times New Roman"/>
              </a:rPr>
              <a:t>ис</a:t>
            </a:r>
            <a:r>
              <a:rPr sz="2600" spc="15" dirty="0">
                <a:latin typeface="Times New Roman"/>
                <a:cs typeface="Times New Roman"/>
              </a:rPr>
              <a:t>т</a:t>
            </a:r>
            <a:r>
              <a:rPr sz="2600" spc="-15" dirty="0">
                <a:latin typeface="Times New Roman"/>
                <a:cs typeface="Times New Roman"/>
              </a:rPr>
              <a:t>р</a:t>
            </a:r>
            <a:r>
              <a:rPr sz="2600" spc="-25" dirty="0">
                <a:latin typeface="Times New Roman"/>
                <a:cs typeface="Times New Roman"/>
              </a:rPr>
              <a:t>и</a:t>
            </a:r>
            <a:r>
              <a:rPr sz="2600" spc="-55" dirty="0">
                <a:latin typeface="Times New Roman"/>
                <a:cs typeface="Times New Roman"/>
              </a:rPr>
              <a:t>р</a:t>
            </a:r>
            <a:r>
              <a:rPr sz="2600" spc="-95" dirty="0">
                <a:latin typeface="Times New Roman"/>
                <a:cs typeface="Times New Roman"/>
              </a:rPr>
              <a:t>у</a:t>
            </a:r>
            <a:r>
              <a:rPr sz="2600" spc="-25" dirty="0">
                <a:latin typeface="Times New Roman"/>
                <a:cs typeface="Times New Roman"/>
              </a:rPr>
              <a:t>е</a:t>
            </a:r>
            <a:r>
              <a:rPr sz="2600" spc="15" dirty="0">
                <a:latin typeface="Times New Roman"/>
                <a:cs typeface="Times New Roman"/>
              </a:rPr>
              <a:t>т</a:t>
            </a:r>
            <a:r>
              <a:rPr sz="2600" spc="-25" dirty="0">
                <a:latin typeface="Times New Roman"/>
                <a:cs typeface="Times New Roman"/>
              </a:rPr>
              <a:t>с</a:t>
            </a:r>
            <a:r>
              <a:rPr sz="2600" spc="-20" dirty="0">
                <a:latin typeface="Times New Roman"/>
                <a:cs typeface="Times New Roman"/>
              </a:rPr>
              <a:t>я</a:t>
            </a:r>
            <a:r>
              <a:rPr sz="2600" spc="3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40</a:t>
            </a:r>
            <a:r>
              <a:rPr sz="2600" spc="-15" dirty="0">
                <a:latin typeface="Times New Roman"/>
                <a:cs typeface="Times New Roman"/>
              </a:rPr>
              <a:t>0 </a:t>
            </a:r>
            <a:r>
              <a:rPr sz="2600" spc="-25" dirty="0">
                <a:latin typeface="Times New Roman"/>
                <a:cs typeface="Times New Roman"/>
              </a:rPr>
              <a:t>тыс</a:t>
            </a:r>
            <a:r>
              <a:rPr sz="2600" spc="-10" dirty="0">
                <a:latin typeface="Times New Roman"/>
                <a:cs typeface="Times New Roman"/>
              </a:rPr>
              <a:t>.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н</a:t>
            </a:r>
            <a:r>
              <a:rPr sz="2600" spc="-85" dirty="0">
                <a:latin typeface="Times New Roman"/>
                <a:cs typeface="Times New Roman"/>
              </a:rPr>
              <a:t>о</a:t>
            </a:r>
            <a:r>
              <a:rPr sz="2600" spc="-20" dirty="0">
                <a:latin typeface="Times New Roman"/>
                <a:cs typeface="Times New Roman"/>
              </a:rPr>
              <a:t>вых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с</a:t>
            </a:r>
            <a:r>
              <a:rPr sz="2600" spc="-20" dirty="0">
                <a:latin typeface="Times New Roman"/>
                <a:cs typeface="Times New Roman"/>
              </a:rPr>
              <a:t>л</a:t>
            </a:r>
            <a:r>
              <a:rPr sz="2600" spc="-10" dirty="0">
                <a:latin typeface="Times New Roman"/>
                <a:cs typeface="Times New Roman"/>
              </a:rPr>
              <a:t>у</a:t>
            </a:r>
            <a:r>
              <a:rPr sz="2600" spc="-30" dirty="0">
                <a:latin typeface="Times New Roman"/>
                <a:cs typeface="Times New Roman"/>
              </a:rPr>
              <a:t>ч</a:t>
            </a:r>
            <a:r>
              <a:rPr sz="2600" spc="-10" dirty="0">
                <a:latin typeface="Times New Roman"/>
                <a:cs typeface="Times New Roman"/>
              </a:rPr>
              <a:t>а</a:t>
            </a:r>
            <a:r>
              <a:rPr sz="2600" spc="-25" dirty="0">
                <a:latin typeface="Times New Roman"/>
                <a:cs typeface="Times New Roman"/>
              </a:rPr>
              <a:t>ев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з</a:t>
            </a:r>
            <a:r>
              <a:rPr sz="2600" spc="-10" dirty="0">
                <a:latin typeface="Times New Roman"/>
                <a:cs typeface="Times New Roman"/>
              </a:rPr>
              <a:t>а</a:t>
            </a:r>
            <a:r>
              <a:rPr sz="2600" spc="-45" dirty="0">
                <a:latin typeface="Times New Roman"/>
                <a:cs typeface="Times New Roman"/>
              </a:rPr>
              <a:t>бо</a:t>
            </a:r>
            <a:r>
              <a:rPr sz="2600" spc="-20" dirty="0">
                <a:latin typeface="Times New Roman"/>
                <a:cs typeface="Times New Roman"/>
              </a:rPr>
              <a:t>л</a:t>
            </a:r>
            <a:r>
              <a:rPr sz="2600" spc="-25" dirty="0">
                <a:latin typeface="Times New Roman"/>
                <a:cs typeface="Times New Roman"/>
              </a:rPr>
              <a:t>е</a:t>
            </a:r>
            <a:r>
              <a:rPr sz="2600" spc="-20" dirty="0">
                <a:latin typeface="Times New Roman"/>
                <a:cs typeface="Times New Roman"/>
              </a:rPr>
              <a:t>в</a:t>
            </a:r>
            <a:r>
              <a:rPr sz="2600" spc="-10" dirty="0">
                <a:latin typeface="Times New Roman"/>
                <a:cs typeface="Times New Roman"/>
              </a:rPr>
              <a:t>а</a:t>
            </a:r>
            <a:r>
              <a:rPr sz="2600" spc="-25" dirty="0">
                <a:latin typeface="Times New Roman"/>
                <a:cs typeface="Times New Roman"/>
              </a:rPr>
              <a:t>ни</a:t>
            </a:r>
            <a:r>
              <a:rPr sz="2600" spc="-20" dirty="0">
                <a:latin typeface="Times New Roman"/>
                <a:cs typeface="Times New Roman"/>
              </a:rPr>
              <a:t>я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(</a:t>
            </a:r>
            <a:r>
              <a:rPr sz="2600" spc="-30" dirty="0">
                <a:latin typeface="Times New Roman"/>
                <a:cs typeface="Times New Roman"/>
              </a:rPr>
              <a:t>H</a:t>
            </a:r>
            <a:r>
              <a:rPr sz="2600" spc="-15" dirty="0">
                <a:latin typeface="Times New Roman"/>
                <a:cs typeface="Times New Roman"/>
              </a:rPr>
              <a:t>o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K.</a:t>
            </a:r>
            <a:r>
              <a:rPr sz="2600" spc="-10" dirty="0">
                <a:latin typeface="Times New Roman"/>
                <a:cs typeface="Times New Roman"/>
              </a:rPr>
              <a:t>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G</a:t>
            </a:r>
            <a:r>
              <a:rPr sz="2600" spc="-10" dirty="0">
                <a:latin typeface="Times New Roman"/>
                <a:cs typeface="Times New Roman"/>
              </a:rPr>
              <a:t>a</a:t>
            </a:r>
            <a:r>
              <a:rPr sz="2600" spc="-25" dirty="0">
                <a:latin typeface="Times New Roman"/>
                <a:cs typeface="Times New Roman"/>
              </a:rPr>
              <a:t>r</a:t>
            </a:r>
            <a:r>
              <a:rPr sz="2600" spc="-15" dirty="0">
                <a:latin typeface="Times New Roman"/>
                <a:cs typeface="Times New Roman"/>
              </a:rPr>
              <a:t>g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R.</a:t>
            </a:r>
            <a:r>
              <a:rPr sz="2600" spc="-10" dirty="0">
                <a:latin typeface="Times New Roman"/>
                <a:cs typeface="Times New Roman"/>
              </a:rPr>
              <a:t>,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1993)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8" y="1"/>
            <a:ext cx="10208261" cy="1020081"/>
          </a:xfrm>
          <a:prstGeom prst="rect">
            <a:avLst/>
          </a:prstGeom>
        </p:spPr>
        <p:txBody>
          <a:bodyPr vert="horz" wrap="square" lIns="0" tIns="278696" rIns="0" bIns="0" rtlCol="0">
            <a:spAutoFit/>
          </a:bodyPr>
          <a:lstStyle/>
          <a:p>
            <a:pPr marL="11430" marR="5080" algn="ctr">
              <a:lnSpc>
                <a:spcPct val="100000"/>
              </a:lnSpc>
            </a:pPr>
            <a:r>
              <a:rPr sz="2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АНГИОТЕНЗИНОГЕН</a:t>
            </a:r>
            <a:r>
              <a:rPr sz="2400" b="1" spc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sz="2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ИОТЕН</a:t>
            </a:r>
            <a:r>
              <a:rPr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sz="2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АНГИОТЕНЗИН</a:t>
            </a:r>
            <a:r>
              <a:rPr sz="2400" b="1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</a:t>
            </a:r>
            <a:r>
              <a:rPr sz="2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РЕНИН</a:t>
            </a:r>
            <a:endParaRPr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sz="2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ФФЕ</a:t>
            </a:r>
            <a:r>
              <a:rPr sz="2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sz="2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sz="2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АНГИОТЕНЗИНА</a:t>
            </a:r>
            <a:r>
              <a:rPr sz="2400" b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537949"/>
            <a:ext cx="10112052" cy="4449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Ы</a:t>
            </a:r>
            <a:r>
              <a:rPr sz="2000" spc="-5" dirty="0">
                <a:latin typeface="Times New Roman"/>
                <a:cs typeface="Times New Roman"/>
              </a:rPr>
              <a:t>ШЕ</a:t>
            </a:r>
            <a:r>
              <a:rPr sz="2000" dirty="0">
                <a:latin typeface="Times New Roman"/>
                <a:cs typeface="Times New Roman"/>
              </a:rPr>
              <a:t>НИЕ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5" dirty="0">
                <a:latin typeface="Times New Roman"/>
                <a:cs typeface="Times New Roman"/>
              </a:rPr>
              <a:t>У</a:t>
            </a:r>
            <a:r>
              <a:rPr sz="2000" spc="-9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ТЕР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НИЕ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С</a:t>
            </a: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Ы</a:t>
            </a:r>
            <a:r>
              <a:rPr sz="2000" spc="-5" dirty="0">
                <a:latin typeface="Times New Roman"/>
                <a:cs typeface="Times New Roman"/>
              </a:rPr>
              <a:t>ШЕ</a:t>
            </a:r>
            <a:r>
              <a:rPr sz="2000" dirty="0">
                <a:latin typeface="Times New Roman"/>
                <a:cs typeface="Times New Roman"/>
              </a:rPr>
              <a:t>НИЕ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РЕГ</a:t>
            </a:r>
            <a:r>
              <a:rPr sz="2000" dirty="0">
                <a:latin typeface="Times New Roman"/>
                <a:cs typeface="Times New Roman"/>
              </a:rPr>
              <a:t>ИДН</a:t>
            </a:r>
            <a:r>
              <a:rPr sz="2000" spc="25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Р</a:t>
            </a:r>
            <a:r>
              <a:rPr sz="2000" spc="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ПН</a:t>
            </a:r>
            <a:r>
              <a:rPr sz="2000" spc="-15" dirty="0">
                <a:latin typeface="Times New Roman"/>
                <a:cs typeface="Times New Roman"/>
              </a:rPr>
              <a:t>Ы</a:t>
            </a:r>
            <a:r>
              <a:rPr sz="2000" dirty="0">
                <a:latin typeface="Times New Roman"/>
                <a:cs typeface="Times New Roman"/>
              </a:rPr>
              <a:t>Х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spc="20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ТЕР</a:t>
            </a:r>
            <a:r>
              <a:rPr sz="2000" dirty="0">
                <a:latin typeface="Times New Roman"/>
                <a:cs typeface="Times New Roman"/>
              </a:rPr>
              <a:t>ИЙ</a:t>
            </a:r>
          </a:p>
          <a:p>
            <a:pPr marL="355600" marR="624840" indent="-342900">
              <a:lnSpc>
                <a:spcPts val="2160"/>
              </a:lnSpc>
              <a:spcBef>
                <a:spcPts val="509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Ы</a:t>
            </a:r>
            <a:r>
              <a:rPr sz="2000" spc="-5" dirty="0">
                <a:latin typeface="Times New Roman"/>
                <a:cs typeface="Times New Roman"/>
              </a:rPr>
              <a:t>ШЕ</a:t>
            </a:r>
            <a:r>
              <a:rPr sz="2000" dirty="0">
                <a:latin typeface="Times New Roman"/>
                <a:cs typeface="Times New Roman"/>
              </a:rPr>
              <a:t>НИЕ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5" dirty="0">
                <a:latin typeface="Times New Roman"/>
                <a:cs typeface="Times New Roman"/>
              </a:rPr>
              <a:t>У</a:t>
            </a:r>
            <a:r>
              <a:rPr sz="2000" spc="-9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ВЕ</a:t>
            </a:r>
            <a:r>
              <a:rPr sz="2000" dirty="0">
                <a:latin typeface="Times New Roman"/>
                <a:cs typeface="Times New Roman"/>
              </a:rPr>
              <a:t>Н,</a:t>
            </a:r>
            <a:r>
              <a:rPr sz="2000" spc="5" dirty="0">
                <a:latin typeface="Times New Roman"/>
                <a:cs typeface="Times New Roman"/>
              </a:rPr>
              <a:t> У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ВЕ</a:t>
            </a:r>
            <a:r>
              <a:rPr sz="2000" dirty="0">
                <a:latin typeface="Times New Roman"/>
                <a:cs typeface="Times New Roman"/>
              </a:rPr>
              <a:t>НО</a:t>
            </a:r>
            <a:r>
              <a:rPr sz="2000" spc="-5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НО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ЗВ</a:t>
            </a:r>
            <a:r>
              <a:rPr sz="2000" spc="-254" dirty="0">
                <a:latin typeface="Times New Roman"/>
                <a:cs typeface="Times New Roman"/>
              </a:rPr>
              <a:t>Р</a:t>
            </a:r>
            <a:r>
              <a:rPr sz="2000" spc="-175" dirty="0">
                <a:latin typeface="Times New Roman"/>
                <a:cs typeface="Times New Roman"/>
              </a:rPr>
              <a:t>А</a:t>
            </a:r>
            <a:r>
              <a:rPr sz="2000" spc="-10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 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2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ДЦУ</a:t>
            </a:r>
          </a:p>
          <a:p>
            <a:pPr marL="355600" indent="-342900">
              <a:lnSpc>
                <a:spcPct val="100000"/>
              </a:lnSpc>
              <a:spcBef>
                <a:spcPts val="204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9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Ж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spc="-30" dirty="0">
                <a:latin typeface="Times New Roman"/>
                <a:cs typeface="Times New Roman"/>
              </a:rPr>
              <a:t>Е</a:t>
            </a:r>
            <a:r>
              <a:rPr sz="2000" spc="-5" dirty="0">
                <a:latin typeface="Times New Roman"/>
                <a:cs typeface="Times New Roman"/>
              </a:rPr>
              <a:t>ЛЬ</a:t>
            </a:r>
            <a:r>
              <a:rPr sz="2000" dirty="0">
                <a:latin typeface="Times New Roman"/>
                <a:cs typeface="Times New Roman"/>
              </a:rPr>
              <a:t>НЫЙ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ИНО</a:t>
            </a: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ОП</a:t>
            </a:r>
            <a:r>
              <a:rPr sz="2000" spc="-1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ЫИ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Э</a:t>
            </a:r>
            <a:r>
              <a:rPr sz="2000" spc="-10" dirty="0">
                <a:latin typeface="Times New Roman"/>
                <a:cs typeface="Times New Roman"/>
              </a:rPr>
              <a:t>ФФ</a:t>
            </a:r>
            <a:r>
              <a:rPr sz="2000" spc="-5" dirty="0">
                <a:latin typeface="Times New Roman"/>
                <a:cs typeface="Times New Roman"/>
              </a:rPr>
              <a:t>ЕК</a:t>
            </a:r>
            <a:r>
              <a:rPr sz="2000" dirty="0">
                <a:latin typeface="Times New Roman"/>
                <a:cs typeface="Times New Roman"/>
              </a:rPr>
              <a:t>Т</a:t>
            </a:r>
          </a:p>
          <a:p>
            <a:pPr marL="355600" marR="344805" indent="-342900">
              <a:lnSpc>
                <a:spcPts val="2160"/>
              </a:lnSpc>
              <a:spcBef>
                <a:spcPts val="509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  <a:tab pos="2339340" algn="l"/>
              </a:tabLst>
            </a:pPr>
            <a:r>
              <a:rPr sz="2000" dirty="0">
                <a:latin typeface="Times New Roman"/>
                <a:cs typeface="Times New Roman"/>
              </a:rPr>
              <a:t>ПР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СС</a:t>
            </a:r>
            <a:r>
              <a:rPr sz="2000" dirty="0">
                <a:latin typeface="Times New Roman"/>
                <a:cs typeface="Times New Roman"/>
              </a:rPr>
              <a:t>ОРНЫЙ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Э</a:t>
            </a:r>
            <a:r>
              <a:rPr sz="2000" spc="-10" dirty="0">
                <a:latin typeface="Times New Roman"/>
                <a:cs typeface="Times New Roman"/>
              </a:rPr>
              <a:t>ФФ</a:t>
            </a:r>
            <a:r>
              <a:rPr sz="2000" spc="-5" dirty="0">
                <a:latin typeface="Times New Roman"/>
                <a:cs typeface="Times New Roman"/>
              </a:rPr>
              <a:t>ЕК</a:t>
            </a:r>
            <a:r>
              <a:rPr sz="2000" spc="-21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80" dirty="0">
                <a:latin typeface="Times New Roman"/>
                <a:cs typeface="Times New Roman"/>
              </a:rPr>
              <a:t>Б</a:t>
            </a:r>
            <a:r>
              <a:rPr sz="2000" spc="5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8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ЛЕ</a:t>
            </a:r>
            <a:r>
              <a:rPr sz="2000" dirty="0">
                <a:latin typeface="Times New Roman"/>
                <a:cs typeface="Times New Roman"/>
              </a:rPr>
              <a:t>НН</a:t>
            </a:r>
            <a:r>
              <a:rPr sz="2000" spc="-15" dirty="0">
                <a:latin typeface="Times New Roman"/>
                <a:cs typeface="Times New Roman"/>
              </a:rPr>
              <a:t>Ы</a:t>
            </a:r>
            <a:r>
              <a:rPr sz="2000" dirty="0">
                <a:latin typeface="Times New Roman"/>
                <a:cs typeface="Times New Roman"/>
              </a:rPr>
              <a:t>Й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ИМ</a:t>
            </a:r>
            <a:r>
              <a:rPr sz="2000" spc="-26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spc="5" dirty="0">
                <a:latin typeface="Times New Roman"/>
                <a:cs typeface="Times New Roman"/>
              </a:rPr>
              <a:t>Я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Й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ОВ </a:t>
            </a:r>
            <a:r>
              <a:rPr sz="2000" spc="-5" dirty="0">
                <a:latin typeface="Times New Roman"/>
                <a:cs typeface="Times New Roman"/>
              </a:rPr>
              <a:t>РЕГ</a:t>
            </a:r>
            <a:r>
              <a:rPr sz="2000" spc="-26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spc="5" dirty="0">
                <a:latin typeface="Times New Roman"/>
                <a:cs typeface="Times New Roman"/>
              </a:rPr>
              <a:t>Я</a:t>
            </a:r>
            <a:r>
              <a:rPr sz="2000" dirty="0">
                <a:latin typeface="Times New Roman"/>
                <a:cs typeface="Times New Roman"/>
              </a:rPr>
              <a:t>ЦИИ	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spc="-10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НОМ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МО</a:t>
            </a:r>
            <a:r>
              <a:rPr sz="2000" spc="-5" dirty="0">
                <a:latin typeface="Times New Roman"/>
                <a:cs typeface="Times New Roman"/>
              </a:rPr>
              <a:t>ЗГ</a:t>
            </a:r>
            <a:r>
              <a:rPr sz="2000" dirty="0">
                <a:latin typeface="Times New Roman"/>
                <a:cs typeface="Times New Roman"/>
              </a:rPr>
              <a:t>Е</a:t>
            </a:r>
          </a:p>
          <a:p>
            <a:pPr marL="355600" marR="476250" indent="-342900">
              <a:lnSpc>
                <a:spcPts val="2160"/>
              </a:lnSpc>
              <a:spcBef>
                <a:spcPts val="480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Ы</a:t>
            </a:r>
            <a:r>
              <a:rPr sz="2000" spc="-5" dirty="0">
                <a:latin typeface="Times New Roman"/>
                <a:cs typeface="Times New Roman"/>
              </a:rPr>
              <a:t>ШЕ</a:t>
            </a:r>
            <a:r>
              <a:rPr sz="2000" dirty="0">
                <a:latin typeface="Times New Roman"/>
                <a:cs typeface="Times New Roman"/>
              </a:rPr>
              <a:t>НИЕ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5" dirty="0">
                <a:latin typeface="Times New Roman"/>
                <a:cs typeface="Times New Roman"/>
              </a:rPr>
              <a:t>У</a:t>
            </a:r>
            <a:r>
              <a:rPr sz="2000" spc="-9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ИМП</a:t>
            </a:r>
            <a:r>
              <a:rPr sz="2000" spc="-17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-50" dirty="0">
                <a:latin typeface="Times New Roman"/>
                <a:cs typeface="Times New Roman"/>
              </a:rPr>
              <a:t>К</a:t>
            </a:r>
            <a:r>
              <a:rPr sz="2000" spc="-1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Й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ЬШЕ</a:t>
            </a:r>
            <a:r>
              <a:rPr sz="2000" dirty="0">
                <a:latin typeface="Times New Roman"/>
                <a:cs typeface="Times New Roman"/>
              </a:rPr>
              <a:t>НИЕ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5" dirty="0">
                <a:latin typeface="Times New Roman"/>
                <a:cs typeface="Times New Roman"/>
              </a:rPr>
              <a:t>У</a:t>
            </a:r>
            <a:r>
              <a:rPr sz="2000" spc="-9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А П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spc="-254" dirty="0">
                <a:latin typeface="Times New Roman"/>
                <a:cs typeface="Times New Roman"/>
              </a:rPr>
              <a:t>Р</a:t>
            </a:r>
            <a:r>
              <a:rPr sz="2000" spc="-95" dirty="0">
                <a:latin typeface="Times New Roman"/>
                <a:cs typeface="Times New Roman"/>
              </a:rPr>
              <a:t>А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ИМ</a:t>
            </a:r>
            <a:r>
              <a:rPr sz="2000" spc="-15" dirty="0">
                <a:latin typeface="Times New Roman"/>
                <a:cs typeface="Times New Roman"/>
              </a:rPr>
              <a:t>П</a:t>
            </a:r>
            <a:r>
              <a:rPr sz="2000" spc="-17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-5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ОЙ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ЕРВ</a:t>
            </a:r>
            <a:r>
              <a:rPr sz="2000" dirty="0">
                <a:latin typeface="Times New Roman"/>
                <a:cs typeface="Times New Roman"/>
              </a:rPr>
              <a:t>НОЙ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ТЕ</a:t>
            </a:r>
            <a:r>
              <a:rPr sz="2000" dirty="0">
                <a:latin typeface="Times New Roman"/>
                <a:cs typeface="Times New Roman"/>
              </a:rPr>
              <a:t>МЫ</a:t>
            </a:r>
          </a:p>
          <a:p>
            <a:pPr marL="355600" marR="241935" indent="-342900">
              <a:lnSpc>
                <a:spcPts val="2160"/>
              </a:lnSpc>
              <a:spcBef>
                <a:spcPts val="480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ИМ</a:t>
            </a:r>
            <a:r>
              <a:rPr sz="2000" spc="-26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spc="5" dirty="0">
                <a:latin typeface="Times New Roman"/>
                <a:cs typeface="Times New Roman"/>
              </a:rPr>
              <a:t>Я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7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ЖК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7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ТР</a:t>
            </a:r>
            <a:r>
              <a:rPr sz="2000" dirty="0">
                <a:latin typeface="Times New Roman"/>
                <a:cs typeface="Times New Roman"/>
              </a:rPr>
              <a:t>ИЯ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-9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ДЫ,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</a:t>
            </a:r>
            <a:r>
              <a:rPr sz="2000" spc="20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РЕ</a:t>
            </a:r>
            <a:r>
              <a:rPr sz="2000" dirty="0">
                <a:latin typeface="Times New Roman"/>
                <a:cs typeface="Times New Roman"/>
              </a:rPr>
              <a:t>ДО</a:t>
            </a:r>
            <a:r>
              <a:rPr sz="2000" spc="-12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НН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ЕР</a:t>
            </a:r>
            <a:r>
              <a:rPr sz="2000" spc="1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З 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КТ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2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ЦИЮ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ИН</a:t>
            </a: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spc="15" dirty="0">
                <a:latin typeface="Times New Roman"/>
                <a:cs typeface="Times New Roman"/>
              </a:rPr>
              <a:t>Е</a:t>
            </a:r>
            <a:r>
              <a:rPr sz="2000" spc="-5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spc="-150" dirty="0">
                <a:latin typeface="Times New Roman"/>
                <a:cs typeface="Times New Roman"/>
              </a:rPr>
              <a:t>Ь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25" dirty="0">
                <a:latin typeface="Times New Roman"/>
                <a:cs typeface="Times New Roman"/>
              </a:rPr>
              <a:t>О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ТЕ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ОНА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ОЙ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ДП</a:t>
            </a:r>
            <a:r>
              <a:rPr sz="2000" spc="-50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10" dirty="0">
                <a:latin typeface="Times New Roman"/>
                <a:cs typeface="Times New Roman"/>
              </a:rPr>
              <a:t>Ч</a:t>
            </a:r>
            <a:r>
              <a:rPr sz="2000" spc="-15" dirty="0">
                <a:latin typeface="Times New Roman"/>
                <a:cs typeface="Times New Roman"/>
              </a:rPr>
              <a:t>НИ</a:t>
            </a:r>
            <a:r>
              <a:rPr sz="2000" spc="-50" dirty="0">
                <a:latin typeface="Times New Roman"/>
                <a:cs typeface="Times New Roman"/>
              </a:rPr>
              <a:t>К</a:t>
            </a:r>
            <a:r>
              <a:rPr sz="2000" spc="-1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</a:t>
            </a:r>
          </a:p>
          <a:p>
            <a:pPr marL="355600" indent="-342900">
              <a:lnSpc>
                <a:spcPct val="100000"/>
              </a:lnSpc>
              <a:spcBef>
                <a:spcPts val="204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ИМ</a:t>
            </a:r>
            <a:r>
              <a:rPr sz="2000" spc="-26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spc="5" dirty="0">
                <a:latin typeface="Times New Roman"/>
                <a:cs typeface="Times New Roman"/>
              </a:rPr>
              <a:t>Я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7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ЖК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</a:t>
            </a:r>
            <a:r>
              <a:rPr sz="2000" spc="-17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ТР</a:t>
            </a:r>
            <a:r>
              <a:rPr sz="2000" dirty="0">
                <a:latin typeface="Times New Roman"/>
                <a:cs typeface="Times New Roman"/>
              </a:rPr>
              <a:t>ИЯ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ЦНС</a:t>
            </a:r>
          </a:p>
          <a:p>
            <a:pPr marL="355600" marR="5080" indent="-342900">
              <a:lnSpc>
                <a:spcPts val="2160"/>
              </a:lnSpc>
              <a:spcBef>
                <a:spcPts val="509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spc="20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Ф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Ч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ИЙ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Э</a:t>
            </a:r>
            <a:r>
              <a:rPr sz="2000" spc="-10" dirty="0">
                <a:latin typeface="Times New Roman"/>
                <a:cs typeface="Times New Roman"/>
              </a:rPr>
              <a:t>ФФ</a:t>
            </a:r>
            <a:r>
              <a:rPr sz="2000" spc="-5" dirty="0">
                <a:latin typeface="Times New Roman"/>
                <a:cs typeface="Times New Roman"/>
              </a:rPr>
              <a:t>ЕКТ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ИМ</a:t>
            </a:r>
            <a:r>
              <a:rPr sz="2000" spc="-26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spc="5" dirty="0">
                <a:latin typeface="Times New Roman"/>
                <a:cs typeface="Times New Roman"/>
              </a:rPr>
              <a:t>Я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spc="-100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Ф</a:t>
            </a:r>
            <a:r>
              <a:rPr sz="2000" spc="-5" dirty="0">
                <a:latin typeface="Times New Roman"/>
                <a:cs typeface="Times New Roman"/>
              </a:rPr>
              <a:t>Е</a:t>
            </a:r>
            <a:r>
              <a:rPr sz="2000" spc="-254" dirty="0">
                <a:latin typeface="Times New Roman"/>
                <a:cs typeface="Times New Roman"/>
              </a:rPr>
              <a:t>Р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Ц</a:t>
            </a:r>
            <a:r>
              <a:rPr sz="2000" spc="-1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МИО</a:t>
            </a:r>
            <a:r>
              <a:rPr sz="2000" spc="-15" dirty="0">
                <a:latin typeface="Times New Roman"/>
                <a:cs typeface="Times New Roman"/>
              </a:rPr>
              <a:t>Ц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КЛЕ</a:t>
            </a:r>
            <a:r>
              <a:rPr sz="2000" spc="-3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ОК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305" dirty="0">
                <a:latin typeface="Times New Roman"/>
                <a:cs typeface="Times New Roman"/>
              </a:rPr>
              <a:t>Г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-5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ОЙ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5" dirty="0">
                <a:latin typeface="Times New Roman"/>
                <a:cs typeface="Times New Roman"/>
              </a:rPr>
              <a:t>УС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spc="-26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Л</a:t>
            </a:r>
            <a:r>
              <a:rPr sz="2000" spc="-17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Т</a:t>
            </a:r>
            <a:r>
              <a:rPr sz="2000" spc="-10" dirty="0">
                <a:latin typeface="Times New Roman"/>
                <a:cs typeface="Times New Roman"/>
              </a:rPr>
              <a:t>У</a:t>
            </a:r>
            <a:r>
              <a:rPr sz="2000" spc="-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Ы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С</a:t>
            </a:r>
            <a:r>
              <a:rPr sz="2000" spc="-20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ДОВ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914" y="278418"/>
            <a:ext cx="8251190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</a:pPr>
            <a:r>
              <a:rPr sz="4000" b="1" spc="-40" dirty="0">
                <a:solidFill>
                  <a:srgbClr val="002060"/>
                </a:solidFill>
                <a:latin typeface="Times New Roman"/>
                <a:cs typeface="Times New Roman"/>
              </a:rPr>
              <a:t>Ц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и</a:t>
            </a:r>
            <a:r>
              <a:rPr sz="4000" b="1" spc="-65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оп</a:t>
            </a:r>
            <a:r>
              <a:rPr sz="40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sz="4000" b="1" spc="-6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тектив</a:t>
            </a:r>
            <a:r>
              <a:rPr sz="40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4000" b="1" spc="-40" dirty="0">
                <a:solidFill>
                  <a:srgbClr val="002060"/>
                </a:solidFill>
                <a:latin typeface="Times New Roman"/>
                <a:cs typeface="Times New Roman"/>
              </a:rPr>
              <a:t>ы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40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ве</a:t>
            </a:r>
            <a:r>
              <a:rPr sz="4000" b="1" spc="-40" dirty="0">
                <a:solidFill>
                  <a:srgbClr val="002060"/>
                </a:solidFill>
                <a:latin typeface="Times New Roman"/>
                <a:cs typeface="Times New Roman"/>
              </a:rPr>
              <a:t>щ</a:t>
            </a:r>
            <a:r>
              <a:rPr sz="4000" b="1" spc="30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ства,</a:t>
            </a:r>
            <a:r>
              <a:rPr sz="40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4000" b="1" spc="-110" dirty="0">
                <a:solidFill>
                  <a:srgbClr val="002060"/>
                </a:solidFill>
                <a:latin typeface="Times New Roman"/>
                <a:cs typeface="Times New Roman"/>
              </a:rPr>
              <a:t>б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40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д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4000" b="1" spc="-40" dirty="0">
                <a:solidFill>
                  <a:srgbClr val="002060"/>
                </a:solidFill>
                <a:latin typeface="Times New Roman"/>
                <a:cs typeface="Times New Roman"/>
              </a:rPr>
              <a:t>ю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щие</a:t>
            </a:r>
            <a:r>
              <a:rPr sz="40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0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4000" b="1" spc="-70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4000" b="1" spc="-270" dirty="0">
                <a:solidFill>
                  <a:srgbClr val="002060"/>
                </a:solidFill>
                <a:latin typeface="Times New Roman"/>
                <a:cs typeface="Times New Roman"/>
              </a:rPr>
              <a:t>у</a:t>
            </a:r>
            <a:r>
              <a:rPr sz="40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д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сши</a:t>
            </a:r>
            <a:r>
              <a:rPr sz="40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я</a:t>
            </a:r>
            <a:r>
              <a:rPr sz="4000" b="1" spc="-45" dirty="0">
                <a:solidFill>
                  <a:srgbClr val="002060"/>
                </a:solidFill>
                <a:latin typeface="Times New Roman"/>
                <a:cs typeface="Times New Roman"/>
              </a:rPr>
              <a:t>ю</a:t>
            </a:r>
            <a:r>
              <a:rPr sz="40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щими</a:t>
            </a:r>
            <a:r>
              <a:rPr sz="40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 с</a:t>
            </a:r>
            <a:r>
              <a:rPr sz="4000" b="1" spc="-50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40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ойствами:</a:t>
            </a:r>
            <a:endParaRPr sz="40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" y="2362200"/>
            <a:ext cx="9412605" cy="2934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lang="ru-RU" sz="3200" b="1" spc="-5" dirty="0">
                <a:latin typeface="Times New Roman"/>
                <a:cs typeface="Times New Roman"/>
              </a:rPr>
              <a:t>- 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DRF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ф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dirty="0">
                <a:latin typeface="Times New Roman"/>
                <a:cs typeface="Times New Roman"/>
              </a:rPr>
              <a:t>к</a:t>
            </a:r>
            <a:r>
              <a:rPr sz="3200" spc="-40" dirty="0">
                <a:latin typeface="Times New Roman"/>
                <a:cs typeface="Times New Roman"/>
              </a:rPr>
              <a:t>т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р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р</a:t>
            </a:r>
            <a:r>
              <a:rPr sz="3200" spc="5" dirty="0">
                <a:latin typeface="Times New Roman"/>
                <a:cs typeface="Times New Roman"/>
              </a:rPr>
              <a:t>асс</a:t>
            </a:r>
            <a:r>
              <a:rPr sz="3200" dirty="0">
                <a:latin typeface="Times New Roman"/>
                <a:cs typeface="Times New Roman"/>
              </a:rPr>
              <a:t>л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spc="-80" dirty="0">
                <a:latin typeface="Times New Roman"/>
                <a:cs typeface="Times New Roman"/>
              </a:rPr>
              <a:t>б</a:t>
            </a:r>
            <a:r>
              <a:rPr sz="3200" dirty="0">
                <a:latin typeface="Times New Roman"/>
                <a:cs typeface="Times New Roman"/>
              </a:rPr>
              <a:t>л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ния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э</a:t>
            </a:r>
            <a:r>
              <a:rPr sz="3200" dirty="0">
                <a:latin typeface="Times New Roman"/>
                <a:cs typeface="Times New Roman"/>
              </a:rPr>
              <a:t>н</a:t>
            </a:r>
            <a:r>
              <a:rPr sz="3200" spc="-5" dirty="0">
                <a:latin typeface="Times New Roman"/>
                <a:cs typeface="Times New Roman"/>
              </a:rPr>
              <a:t>д</a:t>
            </a:r>
            <a:r>
              <a:rPr sz="3200" spc="-30" dirty="0">
                <a:latin typeface="Times New Roman"/>
                <a:cs typeface="Times New Roman"/>
              </a:rPr>
              <a:t>о</a:t>
            </a:r>
            <a:r>
              <a:rPr sz="3200" spc="-5" dirty="0">
                <a:latin typeface="Times New Roman"/>
                <a:cs typeface="Times New Roman"/>
              </a:rPr>
              <a:t>т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лия</a:t>
            </a:r>
          </a:p>
          <a:p>
            <a:pPr>
              <a:lnSpc>
                <a:spcPct val="100000"/>
              </a:lnSpc>
              <a:spcBef>
                <a:spcPts val="28"/>
              </a:spcBef>
              <a:buClr>
                <a:srgbClr val="FFFFFF"/>
              </a:buClr>
              <a:buFont typeface="Times New Roman"/>
              <a:buChar char="•"/>
            </a:pPr>
            <a:endParaRPr sz="46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lang="ru-RU" sz="3200" spc="-5" dirty="0">
                <a:latin typeface="Times New Roman"/>
                <a:cs typeface="Times New Roman"/>
              </a:rPr>
              <a:t>- </a:t>
            </a: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dirty="0">
                <a:latin typeface="Times New Roman"/>
                <a:cs typeface="Times New Roman"/>
              </a:rPr>
              <a:t>GI</a:t>
            </a:r>
            <a:r>
              <a:rPr sz="3150" spc="15" baseline="-21164" dirty="0">
                <a:latin typeface="Times New Roman"/>
                <a:cs typeface="Times New Roman"/>
              </a:rPr>
              <a:t>2</a:t>
            </a:r>
            <a:r>
              <a:rPr sz="3150" spc="382" baseline="-2116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</a:t>
            </a:r>
            <a:r>
              <a:rPr sz="3200" spc="-10" dirty="0">
                <a:latin typeface="Times New Roman"/>
                <a:cs typeface="Times New Roman"/>
              </a:rPr>
              <a:t>р</a:t>
            </a:r>
            <a:r>
              <a:rPr sz="3200" spc="5" dirty="0">
                <a:latin typeface="Times New Roman"/>
                <a:cs typeface="Times New Roman"/>
              </a:rPr>
              <a:t>ос</a:t>
            </a:r>
            <a:r>
              <a:rPr sz="3200" spc="35" dirty="0">
                <a:latin typeface="Times New Roman"/>
                <a:cs typeface="Times New Roman"/>
              </a:rPr>
              <a:t>т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dirty="0">
                <a:latin typeface="Times New Roman"/>
                <a:cs typeface="Times New Roman"/>
              </a:rPr>
              <a:t>циклины</a:t>
            </a:r>
          </a:p>
          <a:p>
            <a:pPr>
              <a:lnSpc>
                <a:spcPct val="100000"/>
              </a:lnSpc>
              <a:spcBef>
                <a:spcPts val="28"/>
              </a:spcBef>
              <a:buClr>
                <a:srgbClr val="FFFFFF"/>
              </a:buClr>
              <a:buFont typeface="Times New Roman"/>
              <a:buChar char="•"/>
            </a:pPr>
            <a:endParaRPr sz="46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lang="ru-RU" sz="3200" spc="-5" dirty="0">
                <a:latin typeface="Times New Roman"/>
                <a:cs typeface="Times New Roman"/>
              </a:rPr>
              <a:t>- 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DHF</a:t>
            </a:r>
            <a:r>
              <a:rPr sz="3200" spc="-1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5" dirty="0">
                <a:latin typeface="Times New Roman"/>
                <a:cs typeface="Times New Roman"/>
              </a:rPr>
              <a:t> г</a:t>
            </a:r>
            <a:r>
              <a:rPr sz="3200" dirty="0">
                <a:latin typeface="Times New Roman"/>
                <a:cs typeface="Times New Roman"/>
              </a:rPr>
              <a:t>ип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spc="-10" dirty="0">
                <a:latin typeface="Times New Roman"/>
                <a:cs typeface="Times New Roman"/>
              </a:rPr>
              <a:t>р</a:t>
            </a:r>
            <a:r>
              <a:rPr sz="3200" dirty="0">
                <a:latin typeface="Times New Roman"/>
                <a:cs typeface="Times New Roman"/>
              </a:rPr>
              <a:t>п</a:t>
            </a:r>
            <a:r>
              <a:rPr sz="3200" spc="-3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л</a:t>
            </a:r>
            <a:r>
              <a:rPr sz="3200" spc="-10" dirty="0">
                <a:latin typeface="Times New Roman"/>
                <a:cs typeface="Times New Roman"/>
              </a:rPr>
              <a:t>яр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80" dirty="0">
                <a:latin typeface="Times New Roman"/>
                <a:cs typeface="Times New Roman"/>
              </a:rPr>
              <a:t>з</a:t>
            </a:r>
            <a:r>
              <a:rPr sz="3200" spc="5" dirty="0">
                <a:latin typeface="Times New Roman"/>
                <a:cs typeface="Times New Roman"/>
              </a:rPr>
              <a:t>у</a:t>
            </a:r>
            <a:r>
              <a:rPr sz="3200" dirty="0">
                <a:latin typeface="Times New Roman"/>
                <a:cs typeface="Times New Roman"/>
              </a:rPr>
              <a:t>ю</a:t>
            </a:r>
            <a:r>
              <a:rPr sz="3200" spc="-5" dirty="0">
                <a:latin typeface="Times New Roman"/>
                <a:cs typeface="Times New Roman"/>
              </a:rPr>
              <a:t>щ</a:t>
            </a:r>
            <a:r>
              <a:rPr sz="3200" dirty="0">
                <a:latin typeface="Times New Roman"/>
                <a:cs typeface="Times New Roman"/>
              </a:rPr>
              <a:t>ий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ф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dirty="0">
                <a:latin typeface="Times New Roman"/>
                <a:cs typeface="Times New Roman"/>
              </a:rPr>
              <a:t>к</a:t>
            </a:r>
            <a:r>
              <a:rPr sz="3200" spc="-40" dirty="0">
                <a:latin typeface="Times New Roman"/>
                <a:cs typeface="Times New Roman"/>
              </a:rPr>
              <a:t>т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р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э</a:t>
            </a:r>
            <a:r>
              <a:rPr sz="3200" dirty="0">
                <a:latin typeface="Times New Roman"/>
                <a:cs typeface="Times New Roman"/>
              </a:rPr>
              <a:t>н</a:t>
            </a:r>
            <a:r>
              <a:rPr sz="3200" spc="-5" dirty="0">
                <a:latin typeface="Times New Roman"/>
                <a:cs typeface="Times New Roman"/>
              </a:rPr>
              <a:t>д</a:t>
            </a:r>
            <a:r>
              <a:rPr sz="3200" spc="-35" dirty="0">
                <a:latin typeface="Times New Roman"/>
                <a:cs typeface="Times New Roman"/>
              </a:rPr>
              <a:t>о</a:t>
            </a:r>
            <a:r>
              <a:rPr sz="3200" spc="-5" dirty="0">
                <a:latin typeface="Times New Roman"/>
                <a:cs typeface="Times New Roman"/>
              </a:rPr>
              <a:t>т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лия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090" y="2236486"/>
            <a:ext cx="9503410" cy="46474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b="1" spc="-229" dirty="0">
                <a:latin typeface="Times New Roman"/>
                <a:cs typeface="Times New Roman"/>
              </a:rPr>
              <a:t>P</a:t>
            </a:r>
            <a:r>
              <a:rPr sz="2800" b="1" spc="-30" dirty="0">
                <a:latin typeface="Times New Roman"/>
                <a:cs typeface="Times New Roman"/>
              </a:rPr>
              <a:t>A</a:t>
            </a:r>
            <a:r>
              <a:rPr sz="2800" b="1" spc="-20" dirty="0">
                <a:latin typeface="Times New Roman"/>
                <a:cs typeface="Times New Roman"/>
              </a:rPr>
              <a:t>F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–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ф</a:t>
            </a:r>
            <a:r>
              <a:rPr sz="2800" b="1" spc="-10" dirty="0">
                <a:latin typeface="Times New Roman"/>
                <a:cs typeface="Times New Roman"/>
              </a:rPr>
              <a:t>а</a:t>
            </a:r>
            <a:r>
              <a:rPr sz="2800" b="1" spc="-25" dirty="0">
                <a:latin typeface="Times New Roman"/>
                <a:cs typeface="Times New Roman"/>
              </a:rPr>
              <a:t>к</a:t>
            </a:r>
            <a:r>
              <a:rPr sz="2800" b="1" spc="-60" dirty="0">
                <a:latin typeface="Times New Roman"/>
                <a:cs typeface="Times New Roman"/>
              </a:rPr>
              <a:t>т</a:t>
            </a:r>
            <a:r>
              <a:rPr sz="2800" b="1" spc="-10" dirty="0">
                <a:latin typeface="Times New Roman"/>
                <a:cs typeface="Times New Roman"/>
              </a:rPr>
              <a:t>о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10" dirty="0">
                <a:latin typeface="Times New Roman"/>
                <a:cs typeface="Times New Roman"/>
              </a:rPr>
              <a:t>,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а</a:t>
            </a:r>
            <a:r>
              <a:rPr sz="2800" b="1" spc="-25" dirty="0">
                <a:latin typeface="Times New Roman"/>
                <a:cs typeface="Times New Roman"/>
              </a:rPr>
              <a:t>кти</a:t>
            </a:r>
            <a:r>
              <a:rPr sz="2800" b="1" spc="-20" dirty="0">
                <a:latin typeface="Times New Roman"/>
                <a:cs typeface="Times New Roman"/>
              </a:rPr>
              <a:t>в</a:t>
            </a:r>
            <a:r>
              <a:rPr sz="2800" b="1" spc="-25" dirty="0">
                <a:latin typeface="Times New Roman"/>
                <a:cs typeface="Times New Roman"/>
              </a:rPr>
              <a:t>и</a:t>
            </a:r>
            <a:r>
              <a:rPr sz="2800" b="1" spc="-55" dirty="0">
                <a:latin typeface="Times New Roman"/>
                <a:cs typeface="Times New Roman"/>
              </a:rPr>
              <a:t>р</a:t>
            </a:r>
            <a:r>
              <a:rPr sz="2800" b="1" spc="-10" dirty="0">
                <a:latin typeface="Times New Roman"/>
                <a:cs typeface="Times New Roman"/>
              </a:rPr>
              <a:t>у</a:t>
            </a:r>
            <a:r>
              <a:rPr sz="2800" b="1" spc="-30" dirty="0">
                <a:latin typeface="Times New Roman"/>
                <a:cs typeface="Times New Roman"/>
              </a:rPr>
              <a:t>ю</a:t>
            </a:r>
            <a:r>
              <a:rPr sz="2800" b="1" spc="-25" dirty="0">
                <a:latin typeface="Times New Roman"/>
                <a:cs typeface="Times New Roman"/>
              </a:rPr>
              <a:t>щи</a:t>
            </a:r>
            <a:r>
              <a:rPr sz="2800" b="1" spc="-20" dirty="0">
                <a:latin typeface="Times New Roman"/>
                <a:cs typeface="Times New Roman"/>
              </a:rPr>
              <a:t>й</a:t>
            </a:r>
            <a:r>
              <a:rPr sz="2800" b="1" spc="15" dirty="0">
                <a:latin typeface="Times New Roman"/>
                <a:cs typeface="Times New Roman"/>
              </a:rPr>
              <a:t> т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60" dirty="0">
                <a:latin typeface="Times New Roman"/>
                <a:cs typeface="Times New Roman"/>
              </a:rPr>
              <a:t>о</a:t>
            </a:r>
            <a:r>
              <a:rPr sz="2800" b="1" spc="-20" dirty="0">
                <a:latin typeface="Times New Roman"/>
                <a:cs typeface="Times New Roman"/>
              </a:rPr>
              <a:t>м</a:t>
            </a:r>
            <a:r>
              <a:rPr sz="2800" b="1" spc="-45" dirty="0">
                <a:latin typeface="Times New Roman"/>
                <a:cs typeface="Times New Roman"/>
              </a:rPr>
              <a:t>б</a:t>
            </a:r>
            <a:r>
              <a:rPr sz="2800" b="1" spc="-10" dirty="0">
                <a:latin typeface="Times New Roman"/>
                <a:cs typeface="Times New Roman"/>
              </a:rPr>
              <a:t>о</a:t>
            </a:r>
            <a:r>
              <a:rPr sz="2800" b="1" spc="-25" dirty="0">
                <a:latin typeface="Times New Roman"/>
                <a:cs typeface="Times New Roman"/>
              </a:rPr>
              <a:t>циты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FFFFFF"/>
              </a:buClr>
              <a:buFont typeface="Times New Roman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b="1" spc="-30" dirty="0">
                <a:latin typeface="Times New Roman"/>
                <a:cs typeface="Times New Roman"/>
              </a:rPr>
              <a:t>TXA</a:t>
            </a:r>
            <a:r>
              <a:rPr sz="2775" b="1" spc="7" baseline="-21021" dirty="0">
                <a:latin typeface="Times New Roman"/>
                <a:cs typeface="Times New Roman"/>
              </a:rPr>
              <a:t>2</a:t>
            </a:r>
            <a:r>
              <a:rPr sz="2775" b="1" baseline="-21021" dirty="0">
                <a:latin typeface="Times New Roman"/>
                <a:cs typeface="Times New Roman"/>
              </a:rPr>
              <a:t> </a:t>
            </a:r>
            <a:r>
              <a:rPr sz="2775" b="1" spc="-307" baseline="-21021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–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15" dirty="0">
                <a:latin typeface="Times New Roman"/>
                <a:cs typeface="Times New Roman"/>
              </a:rPr>
              <a:t>т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60" dirty="0">
                <a:latin typeface="Times New Roman"/>
                <a:cs typeface="Times New Roman"/>
              </a:rPr>
              <a:t>о</a:t>
            </a:r>
            <a:r>
              <a:rPr sz="2800" b="1" spc="-20" dirty="0">
                <a:latin typeface="Times New Roman"/>
                <a:cs typeface="Times New Roman"/>
              </a:rPr>
              <a:t>м</a:t>
            </a:r>
            <a:r>
              <a:rPr sz="2800" b="1" spc="-50" dirty="0">
                <a:latin typeface="Times New Roman"/>
                <a:cs typeface="Times New Roman"/>
              </a:rPr>
              <a:t>б</a:t>
            </a:r>
            <a:r>
              <a:rPr sz="2800" b="1" spc="-10" dirty="0">
                <a:latin typeface="Times New Roman"/>
                <a:cs typeface="Times New Roman"/>
              </a:rPr>
              <a:t>о</a:t>
            </a:r>
            <a:r>
              <a:rPr sz="2800" b="1" spc="-95" dirty="0">
                <a:latin typeface="Times New Roman"/>
                <a:cs typeface="Times New Roman"/>
              </a:rPr>
              <a:t>к</a:t>
            </a:r>
            <a:r>
              <a:rPr sz="2800" b="1" spc="15" dirty="0">
                <a:latin typeface="Times New Roman"/>
                <a:cs typeface="Times New Roman"/>
              </a:rPr>
              <a:t>с</a:t>
            </a:r>
            <a:r>
              <a:rPr sz="2800" b="1" spc="-10" dirty="0">
                <a:latin typeface="Times New Roman"/>
                <a:cs typeface="Times New Roman"/>
              </a:rPr>
              <a:t>ан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FFFFFF"/>
              </a:buClr>
              <a:buFont typeface="Times New Roman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b="1" spc="-30" dirty="0">
                <a:latin typeface="Times New Roman"/>
                <a:cs typeface="Times New Roman"/>
              </a:rPr>
              <a:t>PGH</a:t>
            </a:r>
            <a:r>
              <a:rPr sz="2775" b="1" spc="7" baseline="-21021" dirty="0">
                <a:latin typeface="Times New Roman"/>
                <a:cs typeface="Times New Roman"/>
              </a:rPr>
              <a:t>2</a:t>
            </a:r>
            <a:r>
              <a:rPr sz="2775" b="1" baseline="-21021" dirty="0">
                <a:latin typeface="Times New Roman"/>
                <a:cs typeface="Times New Roman"/>
              </a:rPr>
              <a:t> </a:t>
            </a:r>
            <a:r>
              <a:rPr sz="2775" b="1" spc="-307" baseline="-21021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–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п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10" dirty="0">
                <a:latin typeface="Times New Roman"/>
                <a:cs typeface="Times New Roman"/>
              </a:rPr>
              <a:t>о</a:t>
            </a:r>
            <a:r>
              <a:rPr sz="2800" b="1" spc="-25" dirty="0">
                <a:latin typeface="Times New Roman"/>
                <a:cs typeface="Times New Roman"/>
              </a:rPr>
              <a:t>с</a:t>
            </a:r>
            <a:r>
              <a:rPr sz="2800" b="1" spc="15" dirty="0">
                <a:latin typeface="Times New Roman"/>
                <a:cs typeface="Times New Roman"/>
              </a:rPr>
              <a:t>т</a:t>
            </a:r>
            <a:r>
              <a:rPr sz="2800" b="1" spc="-10" dirty="0">
                <a:latin typeface="Times New Roman"/>
                <a:cs typeface="Times New Roman"/>
              </a:rPr>
              <a:t>а</a:t>
            </a:r>
            <a:r>
              <a:rPr sz="2800" b="1" spc="-160" dirty="0">
                <a:latin typeface="Times New Roman"/>
                <a:cs typeface="Times New Roman"/>
              </a:rPr>
              <a:t>г</a:t>
            </a:r>
            <a:r>
              <a:rPr sz="2800" b="1" spc="-20" dirty="0">
                <a:latin typeface="Times New Roman"/>
                <a:cs typeface="Times New Roman"/>
              </a:rPr>
              <a:t>л</a:t>
            </a:r>
            <a:r>
              <a:rPr sz="2800" b="1" spc="-10" dirty="0">
                <a:latin typeface="Times New Roman"/>
                <a:cs typeface="Times New Roman"/>
              </a:rPr>
              <a:t>а</a:t>
            </a:r>
            <a:r>
              <a:rPr sz="2800" b="1" spc="-25" dirty="0">
                <a:latin typeface="Times New Roman"/>
                <a:cs typeface="Times New Roman"/>
              </a:rPr>
              <a:t>н</a:t>
            </a:r>
            <a:r>
              <a:rPr sz="2800" b="1" spc="-15" dirty="0">
                <a:latin typeface="Times New Roman"/>
                <a:cs typeface="Times New Roman"/>
              </a:rPr>
              <a:t>д</a:t>
            </a:r>
            <a:r>
              <a:rPr sz="2800" b="1" spc="-25" dirty="0">
                <a:latin typeface="Times New Roman"/>
                <a:cs typeface="Times New Roman"/>
              </a:rPr>
              <a:t>и</a:t>
            </a:r>
            <a:r>
              <a:rPr sz="2800" b="1" spc="-20" dirty="0">
                <a:latin typeface="Times New Roman"/>
                <a:cs typeface="Times New Roman"/>
              </a:rPr>
              <a:t>н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30" dirty="0">
                <a:latin typeface="Times New Roman"/>
                <a:cs typeface="Times New Roman"/>
              </a:rPr>
              <a:t>H</a:t>
            </a:r>
            <a:r>
              <a:rPr sz="2775" b="1" spc="7" baseline="-21021" dirty="0">
                <a:latin typeface="Times New Roman"/>
                <a:cs typeface="Times New Roman"/>
              </a:rPr>
              <a:t>2</a:t>
            </a:r>
            <a:endParaRPr sz="2775" baseline="-2102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FFFFFF"/>
              </a:buClr>
              <a:buFont typeface="Times New Roman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b="1" spc="-30" dirty="0">
                <a:latin typeface="Times New Roman"/>
                <a:cs typeface="Times New Roman"/>
              </a:rPr>
              <a:t>O</a:t>
            </a:r>
            <a:r>
              <a:rPr sz="2775" b="1" spc="7" baseline="-21021" dirty="0">
                <a:latin typeface="Times New Roman"/>
                <a:cs typeface="Times New Roman"/>
              </a:rPr>
              <a:t>2</a:t>
            </a:r>
            <a:r>
              <a:rPr sz="2775" b="1" baseline="-21021" dirty="0">
                <a:latin typeface="Times New Roman"/>
                <a:cs typeface="Times New Roman"/>
              </a:rPr>
              <a:t> </a:t>
            </a:r>
            <a:r>
              <a:rPr sz="2775" b="1" spc="-330" baseline="-21021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–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пе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25" dirty="0">
                <a:latin typeface="Times New Roman"/>
                <a:cs typeface="Times New Roman"/>
              </a:rPr>
              <a:t>екисн</a:t>
            </a:r>
            <a:r>
              <a:rPr sz="2800" b="1" spc="-20" dirty="0">
                <a:latin typeface="Times New Roman"/>
                <a:cs typeface="Times New Roman"/>
              </a:rPr>
              <a:t>ый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10" dirty="0">
                <a:latin typeface="Times New Roman"/>
                <a:cs typeface="Times New Roman"/>
              </a:rPr>
              <a:t>а</a:t>
            </a:r>
            <a:r>
              <a:rPr sz="2800" b="1" spc="-15" dirty="0">
                <a:latin typeface="Times New Roman"/>
                <a:cs typeface="Times New Roman"/>
              </a:rPr>
              <a:t>д</a:t>
            </a:r>
            <a:r>
              <a:rPr sz="2800" b="1" spc="-25" dirty="0">
                <a:latin typeface="Times New Roman"/>
                <a:cs typeface="Times New Roman"/>
              </a:rPr>
              <a:t>и</a:t>
            </a:r>
            <a:r>
              <a:rPr sz="2800" b="1" spc="-75" dirty="0">
                <a:latin typeface="Times New Roman"/>
                <a:cs typeface="Times New Roman"/>
              </a:rPr>
              <a:t>к</a:t>
            </a:r>
            <a:r>
              <a:rPr sz="2800" b="1" spc="15" dirty="0">
                <a:latin typeface="Times New Roman"/>
                <a:cs typeface="Times New Roman"/>
              </a:rPr>
              <a:t>а</a:t>
            </a:r>
            <a:r>
              <a:rPr sz="2800" b="1" spc="-20" dirty="0">
                <a:latin typeface="Times New Roman"/>
                <a:cs typeface="Times New Roman"/>
              </a:rPr>
              <a:t>л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FFFFFF"/>
              </a:buClr>
              <a:buFont typeface="Times New Roman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b="1" spc="-25" dirty="0">
                <a:latin typeface="Times New Roman"/>
                <a:cs typeface="Times New Roman"/>
              </a:rPr>
              <a:t>Ан</a:t>
            </a:r>
            <a:r>
              <a:rPr sz="2800" b="1" spc="-15" dirty="0">
                <a:latin typeface="Times New Roman"/>
                <a:cs typeface="Times New Roman"/>
              </a:rPr>
              <a:t>г</a:t>
            </a:r>
            <a:r>
              <a:rPr sz="2800" b="1" spc="-25" dirty="0">
                <a:latin typeface="Times New Roman"/>
                <a:cs typeface="Times New Roman"/>
              </a:rPr>
              <a:t>и</a:t>
            </a:r>
            <a:r>
              <a:rPr sz="2800" b="1" spc="-45" dirty="0">
                <a:latin typeface="Times New Roman"/>
                <a:cs typeface="Times New Roman"/>
              </a:rPr>
              <a:t>о</a:t>
            </a:r>
            <a:r>
              <a:rPr sz="2800" b="1" spc="-20" dirty="0">
                <a:latin typeface="Times New Roman"/>
                <a:cs typeface="Times New Roman"/>
              </a:rPr>
              <a:t>т</a:t>
            </a:r>
            <a:r>
              <a:rPr sz="2800" b="1" spc="-25" dirty="0">
                <a:latin typeface="Times New Roman"/>
                <a:cs typeface="Times New Roman"/>
              </a:rPr>
              <a:t>ен</a:t>
            </a:r>
            <a:r>
              <a:rPr sz="2800" b="1" spc="-15" dirty="0">
                <a:latin typeface="Times New Roman"/>
                <a:cs typeface="Times New Roman"/>
              </a:rPr>
              <a:t>з</a:t>
            </a:r>
            <a:r>
              <a:rPr sz="2800" b="1" spc="-25" dirty="0">
                <a:latin typeface="Times New Roman"/>
                <a:cs typeface="Times New Roman"/>
              </a:rPr>
              <a:t>и</a:t>
            </a:r>
            <a:r>
              <a:rPr sz="2800" b="1" spc="-20" dirty="0">
                <a:latin typeface="Times New Roman"/>
                <a:cs typeface="Times New Roman"/>
              </a:rPr>
              <a:t>н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II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1282" y="507609"/>
            <a:ext cx="7504430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ещ</a:t>
            </a:r>
            <a:r>
              <a:rPr sz="3600" b="1" spc="4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ст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ва,</a:t>
            </a:r>
            <a:r>
              <a:rPr sz="3600" b="1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п</a:t>
            </a:r>
            <a:r>
              <a:rPr sz="3600" b="1" spc="-8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вр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6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ж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да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ющ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ие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к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лет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ки,</a:t>
            </a:r>
            <a:r>
              <a:rPr sz="3600" b="1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в о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3600" b="1" spc="-8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вн</a:t>
            </a:r>
            <a:r>
              <a:rPr sz="3600" b="1" spc="-7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м</a:t>
            </a:r>
            <a:r>
              <a:rPr sz="36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с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600" b="1" spc="-55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3600" b="1" spc="-229" dirty="0">
                <a:solidFill>
                  <a:srgbClr val="002060"/>
                </a:solidFill>
                <a:latin typeface="Times New Roman"/>
                <a:cs typeface="Times New Roman"/>
              </a:rPr>
              <a:t>у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до</a:t>
            </a:r>
            <a:r>
              <a:rPr sz="3600" b="1" spc="-55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3600" b="1" spc="-50" dirty="0">
                <a:solidFill>
                  <a:srgbClr val="002060"/>
                </a:solidFill>
                <a:latin typeface="Times New Roman"/>
                <a:cs typeface="Times New Roman"/>
              </a:rPr>
              <a:t>у</a:t>
            </a:r>
            <a:r>
              <a:rPr sz="36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ж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ива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ющ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им д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й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ст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ви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ем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:</a:t>
            </a:r>
            <a:endParaRPr sz="36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78" y="142852"/>
            <a:ext cx="9929882" cy="6715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>
                <a:solidFill>
                  <a:srgbClr val="002060"/>
                </a:solidFill>
              </a:rPr>
              <a:t>Основные цели лечения СН :</a:t>
            </a:r>
          </a:p>
          <a:p>
            <a:r>
              <a:rPr lang="ru-RU" dirty="0"/>
              <a:t>снижение нагрузки на поврежденное или </a:t>
            </a:r>
            <a:r>
              <a:rPr lang="ru-RU" dirty="0" err="1"/>
              <a:t>гемодинамически</a:t>
            </a:r>
            <a:r>
              <a:rPr lang="ru-RU" dirty="0"/>
              <a:t> перегруженное сердце, </a:t>
            </a:r>
          </a:p>
          <a:p>
            <a:r>
              <a:rPr lang="ru-RU" dirty="0"/>
              <a:t>повышение сократительных свойств миокарда,</a:t>
            </a:r>
          </a:p>
          <a:p>
            <a:r>
              <a:rPr lang="ru-RU" dirty="0"/>
              <a:t>устранение </a:t>
            </a:r>
            <a:r>
              <a:rPr lang="ru-RU" dirty="0" err="1"/>
              <a:t>гипергидратации</a:t>
            </a:r>
            <a:r>
              <a:rPr lang="ru-RU" dirty="0"/>
              <a:t> и отеков, </a:t>
            </a:r>
          </a:p>
          <a:p>
            <a:r>
              <a:rPr lang="ru-RU" dirty="0"/>
              <a:t>предотвращение тяжелых нарушений водно-электролитного и кислотно-основного равновесия, </a:t>
            </a:r>
          </a:p>
          <a:p>
            <a:r>
              <a:rPr lang="ru-RU" dirty="0"/>
              <a:t>устранение нейрогормональных сдвигов, </a:t>
            </a:r>
          </a:p>
          <a:p>
            <a:r>
              <a:rPr lang="ru-RU" dirty="0"/>
              <a:t>задержка прогрессирования </a:t>
            </a:r>
            <a:r>
              <a:rPr lang="ru-RU" dirty="0" err="1"/>
              <a:t>гипопротеинемии</a:t>
            </a:r>
            <a:r>
              <a:rPr lang="ru-RU" dirty="0"/>
              <a:t>, </a:t>
            </a:r>
          </a:p>
          <a:p>
            <a:r>
              <a:rPr lang="ru-RU" dirty="0"/>
              <a:t>профилактика тромбоэмболии</a:t>
            </a:r>
          </a:p>
          <a:p>
            <a:pPr algn="ctr">
              <a:buNone/>
            </a:pPr>
            <a:r>
              <a:rPr lang="ru-RU" b="1" i="1" dirty="0">
                <a:solidFill>
                  <a:srgbClr val="002060"/>
                </a:solidFill>
              </a:rPr>
              <a:t>Критерии эффективности лечения СН:</a:t>
            </a:r>
          </a:p>
          <a:p>
            <a:pPr algn="ctr">
              <a:buNone/>
            </a:pPr>
            <a:r>
              <a:rPr lang="ru-RU" dirty="0"/>
              <a:t>увеличение продолжительности жизни, уменьшение смертности, </a:t>
            </a:r>
          </a:p>
          <a:p>
            <a:pPr algn="ctr">
              <a:buNone/>
            </a:pPr>
            <a:r>
              <a:rPr lang="ru-RU" dirty="0"/>
              <a:t>повышение толерантности к физической нагрузке, </a:t>
            </a:r>
          </a:p>
          <a:p>
            <a:pPr algn="ctr">
              <a:buNone/>
            </a:pPr>
            <a:r>
              <a:rPr lang="ru-RU" dirty="0"/>
              <a:t>улучшение качества жизни, уменьшение нейрогуморальных сдвигов, </a:t>
            </a:r>
          </a:p>
          <a:p>
            <a:pPr algn="ctr">
              <a:buNone/>
            </a:pPr>
            <a:r>
              <a:rPr lang="ru-RU" dirty="0"/>
              <a:t>замедление прогрессирования СН, </a:t>
            </a:r>
          </a:p>
          <a:p>
            <a:pPr algn="ctr">
              <a:buNone/>
            </a:pPr>
            <a:r>
              <a:rPr lang="ru-RU" dirty="0"/>
              <a:t>уменьшение выраженности клинических проявлений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144160" cy="6858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/>
              <a:t>Лечение сердечной недостаточности имеет перед собой следующие цели: </a:t>
            </a:r>
            <a:endParaRPr lang="ru-RU" dirty="0"/>
          </a:p>
          <a:p>
            <a:pPr algn="ctr">
              <a:buNone/>
            </a:pPr>
            <a:r>
              <a:rPr lang="ru-RU" dirty="0"/>
              <a:t>1) повышение насыщения крови кислородом, </a:t>
            </a:r>
          </a:p>
          <a:p>
            <a:pPr algn="ctr">
              <a:buNone/>
            </a:pPr>
            <a:r>
              <a:rPr lang="ru-RU" dirty="0"/>
              <a:t>2) снижение потребления кислорода тканями, </a:t>
            </a:r>
          </a:p>
          <a:p>
            <a:pPr algn="ctr">
              <a:buNone/>
            </a:pPr>
            <a:r>
              <a:rPr lang="ru-RU" dirty="0"/>
              <a:t>3) коррекция метаболических нарушений, </a:t>
            </a:r>
          </a:p>
          <a:p>
            <a:pPr algn="ctr">
              <a:buNone/>
            </a:pPr>
            <a:r>
              <a:rPr lang="ru-RU" dirty="0"/>
              <a:t>4) восстановление водно-солевого баланса, </a:t>
            </a:r>
          </a:p>
          <a:p>
            <a:pPr algn="ctr">
              <a:buNone/>
            </a:pPr>
            <a:r>
              <a:rPr lang="ru-RU" dirty="0"/>
              <a:t>5) улучшение сократительной функции миокарда. </a:t>
            </a:r>
          </a:p>
          <a:p>
            <a:r>
              <a:rPr lang="ru-RU" dirty="0"/>
              <a:t>Выраженное </a:t>
            </a:r>
            <a:r>
              <a:rPr lang="ru-RU" dirty="0" err="1"/>
              <a:t>психо-эмоциональное</a:t>
            </a:r>
            <a:r>
              <a:rPr lang="ru-RU" dirty="0"/>
              <a:t> напряжение - </a:t>
            </a:r>
            <a:r>
              <a:rPr lang="ru-RU" b="1" dirty="0" err="1">
                <a:solidFill>
                  <a:srgbClr val="002060"/>
                </a:solidFill>
              </a:rPr>
              <a:t>промедол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/>
              <a:t>в дозе 0,1 мг/кг, </a:t>
            </a:r>
          </a:p>
          <a:p>
            <a:pPr>
              <a:buNone/>
            </a:pPr>
            <a:r>
              <a:rPr lang="ru-RU" dirty="0"/>
              <a:t>   который также эффективен при наличии отека легких</a:t>
            </a:r>
          </a:p>
          <a:p>
            <a:pPr>
              <a:buNone/>
            </a:pPr>
            <a:r>
              <a:rPr lang="ru-RU" dirty="0"/>
              <a:t>   - при его назначении необходим постоянный контроль дыхания. </a:t>
            </a:r>
          </a:p>
          <a:p>
            <a:pPr>
              <a:buNone/>
            </a:pPr>
            <a:r>
              <a:rPr lang="ru-RU" dirty="0"/>
              <a:t>    У больных в крайне тяжелом состоянии - интубация трахеи и перевод на ИВЛ! </a:t>
            </a:r>
          </a:p>
          <a:p>
            <a:r>
              <a:rPr lang="ru-RU" dirty="0"/>
              <a:t>Метод коррекции водно-солевого равновесия - назначение </a:t>
            </a:r>
            <a:r>
              <a:rPr lang="ru-RU" b="1" dirty="0" err="1">
                <a:solidFill>
                  <a:srgbClr val="002060"/>
                </a:solidFill>
              </a:rPr>
              <a:t>диуретиков</a:t>
            </a:r>
            <a:endParaRPr lang="ru-RU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/>
              <a:t>       Из </a:t>
            </a:r>
            <a:r>
              <a:rPr lang="ru-RU" dirty="0" err="1"/>
              <a:t>диуретиков</a:t>
            </a:r>
            <a:r>
              <a:rPr lang="ru-RU" dirty="0"/>
              <a:t> средней силы воздействия – </a:t>
            </a:r>
            <a:r>
              <a:rPr lang="ru-RU" dirty="0" err="1"/>
              <a:t>гидрохлортиазид</a:t>
            </a:r>
            <a:endParaRPr lang="ru-RU" dirty="0"/>
          </a:p>
          <a:p>
            <a:pPr>
              <a:buNone/>
            </a:pPr>
            <a:r>
              <a:rPr lang="ru-RU" dirty="0"/>
              <a:t>       </a:t>
            </a:r>
            <a:r>
              <a:rPr lang="ru-RU" dirty="0" err="1"/>
              <a:t>Фуросемид</a:t>
            </a:r>
            <a:r>
              <a:rPr lang="ru-RU" dirty="0"/>
              <a:t> - более сильный </a:t>
            </a:r>
            <a:r>
              <a:rPr lang="ru-RU" dirty="0" err="1"/>
              <a:t>диуретик</a:t>
            </a:r>
            <a:r>
              <a:rPr lang="ru-RU" dirty="0"/>
              <a:t> и действует быстрее, </a:t>
            </a:r>
          </a:p>
          <a:p>
            <a:pPr>
              <a:buNone/>
            </a:pPr>
            <a:r>
              <a:rPr lang="ru-RU" dirty="0"/>
              <a:t>               в качестве неотложной помощи его можно использовать для в/</a:t>
            </a:r>
            <a:r>
              <a:rPr lang="ru-RU" dirty="0" err="1"/>
              <a:t>в</a:t>
            </a:r>
            <a:r>
              <a:rPr lang="ru-RU" dirty="0"/>
              <a:t> введения </a:t>
            </a:r>
          </a:p>
          <a:p>
            <a:r>
              <a:rPr lang="ru-RU" dirty="0"/>
              <a:t>Средство, улучшающее сократительную способность миокарда – </a:t>
            </a:r>
            <a:r>
              <a:rPr lang="ru-RU" b="1" dirty="0">
                <a:solidFill>
                  <a:srgbClr val="002060"/>
                </a:solidFill>
              </a:rPr>
              <a:t>СГ</a:t>
            </a:r>
          </a:p>
          <a:p>
            <a:pPr>
              <a:buNone/>
            </a:pPr>
            <a:r>
              <a:rPr lang="ru-RU" dirty="0"/>
              <a:t>       Наиболее часто в детской практике используется </a:t>
            </a:r>
            <a:r>
              <a:rPr lang="ru-RU" b="1" dirty="0" err="1">
                <a:solidFill>
                  <a:srgbClr val="002060"/>
                </a:solidFill>
              </a:rPr>
              <a:t>дигоксин</a:t>
            </a:r>
            <a:endParaRPr lang="ru-RU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/>
              <a:t>       </a:t>
            </a:r>
            <a:r>
              <a:rPr lang="ru-RU" i="1" dirty="0">
                <a:solidFill>
                  <a:srgbClr val="002060"/>
                </a:solidFill>
              </a:rPr>
              <a:t>Доза насыщения  (ДН) </a:t>
            </a:r>
            <a:r>
              <a:rPr lang="ru-RU" dirty="0" err="1"/>
              <a:t>дигоксина</a:t>
            </a:r>
            <a:r>
              <a:rPr lang="ru-RU" dirty="0"/>
              <a:t> зависит от возраста и веса больного,</a:t>
            </a:r>
          </a:p>
          <a:p>
            <a:pPr>
              <a:buNone/>
            </a:pPr>
            <a:r>
              <a:rPr lang="ru-RU" dirty="0"/>
              <a:t>         составляет 0,025 мг/кг для новорожденных и грудных детей, </a:t>
            </a:r>
          </a:p>
          <a:p>
            <a:pPr>
              <a:buNone/>
            </a:pPr>
            <a:r>
              <a:rPr lang="ru-RU" dirty="0"/>
              <a:t>         0,05мг/ кг для детей до 2х лет, и 0,025 мг/кг для более старших детей</a:t>
            </a:r>
          </a:p>
          <a:p>
            <a:pPr>
              <a:buNone/>
            </a:pPr>
            <a:r>
              <a:rPr lang="ru-RU" dirty="0"/>
              <a:t>       </a:t>
            </a:r>
            <a:r>
              <a:rPr lang="ru-RU" i="1" dirty="0">
                <a:solidFill>
                  <a:srgbClr val="002060"/>
                </a:solidFill>
              </a:rPr>
              <a:t>Поддерживающая доза </a:t>
            </a:r>
            <a:r>
              <a:rPr lang="ru-RU" dirty="0"/>
              <a:t>составляет обычно 1/4 или 1/3 от вычисленной ДН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Критерии эффективности при лечении больных с  ХСН</a:t>
            </a:r>
          </a:p>
          <a:p>
            <a:pPr algn="ctr">
              <a:buNone/>
            </a:pPr>
            <a:r>
              <a:rPr lang="ru-RU" dirty="0"/>
              <a:t>для основных групп препаратов (</a:t>
            </a:r>
            <a:r>
              <a:rPr lang="ru-RU" dirty="0" err="1"/>
              <a:t>иАПФ</a:t>
            </a:r>
            <a:r>
              <a:rPr lang="ru-RU" dirty="0"/>
              <a:t>, СГ, </a:t>
            </a:r>
            <a:r>
              <a:rPr lang="ru-RU" dirty="0" err="1"/>
              <a:t>диуретики</a:t>
            </a:r>
            <a:r>
              <a:rPr lang="ru-RU" dirty="0"/>
              <a:t>): </a:t>
            </a:r>
            <a:endParaRPr lang="ru-RU" b="1" dirty="0"/>
          </a:p>
          <a:p>
            <a:pPr algn="ctr">
              <a:buNone/>
            </a:pPr>
            <a:r>
              <a:rPr lang="ru-RU" dirty="0"/>
              <a:t>их применение имеет единую конечную цель – нормализовать состояние больного с ХСН</a:t>
            </a:r>
          </a:p>
          <a:p>
            <a:pPr algn="ctr">
              <a:buNone/>
            </a:pPr>
            <a:r>
              <a:rPr lang="ru-RU" dirty="0"/>
              <a:t>путем компенсации работы различных органов и систем:</a:t>
            </a:r>
            <a:endParaRPr lang="ru-RU" b="1" dirty="0"/>
          </a:p>
          <a:p>
            <a:pPr lvl="0"/>
            <a:r>
              <a:rPr lang="ru-RU" dirty="0"/>
              <a:t>Уменьшение  нагрузки на поврежденное или </a:t>
            </a:r>
            <a:r>
              <a:rPr lang="ru-RU" dirty="0" err="1"/>
              <a:t>гемодинамически</a:t>
            </a:r>
            <a:r>
              <a:rPr lang="ru-RU" dirty="0"/>
              <a:t> перегруженное сердце (исчезновение одышки, цианоза, расширения яремных вен и вен передней брюшной стенки, исчезновение болей и дискомфорта в области печени, нормальное АД</a:t>
            </a:r>
            <a:r>
              <a:rPr lang="ru-RU" dirty="0">
                <a:sym typeface="Symbol"/>
              </a:rPr>
              <a:t></a:t>
            </a:r>
            <a:r>
              <a:rPr lang="ru-RU" dirty="0"/>
              <a:t> отсутствие признаков перегрузки по ЭКГ)                                             </a:t>
            </a:r>
          </a:p>
          <a:p>
            <a:pPr lvl="0"/>
            <a:r>
              <a:rPr lang="ru-RU" dirty="0"/>
              <a:t>Усиление сократительных свойств миокарда, то есть улучшение его систолической и </a:t>
            </a:r>
            <a:r>
              <a:rPr lang="ru-RU" dirty="0" err="1"/>
              <a:t>диастолической</a:t>
            </a:r>
            <a:r>
              <a:rPr lang="ru-RU" dirty="0"/>
              <a:t> функций (восстановление звучности тонов, исчезновение </a:t>
            </a:r>
            <a:r>
              <a:rPr lang="en-US" dirty="0"/>
              <a:t>III</a:t>
            </a:r>
            <a:r>
              <a:rPr lang="ru-RU" dirty="0"/>
              <a:t> тона, </a:t>
            </a:r>
            <a:r>
              <a:rPr lang="ru-RU" dirty="0" err="1"/>
              <a:t>маятникообразного</a:t>
            </a:r>
            <a:r>
              <a:rPr lang="ru-RU" dirty="0"/>
              <a:t> ритма</a:t>
            </a:r>
            <a:r>
              <a:rPr lang="ru-RU" dirty="0">
                <a:sym typeface="Symbol"/>
              </a:rPr>
              <a:t></a:t>
            </a:r>
            <a:r>
              <a:rPr lang="ru-RU" dirty="0"/>
              <a:t> повышение вольта- </a:t>
            </a:r>
            <a:r>
              <a:rPr lang="ru-RU" dirty="0" err="1"/>
              <a:t>жа</a:t>
            </a:r>
            <a:r>
              <a:rPr lang="ru-RU" dirty="0"/>
              <a:t> зубцов, улучшение метаболизма в мио- карде по данным ЭКГ; увеличение ФВ, снижение КДО по данным </a:t>
            </a:r>
            <a:r>
              <a:rPr lang="ru-RU" dirty="0" err="1"/>
              <a:t>ЭхоКГ</a:t>
            </a:r>
            <a:r>
              <a:rPr lang="ru-RU" dirty="0"/>
              <a:t>)       </a:t>
            </a:r>
          </a:p>
          <a:p>
            <a:pPr lvl="0"/>
            <a:r>
              <a:rPr lang="ru-RU" dirty="0"/>
              <a:t>Отсутствие признаков </a:t>
            </a:r>
            <a:r>
              <a:rPr lang="ru-RU" dirty="0" err="1"/>
              <a:t>гипергидратации</a:t>
            </a:r>
            <a:r>
              <a:rPr lang="ru-RU" dirty="0"/>
              <a:t> и избытка натрия в организме больного (исчезновение отеков, выпота в серозные полости, влажных хрипов в легких, достаточный диурез)</a:t>
            </a:r>
          </a:p>
          <a:p>
            <a:pPr lvl="0"/>
            <a:r>
              <a:rPr lang="ru-RU" dirty="0"/>
              <a:t>Отсутствие нарушений водно-электролитного и кислотно-основного равновесия </a:t>
            </a:r>
          </a:p>
          <a:p>
            <a:pPr lvl="0">
              <a:buNone/>
            </a:pPr>
            <a:r>
              <a:rPr lang="ru-RU" dirty="0"/>
              <a:t>   (поддержание концентрации </a:t>
            </a:r>
            <a:r>
              <a:rPr lang="en-US" dirty="0"/>
              <a:t>Na</a:t>
            </a:r>
            <a:r>
              <a:rPr lang="ru-RU" dirty="0"/>
              <a:t> на уровне 130ммоль/л, </a:t>
            </a:r>
          </a:p>
          <a:p>
            <a:pPr lvl="0">
              <a:buNone/>
            </a:pPr>
            <a:r>
              <a:rPr lang="ru-RU" dirty="0"/>
              <a:t>                                                           К – 3,4-5,3ммоль/л,  М</a:t>
            </a:r>
            <a:r>
              <a:rPr lang="en-US" dirty="0"/>
              <a:t>g</a:t>
            </a:r>
            <a:r>
              <a:rPr lang="ru-RU" dirty="0"/>
              <a:t> – 0,8-0,9ммоль/л, </a:t>
            </a:r>
            <a:r>
              <a:rPr lang="en-US" dirty="0"/>
              <a:t>ph</a:t>
            </a:r>
            <a:r>
              <a:rPr lang="ru-RU" dirty="0"/>
              <a:t> – 7,3-7,4)</a:t>
            </a:r>
          </a:p>
          <a:p>
            <a:pPr lvl="0"/>
            <a:r>
              <a:rPr lang="ru-RU" dirty="0"/>
              <a:t>Задержка прогрессирования синдрома сердечной кахексии (нормальные размеры печени, содержание общего белка, альбуминов, фибриногена, протромбина; отсутствие </a:t>
            </a:r>
            <a:r>
              <a:rPr lang="ru-RU" dirty="0" err="1"/>
              <a:t>анемиии,лимфоцитопении</a:t>
            </a:r>
            <a:r>
              <a:rPr lang="ru-RU" dirty="0"/>
              <a:t>)                                          </a:t>
            </a:r>
          </a:p>
          <a:p>
            <a:pPr lvl="0"/>
            <a:r>
              <a:rPr lang="ru-RU" dirty="0"/>
              <a:t>Отсутствие нарушений ритма (прежде всего, </a:t>
            </a:r>
            <a:r>
              <a:rPr lang="ru-RU" dirty="0" err="1"/>
              <a:t>тахисистолической</a:t>
            </a:r>
            <a:r>
              <a:rPr lang="ru-RU" dirty="0"/>
              <a:t> формы мерцательной аритмии, пароксизмальных </a:t>
            </a:r>
            <a:r>
              <a:rPr lang="ru-RU" dirty="0" err="1"/>
              <a:t>суправентрикулярных</a:t>
            </a:r>
            <a:r>
              <a:rPr lang="ru-RU" dirty="0"/>
              <a:t> аритмий)</a:t>
            </a:r>
            <a:endParaRPr lang="ru-RU" b="1" dirty="0"/>
          </a:p>
          <a:p>
            <a:pPr>
              <a:buNone/>
            </a:pP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Основные лекарственные препараты</a:t>
            </a:r>
            <a:r>
              <a:rPr lang="ru-RU" dirty="0"/>
              <a:t>, </a:t>
            </a:r>
          </a:p>
          <a:p>
            <a:pPr algn="ctr">
              <a:buNone/>
            </a:pPr>
            <a:r>
              <a:rPr lang="ru-RU" dirty="0"/>
              <a:t>применяемые </a:t>
            </a:r>
            <a:r>
              <a:rPr lang="ru-RU" b="1" dirty="0">
                <a:solidFill>
                  <a:srgbClr val="002060"/>
                </a:solidFill>
              </a:rPr>
              <a:t>для лечения ХСН </a:t>
            </a:r>
            <a:r>
              <a:rPr lang="ru-RU" dirty="0"/>
              <a:t>во всем мире </a:t>
            </a:r>
          </a:p>
          <a:p>
            <a:pPr algn="ctr">
              <a:buNone/>
            </a:pPr>
            <a:r>
              <a:rPr lang="ru-RU" sz="1800" dirty="0"/>
              <a:t>(эффект доказан многоцентровыми </a:t>
            </a:r>
            <a:r>
              <a:rPr lang="ru-RU" sz="1800" dirty="0" err="1"/>
              <a:t>рандомизированными</a:t>
            </a:r>
            <a:r>
              <a:rPr lang="ru-RU" sz="1800" dirty="0"/>
              <a:t> международными исследованиями):</a:t>
            </a:r>
          </a:p>
          <a:p>
            <a:pPr algn="ctr">
              <a:buNone/>
            </a:pPr>
            <a:r>
              <a:rPr lang="ru-RU" dirty="0"/>
              <a:t>  </a:t>
            </a:r>
            <a:r>
              <a:rPr lang="ru-RU" b="1" dirty="0">
                <a:solidFill>
                  <a:srgbClr val="002060"/>
                </a:solidFill>
              </a:rPr>
              <a:t>ИАПФ, </a:t>
            </a:r>
            <a:r>
              <a:rPr lang="ru-RU" b="1" dirty="0" err="1">
                <a:solidFill>
                  <a:srgbClr val="002060"/>
                </a:solidFill>
              </a:rPr>
              <a:t>диуретики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β-адреноблокаторы, </a:t>
            </a:r>
            <a:r>
              <a:rPr lang="ru-RU" b="1" dirty="0">
                <a:solidFill>
                  <a:srgbClr val="002060"/>
                </a:solidFill>
              </a:rPr>
              <a:t>сердечные гликозиды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В настоящее время для лечения СН у детей делаются попытки использовать те же группы препаратов, которые назначаются взрослым для медикаментозного лечения этого синдрома</a:t>
            </a:r>
          </a:p>
          <a:p>
            <a:r>
              <a:rPr lang="ru-RU" dirty="0"/>
              <a:t>Однако, применение многих препаратов для лечения СН у детей и подростков осложнено из-за недостаточной научной базы данных, касающейся применения современных лекарственных средств</a:t>
            </a:r>
          </a:p>
          <a:p>
            <a:endParaRPr lang="ru-RU" dirty="0"/>
          </a:p>
          <a:p>
            <a:r>
              <a:rPr lang="ru-RU" dirty="0"/>
              <a:t>В частности, рекомендации со стороны производителей лекарств по применению многих препаратов в детском и подростковом возрасте отсутствуют</a:t>
            </a:r>
          </a:p>
          <a:p>
            <a:r>
              <a:rPr lang="ru-RU" dirty="0"/>
              <a:t>Существенно затрудняет лечение СН у детей и отсутствие четких возрастных формулярных рекомендаций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/>
              <a:t>Основные подходы к фармакологическому лечению СН </a:t>
            </a:r>
            <a:r>
              <a:rPr lang="ru-RU" sz="2000" dirty="0"/>
              <a:t>(два подхода)</a:t>
            </a:r>
          </a:p>
          <a:p>
            <a:pPr algn="ctr">
              <a:buNone/>
            </a:pPr>
            <a:r>
              <a:rPr lang="ru-RU" sz="2000" dirty="0"/>
              <a:t>—  </a:t>
            </a:r>
            <a:r>
              <a:rPr lang="ru-RU" b="1" dirty="0">
                <a:solidFill>
                  <a:srgbClr val="002060"/>
                </a:solidFill>
              </a:rPr>
              <a:t>лечение </a:t>
            </a:r>
            <a:r>
              <a:rPr lang="ru-RU" b="1" dirty="0" err="1">
                <a:solidFill>
                  <a:srgbClr val="002060"/>
                </a:solidFill>
              </a:rPr>
              <a:t>декомпенсированной</a:t>
            </a:r>
            <a:r>
              <a:rPr lang="ru-RU" b="1" dirty="0">
                <a:solidFill>
                  <a:srgbClr val="002060"/>
                </a:solidFill>
              </a:rPr>
              <a:t> СН и стабильной формы ХСН</a:t>
            </a:r>
          </a:p>
          <a:p>
            <a:pPr algn="ctr">
              <a:buNone/>
            </a:pPr>
            <a:r>
              <a:rPr lang="ru-RU" dirty="0"/>
              <a:t>Цели при терапии этих двух форм заболевания различны</a:t>
            </a:r>
          </a:p>
          <a:p>
            <a:r>
              <a:rPr lang="ru-RU" i="1" dirty="0">
                <a:solidFill>
                  <a:srgbClr val="002060"/>
                </a:solidFill>
              </a:rPr>
              <a:t>Лечение </a:t>
            </a:r>
            <a:r>
              <a:rPr lang="ru-RU" i="1" dirty="0" err="1">
                <a:solidFill>
                  <a:srgbClr val="002060"/>
                </a:solidFill>
              </a:rPr>
              <a:t>декомпенсированной</a:t>
            </a:r>
            <a:r>
              <a:rPr lang="ru-RU" i="1" dirty="0">
                <a:solidFill>
                  <a:srgbClr val="002060"/>
                </a:solidFill>
              </a:rPr>
              <a:t> СН </a:t>
            </a:r>
            <a:r>
              <a:rPr lang="ru-RU" dirty="0"/>
              <a:t>– </a:t>
            </a:r>
          </a:p>
          <a:p>
            <a:pPr>
              <a:buNone/>
            </a:pPr>
            <a:r>
              <a:rPr lang="ru-RU" dirty="0"/>
              <a:t>             достижение клинической стабилизации пациента, </a:t>
            </a:r>
          </a:p>
          <a:p>
            <a:pPr>
              <a:buNone/>
            </a:pPr>
            <a:r>
              <a:rPr lang="ru-RU" dirty="0"/>
              <a:t>             восстановление перфузии в жизненно важных органах</a:t>
            </a:r>
          </a:p>
          <a:p>
            <a:pPr>
              <a:buNone/>
            </a:pPr>
            <a:r>
              <a:rPr lang="ru-RU" dirty="0"/>
              <a:t>                                                 </a:t>
            </a:r>
            <a:r>
              <a:rPr lang="ru-RU" sz="2400" i="1" dirty="0"/>
              <a:t>(сердце, головной мозг, печень, почки), </a:t>
            </a:r>
          </a:p>
          <a:p>
            <a:pPr>
              <a:buNone/>
            </a:pPr>
            <a:r>
              <a:rPr lang="ru-RU" dirty="0"/>
              <a:t>             нормализация уровня системного артериального давления, </a:t>
            </a:r>
          </a:p>
          <a:p>
            <a:pPr>
              <a:buNone/>
            </a:pPr>
            <a:r>
              <a:rPr lang="ru-RU" dirty="0"/>
              <a:t>             подготовка пациента к переходу на длительную терапию ХСН</a:t>
            </a:r>
          </a:p>
          <a:p>
            <a:r>
              <a:rPr lang="ru-RU" i="1" dirty="0">
                <a:solidFill>
                  <a:srgbClr val="002060"/>
                </a:solidFill>
              </a:rPr>
              <a:t>Цель лечения пациента со стабильной ХСН </a:t>
            </a:r>
            <a:r>
              <a:rPr lang="ru-RU" dirty="0"/>
              <a:t>– </a:t>
            </a:r>
          </a:p>
          <a:p>
            <a:pPr>
              <a:buNone/>
            </a:pPr>
            <a:r>
              <a:rPr lang="ru-RU" dirty="0"/>
              <a:t>              увеличение продолжительности жизни и </a:t>
            </a:r>
          </a:p>
          <a:p>
            <a:pPr>
              <a:buNone/>
            </a:pPr>
            <a:r>
              <a:rPr lang="ru-RU" dirty="0"/>
              <a:t>               минимизация выраженности клинических симптомов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   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           </a:t>
            </a:r>
            <a:r>
              <a:rPr lang="ru-RU" dirty="0" err="1">
                <a:solidFill>
                  <a:srgbClr val="002060"/>
                </a:solidFill>
              </a:rPr>
              <a:t>Диуретики</a:t>
            </a:r>
            <a:r>
              <a:rPr lang="ru-RU" dirty="0">
                <a:solidFill>
                  <a:srgbClr val="002060"/>
                </a:solidFill>
              </a:rPr>
              <a:t>, вазодилататоры и позитивные </a:t>
            </a:r>
            <a:r>
              <a:rPr lang="ru-RU" dirty="0" err="1">
                <a:solidFill>
                  <a:srgbClr val="002060"/>
                </a:solidFill>
              </a:rPr>
              <a:t>инотропные</a:t>
            </a:r>
            <a:r>
              <a:rPr lang="ru-RU" dirty="0">
                <a:solidFill>
                  <a:srgbClr val="002060"/>
                </a:solidFill>
              </a:rPr>
              <a:t> препараты </a:t>
            </a:r>
            <a:r>
              <a:rPr lang="ru-RU" dirty="0"/>
              <a:t> - </a:t>
            </a:r>
          </a:p>
          <a:p>
            <a:pPr>
              <a:buNone/>
            </a:pPr>
            <a:r>
              <a:rPr lang="ru-RU" dirty="0"/>
              <a:t>                                       используются в обоих случаях,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   </a:t>
            </a:r>
            <a:r>
              <a:rPr lang="ru-RU" sz="2000" dirty="0">
                <a:solidFill>
                  <a:srgbClr val="002060"/>
                </a:solidFill>
              </a:rPr>
              <a:t>нейрогормональные препараты (ИАПФ и </a:t>
            </a:r>
            <a:r>
              <a:rPr lang="ru-RU" sz="2000" dirty="0" err="1">
                <a:solidFill>
                  <a:srgbClr val="002060"/>
                </a:solidFill>
              </a:rPr>
              <a:t>β-адреноблокаторы</a:t>
            </a:r>
            <a:r>
              <a:rPr lang="ru-RU" sz="2000" dirty="0">
                <a:solidFill>
                  <a:srgbClr val="002060"/>
                </a:solidFill>
              </a:rPr>
              <a:t>) </a:t>
            </a:r>
            <a:r>
              <a:rPr lang="ru-RU" sz="2000" dirty="0" err="1"/>
              <a:t>и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2060"/>
                </a:solidFill>
              </a:rPr>
              <a:t>ингибиторы </a:t>
            </a:r>
            <a:r>
              <a:rPr lang="ru-RU" sz="2000" dirty="0" err="1">
                <a:solidFill>
                  <a:srgbClr val="002060"/>
                </a:solidFill>
              </a:rPr>
              <a:t>цитокинов</a:t>
            </a:r>
            <a:r>
              <a:rPr lang="ru-RU" sz="2000" dirty="0">
                <a:solidFill>
                  <a:srgbClr val="002060"/>
                </a:solidFill>
              </a:rPr>
              <a:t> –</a:t>
            </a:r>
          </a:p>
          <a:p>
            <a:pPr>
              <a:buNone/>
            </a:pPr>
            <a:r>
              <a:rPr lang="ru-RU" sz="2000" dirty="0">
                <a:solidFill>
                  <a:srgbClr val="002060"/>
                </a:solidFill>
              </a:rPr>
              <a:t>                              </a:t>
            </a:r>
            <a:r>
              <a:rPr lang="ru-RU" sz="2000" dirty="0"/>
              <a:t> назначаются для увеличения продолжительности жизни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300" y="153900"/>
            <a:ext cx="8229600" cy="620888"/>
          </a:xfrm>
          <a:prstGeom prst="rect">
            <a:avLst/>
          </a:prstGeom>
        </p:spPr>
        <p:txBody>
          <a:bodyPr vert="horz" wrap="square" lIns="0" tIns="127203" rIns="0" bIns="0" rtlCol="0">
            <a:spAutoFit/>
          </a:bodyPr>
          <a:lstStyle/>
          <a:p>
            <a:pPr marL="1660525" algn="ctr">
              <a:lnSpc>
                <a:spcPct val="100000"/>
              </a:lnSpc>
            </a:pPr>
            <a:r>
              <a:rPr sz="3200" spc="-40" dirty="0">
                <a:solidFill>
                  <a:schemeClr val="tx1"/>
                </a:solidFill>
              </a:rPr>
              <a:t>С</a:t>
            </a:r>
            <a:r>
              <a:rPr sz="3200" spc="-110" dirty="0">
                <a:solidFill>
                  <a:schemeClr val="tx1"/>
                </a:solidFill>
              </a:rPr>
              <a:t>х</a:t>
            </a:r>
            <a:r>
              <a:rPr sz="3200" spc="-20" dirty="0">
                <a:solidFill>
                  <a:schemeClr val="tx1"/>
                </a:solidFill>
              </a:rPr>
              <a:t>е</a:t>
            </a:r>
            <a:r>
              <a:rPr sz="3200" spc="-55" dirty="0">
                <a:solidFill>
                  <a:schemeClr val="tx1"/>
                </a:solidFill>
              </a:rPr>
              <a:t>м</a:t>
            </a:r>
            <a:r>
              <a:rPr sz="3200" spc="-20" dirty="0">
                <a:solidFill>
                  <a:schemeClr val="tx1"/>
                </a:solidFill>
              </a:rPr>
              <a:t>а</a:t>
            </a:r>
            <a:r>
              <a:rPr sz="3200" spc="-5" dirty="0">
                <a:solidFill>
                  <a:schemeClr val="tx1"/>
                </a:solidFill>
              </a:rPr>
              <a:t> </a:t>
            </a:r>
            <a:r>
              <a:rPr sz="3200" spc="-25" dirty="0">
                <a:solidFill>
                  <a:schemeClr val="tx1"/>
                </a:solidFill>
              </a:rPr>
              <a:t>п</a:t>
            </a:r>
            <a:r>
              <a:rPr sz="3200" spc="-125" dirty="0">
                <a:solidFill>
                  <a:schemeClr val="tx1"/>
                </a:solidFill>
              </a:rPr>
              <a:t>а</a:t>
            </a:r>
            <a:r>
              <a:rPr sz="3200" spc="-65" dirty="0">
                <a:solidFill>
                  <a:schemeClr val="tx1"/>
                </a:solidFill>
              </a:rPr>
              <a:t>т</a:t>
            </a:r>
            <a:r>
              <a:rPr sz="3200" spc="-20" dirty="0">
                <a:solidFill>
                  <a:schemeClr val="tx1"/>
                </a:solidFill>
              </a:rPr>
              <a:t>о</a:t>
            </a:r>
            <a:r>
              <a:rPr sz="3200" spc="-70" dirty="0">
                <a:solidFill>
                  <a:schemeClr val="tx1"/>
                </a:solidFill>
              </a:rPr>
              <a:t>г</a:t>
            </a:r>
            <a:r>
              <a:rPr sz="3200" spc="-20" dirty="0">
                <a:solidFill>
                  <a:schemeClr val="tx1"/>
                </a:solidFill>
              </a:rPr>
              <a:t>енеза</a:t>
            </a:r>
            <a:r>
              <a:rPr sz="3200" spc="-25" dirty="0">
                <a:solidFill>
                  <a:schemeClr val="tx1"/>
                </a:solidFill>
              </a:rPr>
              <a:t> </a:t>
            </a:r>
            <a:r>
              <a:rPr sz="3200" spc="-195" dirty="0">
                <a:solidFill>
                  <a:schemeClr val="tx1"/>
                </a:solidFill>
              </a:rPr>
              <a:t>Х</a:t>
            </a:r>
            <a:r>
              <a:rPr sz="3200" spc="-40" dirty="0">
                <a:solidFill>
                  <a:schemeClr val="tx1"/>
                </a:solidFill>
              </a:rPr>
              <a:t>С</a:t>
            </a:r>
            <a:r>
              <a:rPr sz="3200" spc="-35" dirty="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774788"/>
            <a:ext cx="10287000" cy="55241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643698" y="6286520"/>
            <a:ext cx="34671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25" dirty="0">
                <a:latin typeface="Times New Roman"/>
                <a:cs typeface="Times New Roman"/>
              </a:rPr>
              <a:t>В.Ю</a:t>
            </a:r>
            <a:r>
              <a:rPr sz="2400" b="1" spc="-10" dirty="0">
                <a:latin typeface="Times New Roman"/>
                <a:cs typeface="Times New Roman"/>
              </a:rPr>
              <a:t>.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30" dirty="0">
                <a:latin typeface="Times New Roman"/>
                <a:cs typeface="Times New Roman"/>
              </a:rPr>
              <a:t>М</a:t>
            </a:r>
            <a:r>
              <a:rPr sz="2400" b="1" spc="-10" dirty="0">
                <a:latin typeface="Times New Roman"/>
                <a:cs typeface="Times New Roman"/>
              </a:rPr>
              <a:t>ар</a:t>
            </a:r>
            <a:r>
              <a:rPr sz="2400" b="1" spc="-25" dirty="0">
                <a:latin typeface="Times New Roman"/>
                <a:cs typeface="Times New Roman"/>
              </a:rPr>
              <a:t>ее</a:t>
            </a:r>
            <a:r>
              <a:rPr sz="2400" b="1" spc="-15" dirty="0">
                <a:latin typeface="Times New Roman"/>
                <a:cs typeface="Times New Roman"/>
              </a:rPr>
              <a:t>в,</a:t>
            </a:r>
            <a:r>
              <a:rPr sz="2400" b="1" spc="-10" dirty="0">
                <a:latin typeface="Times New Roman"/>
                <a:cs typeface="Times New Roman"/>
              </a:rPr>
              <a:t> 199</a:t>
            </a:r>
            <a:r>
              <a:rPr sz="2400" b="1" spc="-15" dirty="0">
                <a:latin typeface="Times New Roman"/>
                <a:cs typeface="Times New Roman"/>
              </a:rPr>
              <a:t>5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i="1" dirty="0" err="1">
                <a:solidFill>
                  <a:srgbClr val="002060"/>
                </a:solidFill>
              </a:rPr>
              <a:t>Диуретики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dirty="0"/>
              <a:t>- в лечении СН у детей: </a:t>
            </a:r>
          </a:p>
          <a:p>
            <a:r>
              <a:rPr lang="ru-RU" dirty="0"/>
              <a:t>уменьшают пред- и </a:t>
            </a:r>
            <a:r>
              <a:rPr lang="ru-RU" dirty="0" err="1"/>
              <a:t>постнагрузку</a:t>
            </a:r>
            <a:r>
              <a:rPr lang="ru-RU" dirty="0"/>
              <a:t> на сердце, </a:t>
            </a:r>
          </a:p>
          <a:p>
            <a:r>
              <a:rPr lang="ru-RU" dirty="0"/>
              <a:t> устраняют застойные явления во внутренних органах и периферические отеки</a:t>
            </a:r>
          </a:p>
          <a:p>
            <a:pPr algn="ctr">
              <a:buNone/>
            </a:pPr>
            <a:r>
              <a:rPr lang="ru-RU" dirty="0"/>
              <a:t>   Их эффективность зависит от того, на какой отдел нефрона они воздействуют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Петлевые </a:t>
            </a:r>
            <a:r>
              <a:rPr lang="ru-RU" b="1" i="1" dirty="0" err="1">
                <a:solidFill>
                  <a:srgbClr val="002060"/>
                </a:solidFill>
              </a:rPr>
              <a:t>диуретики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фуросемид</a:t>
            </a:r>
            <a:r>
              <a:rPr lang="ru-RU" dirty="0"/>
              <a:t>, </a:t>
            </a:r>
            <a:r>
              <a:rPr lang="ru-RU" dirty="0" err="1"/>
              <a:t>лазикс</a:t>
            </a:r>
            <a:r>
              <a:rPr lang="ru-RU" dirty="0"/>
              <a:t>, </a:t>
            </a:r>
            <a:r>
              <a:rPr lang="ru-RU" dirty="0" err="1"/>
              <a:t>фуросемид-ратиофарм</a:t>
            </a:r>
            <a:r>
              <a:rPr lang="ru-RU" dirty="0"/>
              <a:t>, </a:t>
            </a:r>
            <a:r>
              <a:rPr lang="ru-RU" dirty="0" err="1"/>
              <a:t>фуросемид-тева</a:t>
            </a:r>
            <a:r>
              <a:rPr lang="ru-RU" dirty="0"/>
              <a:t>, </a:t>
            </a:r>
            <a:r>
              <a:rPr lang="ru-RU" dirty="0" err="1"/>
              <a:t>урегит</a:t>
            </a:r>
            <a:r>
              <a:rPr lang="ru-RU" dirty="0"/>
              <a:t>) – </a:t>
            </a:r>
          </a:p>
          <a:p>
            <a:pPr>
              <a:buNone/>
            </a:pPr>
            <a:r>
              <a:rPr lang="ru-RU" dirty="0"/>
              <a:t>    наиболее мощные препараты этой группы - действуют на всем протяжении петли </a:t>
            </a:r>
            <a:r>
              <a:rPr lang="ru-RU" dirty="0" err="1"/>
              <a:t>Генле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dirty="0"/>
              <a:t>    в которой происходит основная </a:t>
            </a:r>
            <a:r>
              <a:rPr lang="ru-RU" dirty="0" err="1"/>
              <a:t>реабсорбция</a:t>
            </a:r>
            <a:r>
              <a:rPr lang="ru-RU" dirty="0"/>
              <a:t> натрия </a:t>
            </a:r>
          </a:p>
          <a:p>
            <a:pPr algn="ctr">
              <a:buNone/>
            </a:pPr>
            <a:r>
              <a:rPr lang="ru-RU" dirty="0"/>
              <a:t> Наиболее часто в детской практике используется </a:t>
            </a:r>
            <a:r>
              <a:rPr lang="ru-RU" b="1" dirty="0" err="1">
                <a:solidFill>
                  <a:srgbClr val="002060"/>
                </a:solidFill>
              </a:rPr>
              <a:t>фуросемид</a:t>
            </a:r>
            <a:r>
              <a:rPr lang="ru-RU" b="1" dirty="0">
                <a:solidFill>
                  <a:srgbClr val="002060"/>
                </a:solidFill>
              </a:rPr>
              <a:t>  (Ф) – </a:t>
            </a:r>
          </a:p>
          <a:p>
            <a:pPr algn="ctr">
              <a:buNone/>
            </a:pPr>
            <a:r>
              <a:rPr lang="ru-RU" dirty="0"/>
              <a:t> обязательно применяется при лечении </a:t>
            </a:r>
            <a:r>
              <a:rPr lang="ru-RU" dirty="0" err="1"/>
              <a:t>декомпенсированной</a:t>
            </a:r>
            <a:r>
              <a:rPr lang="ru-RU" dirty="0"/>
              <a:t> СН, соответствующей НК IIБ     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sz="2000" dirty="0"/>
              <a:t>(согласно классификации Н. Д. </a:t>
            </a:r>
            <a:r>
              <a:rPr lang="ru-RU" sz="2000" dirty="0" err="1"/>
              <a:t>Стражеско</a:t>
            </a:r>
            <a:r>
              <a:rPr lang="ru-RU" sz="2000" dirty="0"/>
              <a:t>, В. Х. Василенко)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b="1" dirty="0">
                <a:solidFill>
                  <a:srgbClr val="002060"/>
                </a:solidFill>
              </a:rPr>
              <a:t>Ф</a:t>
            </a:r>
            <a:r>
              <a:rPr lang="ru-RU" dirty="0"/>
              <a:t>  -  вызывает быстрый мощный, но непродолжительный диуретический эффект, </a:t>
            </a:r>
          </a:p>
          <a:p>
            <a:pPr>
              <a:buNone/>
            </a:pPr>
            <a:r>
              <a:rPr lang="ru-RU" dirty="0"/>
              <a:t>           действие препарата начинается через 1 ч и продолжается 4–6 ч, </a:t>
            </a:r>
          </a:p>
          <a:p>
            <a:pPr>
              <a:buNone/>
            </a:pPr>
            <a:r>
              <a:rPr lang="ru-RU" dirty="0"/>
              <a:t>           назначается из расчета 2 мг/кг массы тела</a:t>
            </a:r>
          </a:p>
          <a:p>
            <a:pPr>
              <a:buNone/>
            </a:pPr>
            <a:r>
              <a:rPr lang="ru-RU" dirty="0"/>
              <a:t>           Форма для в/</a:t>
            </a:r>
            <a:r>
              <a:rPr lang="ru-RU" dirty="0" err="1"/>
              <a:t>в</a:t>
            </a:r>
            <a:r>
              <a:rPr lang="ru-RU" dirty="0"/>
              <a:t> применения:</a:t>
            </a:r>
          </a:p>
          <a:p>
            <a:pPr>
              <a:buNone/>
            </a:pPr>
            <a:r>
              <a:rPr lang="ru-RU" dirty="0"/>
              <a:t>           </a:t>
            </a:r>
            <a:r>
              <a:rPr lang="ru-RU" b="1" i="1" dirty="0" err="1"/>
              <a:t>лазикс</a:t>
            </a:r>
            <a:r>
              <a:rPr lang="ru-RU" dirty="0"/>
              <a:t>,  в ампулах по 2 мл 1% раствора, доза 1 мг/кг массы, </a:t>
            </a:r>
          </a:p>
          <a:p>
            <a:pPr>
              <a:buNone/>
            </a:pPr>
            <a:r>
              <a:rPr lang="ru-RU" dirty="0"/>
              <a:t>           эффект - через 10–15 мин и продолжается от 2 до 3 ч</a:t>
            </a:r>
          </a:p>
          <a:p>
            <a:pPr>
              <a:buNone/>
            </a:pPr>
            <a:r>
              <a:rPr lang="ru-RU" dirty="0"/>
              <a:t>           Препарат обладает достаточно выраженным синдромом отмены </a:t>
            </a:r>
          </a:p>
          <a:p>
            <a:pPr algn="ctr">
              <a:buNone/>
            </a:pPr>
            <a:r>
              <a:rPr lang="ru-RU" dirty="0"/>
              <a:t> При сопутствующей </a:t>
            </a:r>
            <a:r>
              <a:rPr lang="ru-RU" dirty="0" err="1"/>
              <a:t>ПочН</a:t>
            </a:r>
            <a:r>
              <a:rPr lang="ru-RU" dirty="0"/>
              <a:t> доза </a:t>
            </a:r>
            <a:r>
              <a:rPr lang="ru-RU" dirty="0" err="1"/>
              <a:t>фуросемида</a:t>
            </a:r>
            <a:r>
              <a:rPr lang="ru-RU" dirty="0"/>
              <a:t> увеличивается до 5 мг/кг</a:t>
            </a:r>
          </a:p>
          <a:p>
            <a:pPr algn="ctr">
              <a:buNone/>
            </a:pPr>
            <a:r>
              <a:rPr lang="ru-RU" dirty="0"/>
              <a:t>   </a:t>
            </a:r>
            <a:r>
              <a:rPr lang="ru-RU" i="1" dirty="0">
                <a:solidFill>
                  <a:srgbClr val="002060"/>
                </a:solidFill>
              </a:rPr>
              <a:t>Побочные действия Ф: </a:t>
            </a:r>
          </a:p>
          <a:p>
            <a:pPr>
              <a:buNone/>
            </a:pPr>
            <a:r>
              <a:rPr lang="ru-RU" dirty="0"/>
              <a:t>         </a:t>
            </a:r>
            <a:r>
              <a:rPr lang="ru-RU" dirty="0" err="1"/>
              <a:t>гипокалиемия</a:t>
            </a:r>
            <a:r>
              <a:rPr lang="ru-RU" dirty="0"/>
              <a:t>, </a:t>
            </a:r>
            <a:r>
              <a:rPr lang="ru-RU" dirty="0" err="1"/>
              <a:t>гиперурикемия</a:t>
            </a:r>
            <a:r>
              <a:rPr lang="ru-RU" dirty="0"/>
              <a:t>, гипергликемия, </a:t>
            </a:r>
            <a:r>
              <a:rPr lang="ru-RU" dirty="0" err="1"/>
              <a:t>гиперхлоремический</a:t>
            </a:r>
            <a:r>
              <a:rPr lang="ru-RU" dirty="0"/>
              <a:t> алкалоз</a:t>
            </a:r>
          </a:p>
          <a:p>
            <a:pPr>
              <a:buNone/>
            </a:pPr>
            <a:r>
              <a:rPr lang="ru-RU" dirty="0"/>
              <a:t>   При назначении Ф -  </a:t>
            </a:r>
            <a:r>
              <a:rPr lang="ru-RU" sz="2100" dirty="0"/>
              <a:t>диета, богатая калием, и/или препараты, содержащие калий (</a:t>
            </a:r>
            <a:r>
              <a:rPr lang="ru-RU" sz="2100" dirty="0" err="1"/>
              <a:t>панангин</a:t>
            </a:r>
            <a:r>
              <a:rPr lang="ru-RU" sz="2100" dirty="0"/>
              <a:t>)</a:t>
            </a:r>
          </a:p>
          <a:p>
            <a:pPr algn="ctr">
              <a:buNone/>
            </a:pPr>
            <a:r>
              <a:rPr lang="ru-RU" dirty="0"/>
              <a:t>   </a:t>
            </a:r>
            <a:r>
              <a:rPr lang="ru-RU" sz="2100" i="1" dirty="0">
                <a:solidFill>
                  <a:srgbClr val="002060"/>
                </a:solidFill>
              </a:rPr>
              <a:t>Эффективна </a:t>
            </a:r>
          </a:p>
          <a:p>
            <a:pPr algn="ctr">
              <a:buNone/>
            </a:pPr>
            <a:r>
              <a:rPr lang="ru-RU" sz="2100" dirty="0"/>
              <a:t>комбинация </a:t>
            </a:r>
            <a:r>
              <a:rPr lang="ru-RU" sz="2100" dirty="0" err="1"/>
              <a:t>фуросемида</a:t>
            </a:r>
            <a:r>
              <a:rPr lang="ru-RU" sz="2100" dirty="0"/>
              <a:t> с калийсберегающими мочегонными препаратами – </a:t>
            </a:r>
          </a:p>
          <a:p>
            <a:pPr algn="ctr">
              <a:buNone/>
            </a:pPr>
            <a:r>
              <a:rPr lang="ru-RU" sz="2100" dirty="0"/>
              <a:t>с  </a:t>
            </a:r>
            <a:r>
              <a:rPr lang="ru-RU" sz="2100" dirty="0" err="1"/>
              <a:t>верошпироном</a:t>
            </a:r>
            <a:r>
              <a:rPr lang="ru-RU" sz="2100" dirty="0"/>
              <a:t>, </a:t>
            </a:r>
            <a:r>
              <a:rPr lang="ru-RU" sz="2100" dirty="0" err="1"/>
              <a:t>веро-спиронолактоном</a:t>
            </a:r>
            <a:endParaRPr lang="ru-RU" sz="2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>
                <a:solidFill>
                  <a:srgbClr val="002060"/>
                </a:solidFill>
              </a:rPr>
              <a:t>Сердечная недостаточность (СН) </a:t>
            </a:r>
            <a:r>
              <a:rPr lang="ru-RU" dirty="0"/>
              <a:t>– </a:t>
            </a:r>
          </a:p>
          <a:p>
            <a:pPr algn="ctr">
              <a:buNone/>
            </a:pPr>
            <a:r>
              <a:rPr lang="ru-RU" dirty="0"/>
              <a:t>одна из основных причин нарушения кровообращения </a:t>
            </a:r>
          </a:p>
          <a:p>
            <a:pPr algn="ctr">
              <a:buNone/>
            </a:pPr>
            <a:r>
              <a:rPr lang="ru-RU" sz="2000" i="1" dirty="0"/>
              <a:t>(2-я причина – изменение тонуса периферических сосудов) </a:t>
            </a:r>
            <a:r>
              <a:rPr lang="ru-RU" dirty="0"/>
              <a:t>– </a:t>
            </a:r>
          </a:p>
          <a:p>
            <a:pPr algn="ctr">
              <a:buNone/>
            </a:pPr>
            <a:r>
              <a:rPr lang="ru-RU" dirty="0"/>
              <a:t>связана со снижением сократительной функции миокарда,</a:t>
            </a:r>
          </a:p>
          <a:p>
            <a:pPr algn="ctr">
              <a:buNone/>
            </a:pPr>
            <a:r>
              <a:rPr lang="ru-RU" dirty="0"/>
              <a:t>что приводит к неспособности сердца перевести венозный приток в адекватный сердечный выброс</a:t>
            </a:r>
          </a:p>
          <a:p>
            <a:pPr algn="ctr">
              <a:buNone/>
            </a:pPr>
            <a:r>
              <a:rPr lang="ru-RU" dirty="0"/>
              <a:t>Согласно современным представлениям, </a:t>
            </a:r>
          </a:p>
          <a:p>
            <a:r>
              <a:rPr lang="ru-RU" dirty="0"/>
              <a:t>Хроническая сердечная недостаточность (ХСН) — это сложный клинический процесс, вызванный различными заболеваниями </a:t>
            </a:r>
            <a:r>
              <a:rPr lang="ru-RU" dirty="0" err="1"/>
              <a:t>сердечно-сосудистой</a:t>
            </a:r>
            <a:r>
              <a:rPr lang="ru-RU" dirty="0"/>
              <a:t> системы, приводящими к систолической и/или </a:t>
            </a:r>
            <a:r>
              <a:rPr lang="ru-RU" dirty="0" err="1"/>
              <a:t>диастолической</a:t>
            </a:r>
            <a:r>
              <a:rPr lang="ru-RU" dirty="0"/>
              <a:t> дисфункции миокарда желудочков</a:t>
            </a:r>
          </a:p>
          <a:p>
            <a:r>
              <a:rPr lang="ru-RU" dirty="0"/>
              <a:t>проявляется нарушениями как гемодинамики, так и нарушениями нейроэндокринной регуляции</a:t>
            </a:r>
          </a:p>
          <a:p>
            <a:r>
              <a:rPr lang="ru-RU" dirty="0"/>
              <a:t> ХСН является одной из основных причин </a:t>
            </a:r>
            <a:r>
              <a:rPr lang="ru-RU" dirty="0" err="1"/>
              <a:t>инвалидизации</a:t>
            </a:r>
            <a:r>
              <a:rPr lang="ru-RU" dirty="0"/>
              <a:t> и смертности в детском возрасте</a:t>
            </a:r>
          </a:p>
          <a:p>
            <a:r>
              <a:rPr lang="ru-RU" dirty="0"/>
              <a:t>Причиной ХСН у детей могут являться практически все органические заболевания сердца.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КРИТЕРИИ ЭФФЕКТИВНОСТИ ПРИ ИСПОЛЬЗОВАНИИ ДИУРЕТИКОВ</a:t>
            </a:r>
          </a:p>
          <a:p>
            <a:pPr algn="ctr">
              <a:buNone/>
            </a:pPr>
            <a:r>
              <a:rPr lang="ru-RU" b="1" i="1" dirty="0">
                <a:solidFill>
                  <a:srgbClr val="002060"/>
                </a:solidFill>
              </a:rPr>
              <a:t>ФУРОСЕМИД</a:t>
            </a:r>
          </a:p>
          <a:p>
            <a:pPr algn="ctr">
              <a:buNone/>
            </a:pPr>
            <a:endParaRPr lang="ru-RU" b="1" i="1" dirty="0">
              <a:solidFill>
                <a:srgbClr val="002060"/>
              </a:solidFill>
            </a:endParaRPr>
          </a:p>
          <a:p>
            <a:pPr lvl="0"/>
            <a:r>
              <a:rPr lang="ru-RU" dirty="0"/>
              <a:t>Уменьшение признаков сердечной недостаточности –</a:t>
            </a:r>
          </a:p>
          <a:p>
            <a:pPr lvl="0">
              <a:buNone/>
            </a:pPr>
            <a:r>
              <a:rPr lang="ru-RU" dirty="0"/>
              <a:t>                исчезновение одышки, цианоза, </a:t>
            </a:r>
          </a:p>
          <a:p>
            <a:pPr lvl="0">
              <a:buNone/>
            </a:pPr>
            <a:r>
              <a:rPr lang="ru-RU" dirty="0"/>
              <a:t>                расширения яремных вен и вен передней брюшной стенки, </a:t>
            </a:r>
          </a:p>
          <a:p>
            <a:pPr lvl="0">
              <a:buNone/>
            </a:pPr>
            <a:r>
              <a:rPr lang="ru-RU" dirty="0"/>
              <a:t>                исчезновение болей в области печени, </a:t>
            </a:r>
          </a:p>
          <a:p>
            <a:pPr lvl="0">
              <a:buNone/>
            </a:pPr>
            <a:r>
              <a:rPr lang="ru-RU" dirty="0"/>
              <a:t>                отсутствие признаков перегрузки сердца по ЭКГ</a:t>
            </a:r>
          </a:p>
          <a:p>
            <a:pPr lvl="0"/>
            <a:r>
              <a:rPr lang="ru-RU" dirty="0"/>
              <a:t>Исчезновение признаков </a:t>
            </a:r>
            <a:r>
              <a:rPr lang="ru-RU" dirty="0" err="1"/>
              <a:t>гипергидратации</a:t>
            </a:r>
            <a:r>
              <a:rPr lang="ru-RU" dirty="0"/>
              <a:t> и избытка натрия в организме –</a:t>
            </a:r>
          </a:p>
          <a:p>
            <a:pPr lvl="0">
              <a:buNone/>
            </a:pPr>
            <a:r>
              <a:rPr lang="ru-RU" dirty="0"/>
              <a:t>           исчезновение периферических отеков, </a:t>
            </a:r>
          </a:p>
          <a:p>
            <a:pPr lvl="0">
              <a:buNone/>
            </a:pPr>
            <a:r>
              <a:rPr lang="ru-RU" dirty="0"/>
              <a:t>           отсутствие выпота в серозных полостях и влажных хрипов в легких</a:t>
            </a:r>
          </a:p>
          <a:p>
            <a:pPr lvl="0"/>
            <a:r>
              <a:rPr lang="ru-RU" dirty="0"/>
              <a:t>Стимуляция диуреза: </a:t>
            </a:r>
          </a:p>
          <a:p>
            <a:pPr lvl="0">
              <a:buNone/>
            </a:pPr>
            <a:r>
              <a:rPr lang="ru-RU" dirty="0"/>
              <a:t>            в активную фазу лечения – диурез (+) 800, (+) 1000 </a:t>
            </a:r>
            <a:r>
              <a:rPr lang="ru-RU" dirty="0" err="1"/>
              <a:t>мл</a:t>
            </a:r>
            <a:r>
              <a:rPr lang="ru-RU" dirty="0" err="1">
                <a:sym typeface="Symbol"/>
              </a:rPr>
              <a:t></a:t>
            </a:r>
            <a:r>
              <a:rPr lang="ru-RU" dirty="0" err="1"/>
              <a:t>сут</a:t>
            </a:r>
            <a:r>
              <a:rPr lang="ru-RU" dirty="0"/>
              <a:t>, </a:t>
            </a:r>
          </a:p>
          <a:p>
            <a:pPr lvl="0">
              <a:buNone/>
            </a:pPr>
            <a:r>
              <a:rPr lang="ru-RU" dirty="0"/>
              <a:t>           при поддерживающей терапии  -  (+) 200мл</a:t>
            </a:r>
            <a:r>
              <a:rPr lang="ru-RU" dirty="0">
                <a:sym typeface="Symbol"/>
              </a:rPr>
              <a:t></a:t>
            </a:r>
            <a:r>
              <a:rPr lang="ru-RU" dirty="0"/>
              <a:t>сут</a:t>
            </a:r>
          </a:p>
          <a:p>
            <a:pPr lvl="0"/>
            <a:r>
              <a:rPr lang="en-US" dirty="0"/>
              <a:t>C</a:t>
            </a:r>
            <a:r>
              <a:rPr lang="ru-RU" dirty="0" err="1"/>
              <a:t>нижение</a:t>
            </a:r>
            <a:r>
              <a:rPr lang="ru-RU" dirty="0"/>
              <a:t> АД и его стабилизация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600" dirty="0"/>
              <a:t>КРИТЕРИИ БЕЗОПАСНОСТИ ПРИ ИСПОЛЬЗОВАНИИ ФУРОСЕМИДА</a:t>
            </a:r>
          </a:p>
          <a:p>
            <a:pPr lvl="0"/>
            <a:r>
              <a:rPr lang="ru-RU" dirty="0"/>
              <a:t>Отсутствие указаний в анамнезе на индивидуальную непереносимость и аллергические реакции на препарат</a:t>
            </a:r>
          </a:p>
          <a:p>
            <a:pPr lvl="0"/>
            <a:r>
              <a:rPr lang="ru-RU" dirty="0"/>
              <a:t>Отсутствие беременности, лактации</a:t>
            </a:r>
          </a:p>
          <a:p>
            <a:pPr lvl="0"/>
            <a:r>
              <a:rPr lang="ru-RU" dirty="0"/>
              <a:t>Отсутствие выраженной печеночной недостаточности с признаками нарушения элиминирующей функции печени (по уровню билирубина, альбумина, </a:t>
            </a:r>
            <a:r>
              <a:rPr lang="ru-RU" dirty="0" err="1"/>
              <a:t>трансаминаз</a:t>
            </a:r>
            <a:r>
              <a:rPr lang="ru-RU" dirty="0"/>
              <a:t>, фибриногена, холестерина, мочевины)</a:t>
            </a:r>
          </a:p>
          <a:p>
            <a:pPr lvl="0"/>
            <a:r>
              <a:rPr lang="ru-RU" dirty="0"/>
              <a:t>Отсутствие терминальной стадии ХПН с анурией, механической непроходимости мочевыводящих путей (выраженное увеличение предстательной железы)</a:t>
            </a:r>
          </a:p>
          <a:p>
            <a:pPr lvl="0"/>
            <a:r>
              <a:rPr lang="ru-RU" dirty="0"/>
              <a:t>Отсутствие электролитных нарушений (</a:t>
            </a:r>
            <a:r>
              <a:rPr lang="ru-RU" dirty="0" err="1"/>
              <a:t>гипонатриемия</a:t>
            </a:r>
            <a:r>
              <a:rPr lang="ru-RU" dirty="0"/>
              <a:t>, </a:t>
            </a:r>
            <a:r>
              <a:rPr lang="ru-RU" dirty="0" err="1"/>
              <a:t>гипокалиемия</a:t>
            </a:r>
            <a:r>
              <a:rPr lang="ru-RU" dirty="0"/>
              <a:t>), возможность контроля содержания электролитов в сыворотке крови</a:t>
            </a:r>
          </a:p>
          <a:p>
            <a:pPr lvl="0"/>
            <a:r>
              <a:rPr lang="ru-RU" dirty="0"/>
              <a:t>Возможность контроля АД, ЧСС, уровня диуреза, массы тела </a:t>
            </a:r>
          </a:p>
          <a:p>
            <a:pPr lvl="0">
              <a:buNone/>
            </a:pPr>
            <a:r>
              <a:rPr lang="ru-RU" dirty="0"/>
              <a:t>    (исходный уровень систолического АД не ниже 80-90 мм  </a:t>
            </a:r>
            <a:r>
              <a:rPr lang="ru-RU" dirty="0" err="1"/>
              <a:t>рт</a:t>
            </a:r>
            <a:r>
              <a:rPr lang="ru-RU" dirty="0"/>
              <a:t>. ст.)</a:t>
            </a:r>
          </a:p>
          <a:p>
            <a:pPr lvl="0"/>
            <a:r>
              <a:rPr lang="ru-RU" dirty="0"/>
              <a:t>Отсутствие нарушения толерантности к глюкозе</a:t>
            </a:r>
          </a:p>
          <a:p>
            <a:pPr lvl="0">
              <a:buNone/>
            </a:pPr>
            <a:r>
              <a:rPr lang="ru-RU" dirty="0"/>
              <a:t>   (при сахарном диабете – состояние компенсации)</a:t>
            </a:r>
          </a:p>
          <a:p>
            <a:pPr lvl="0"/>
            <a:r>
              <a:rPr lang="ru-RU" dirty="0"/>
              <a:t>Отсутствие </a:t>
            </a:r>
            <a:r>
              <a:rPr lang="ru-RU" dirty="0" err="1"/>
              <a:t>гиперурикемии</a:t>
            </a:r>
            <a:r>
              <a:rPr lang="ru-RU" dirty="0"/>
              <a:t>, подагры</a:t>
            </a:r>
          </a:p>
          <a:p>
            <a:pPr lvl="0"/>
            <a:r>
              <a:rPr lang="ru-RU" dirty="0"/>
              <a:t>Уровень </a:t>
            </a:r>
            <a:r>
              <a:rPr lang="ru-RU" dirty="0" err="1"/>
              <a:t>Ht</a:t>
            </a:r>
            <a:r>
              <a:rPr lang="ru-RU" dirty="0"/>
              <a:t> не более 0,48 у мужчин, 0,42 у женщин; К – не менее 5 </a:t>
            </a:r>
            <a:r>
              <a:rPr lang="ru-RU" dirty="0" err="1"/>
              <a:t>ммоль</a:t>
            </a:r>
            <a:r>
              <a:rPr lang="ru-RU" dirty="0"/>
              <a:t>/л; отсутствие состояний, при которых повышен риск тромбоэмболических осложнений (ХНЗЛ, тромбофлебит вен нижних конечностей, мерцательная аритмия)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i="1" dirty="0" err="1">
                <a:solidFill>
                  <a:srgbClr val="002060"/>
                </a:solidFill>
              </a:rPr>
              <a:t>Этакриновая</a:t>
            </a:r>
            <a:r>
              <a:rPr lang="ru-RU" b="1" i="1" dirty="0">
                <a:solidFill>
                  <a:srgbClr val="002060"/>
                </a:solidFill>
              </a:rPr>
              <a:t> кислота (</a:t>
            </a:r>
            <a:r>
              <a:rPr lang="ru-RU" b="1" i="1" dirty="0" err="1">
                <a:solidFill>
                  <a:srgbClr val="002060"/>
                </a:solidFill>
              </a:rPr>
              <a:t>урегид</a:t>
            </a:r>
            <a:r>
              <a:rPr lang="ru-RU" dirty="0"/>
              <a:t>) назначается в тех же случаях, что и </a:t>
            </a:r>
            <a:r>
              <a:rPr lang="ru-RU" dirty="0" err="1"/>
              <a:t>фуросемид</a:t>
            </a:r>
            <a:r>
              <a:rPr lang="ru-RU" dirty="0"/>
              <a:t>, </a:t>
            </a:r>
          </a:p>
          <a:p>
            <a:pPr algn="ctr">
              <a:buNone/>
            </a:pPr>
            <a:r>
              <a:rPr lang="ru-RU" dirty="0"/>
              <a:t>    особенно при длительном применении </a:t>
            </a:r>
            <a:r>
              <a:rPr lang="ru-RU" dirty="0" err="1"/>
              <a:t>фуросемида</a:t>
            </a:r>
            <a:r>
              <a:rPr lang="ru-RU" dirty="0"/>
              <a:t> и развитии </a:t>
            </a:r>
            <a:r>
              <a:rPr lang="ru-RU" dirty="0" err="1"/>
              <a:t>рефрактерности</a:t>
            </a:r>
            <a:r>
              <a:rPr lang="ru-RU" dirty="0"/>
              <a:t> к препарату</a:t>
            </a:r>
          </a:p>
          <a:p>
            <a:pPr>
              <a:buNone/>
            </a:pPr>
            <a:r>
              <a:rPr lang="ru-RU" dirty="0"/>
              <a:t>           Доза 1-2 мг/кг  - 1 раз утром (1 таблетка содержит 50 или 100 мг). </a:t>
            </a:r>
          </a:p>
          <a:p>
            <a:pPr>
              <a:buNone/>
            </a:pPr>
            <a:r>
              <a:rPr lang="ru-RU" dirty="0"/>
              <a:t>           </a:t>
            </a:r>
            <a:r>
              <a:rPr lang="ru-RU" dirty="0" err="1"/>
              <a:t>Этакриновая</a:t>
            </a:r>
            <a:r>
              <a:rPr lang="ru-RU" dirty="0"/>
              <a:t> кислота хуже переносится детьми </a:t>
            </a:r>
            <a:r>
              <a:rPr lang="ru-RU" sz="1900" dirty="0"/>
              <a:t>(побочное действие препарата на ЖКТ)</a:t>
            </a:r>
          </a:p>
          <a:p>
            <a:pPr>
              <a:buNone/>
            </a:pPr>
            <a:endParaRPr lang="ru-RU" sz="1900" dirty="0"/>
          </a:p>
          <a:p>
            <a:pPr algn="ctr"/>
            <a:r>
              <a:rPr lang="ru-RU" dirty="0"/>
              <a:t>Менее выражен эффект </a:t>
            </a:r>
            <a:r>
              <a:rPr lang="ru-RU" b="1" i="1" dirty="0" err="1">
                <a:solidFill>
                  <a:srgbClr val="002060"/>
                </a:solidFill>
              </a:rPr>
              <a:t>тиазидовых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диуретиков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dirty="0"/>
              <a:t>- </a:t>
            </a:r>
            <a:r>
              <a:rPr lang="ru-RU" sz="2100" dirty="0"/>
              <a:t>действие лишь в кортикальном сегменте петли </a:t>
            </a:r>
            <a:r>
              <a:rPr lang="ru-RU" sz="2100" dirty="0" err="1"/>
              <a:t>Генле</a:t>
            </a:r>
            <a:r>
              <a:rPr lang="ru-RU" dirty="0"/>
              <a:t> –</a:t>
            </a:r>
          </a:p>
          <a:p>
            <a:pPr>
              <a:buNone/>
            </a:pPr>
            <a:r>
              <a:rPr lang="ru-RU" dirty="0"/>
              <a:t>   препараты неэффективны при почечной недостаточности </a:t>
            </a:r>
          </a:p>
          <a:p>
            <a:pPr algn="ctr"/>
            <a:r>
              <a:rPr lang="ru-RU" dirty="0" err="1">
                <a:solidFill>
                  <a:srgbClr val="002060"/>
                </a:solidFill>
              </a:rPr>
              <a:t>Гидрохлортиазид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ru-RU" dirty="0" err="1">
                <a:solidFill>
                  <a:srgbClr val="002060"/>
                </a:solidFill>
              </a:rPr>
              <a:t>гипотиазид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капозид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барофан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зидрекс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веро-триамтезид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ко-диован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трирезид</a:t>
            </a:r>
            <a:r>
              <a:rPr lang="ru-RU" dirty="0">
                <a:solidFill>
                  <a:srgbClr val="002060"/>
                </a:solidFill>
              </a:rPr>
              <a:t> К, </a:t>
            </a:r>
            <a:r>
              <a:rPr lang="ru-RU" dirty="0" err="1">
                <a:solidFill>
                  <a:srgbClr val="002060"/>
                </a:solidFill>
              </a:rPr>
              <a:t>энап</a:t>
            </a:r>
            <a:r>
              <a:rPr lang="ru-RU" dirty="0">
                <a:solidFill>
                  <a:srgbClr val="002060"/>
                </a:solidFill>
              </a:rPr>
              <a:t> Н, </a:t>
            </a:r>
            <a:r>
              <a:rPr lang="ru-RU" dirty="0" err="1">
                <a:solidFill>
                  <a:srgbClr val="002060"/>
                </a:solidFill>
              </a:rPr>
              <a:t>энап</a:t>
            </a:r>
            <a:r>
              <a:rPr lang="ru-RU" dirty="0">
                <a:solidFill>
                  <a:srgbClr val="002060"/>
                </a:solidFill>
              </a:rPr>
              <a:t> НЛ)</a:t>
            </a:r>
            <a:r>
              <a:rPr lang="ru-RU" dirty="0"/>
              <a:t> </a:t>
            </a:r>
          </a:p>
          <a:p>
            <a:pPr algn="ctr">
              <a:buNone/>
            </a:pPr>
            <a:r>
              <a:rPr lang="ru-RU" dirty="0"/>
              <a:t>- может применяться при IIА стадии СН изолированно или в сочетании со </a:t>
            </a:r>
            <a:r>
              <a:rPr lang="ru-RU" dirty="0" err="1"/>
              <a:t>спиронолактоном</a:t>
            </a:r>
            <a:endParaRPr lang="ru-RU" dirty="0"/>
          </a:p>
          <a:p>
            <a:pPr>
              <a:buNone/>
            </a:pPr>
            <a:r>
              <a:rPr lang="ru-RU" dirty="0"/>
              <a:t>   Начинают с дозы 12,5–25 мг 1–2 раза в день, мах доза 1 мг/кг, </a:t>
            </a:r>
            <a:r>
              <a:rPr lang="ru-RU" dirty="0" err="1"/>
              <a:t>поддерж</a:t>
            </a:r>
            <a:r>
              <a:rPr lang="ru-RU" dirty="0"/>
              <a:t> Д - 12,5 мг/</a:t>
            </a:r>
            <a:r>
              <a:rPr lang="ru-RU" dirty="0" err="1"/>
              <a:t>сут</a:t>
            </a:r>
            <a:r>
              <a:rPr lang="ru-RU" dirty="0"/>
              <a:t> однократно</a:t>
            </a:r>
          </a:p>
          <a:p>
            <a:pPr algn="ctr">
              <a:buNone/>
            </a:pPr>
            <a:r>
              <a:rPr lang="ru-RU" dirty="0"/>
              <a:t>   Эффект наступает через 1–2 ч и продолжается 6–12 ч. </a:t>
            </a:r>
          </a:p>
          <a:p>
            <a:pPr algn="ctr">
              <a:buNone/>
            </a:pPr>
            <a:r>
              <a:rPr lang="ru-RU" i="1" dirty="0">
                <a:solidFill>
                  <a:srgbClr val="002060"/>
                </a:solidFill>
              </a:rPr>
              <a:t>   Побочные действия: </a:t>
            </a:r>
          </a:p>
          <a:p>
            <a:pPr>
              <a:buNone/>
            </a:pPr>
            <a:r>
              <a:rPr lang="ru-RU" dirty="0"/>
              <a:t>   электролитный дисбаланс – </a:t>
            </a:r>
            <a:r>
              <a:rPr lang="ru-RU" dirty="0" err="1"/>
              <a:t>гипокали</a:t>
            </a:r>
            <a:r>
              <a:rPr lang="ru-RU" dirty="0"/>
              <a:t>-, </a:t>
            </a:r>
            <a:r>
              <a:rPr lang="ru-RU" dirty="0" err="1"/>
              <a:t>гипонатри</a:t>
            </a:r>
            <a:r>
              <a:rPr lang="ru-RU" dirty="0"/>
              <a:t>-, </a:t>
            </a:r>
            <a:r>
              <a:rPr lang="ru-RU" dirty="0" err="1"/>
              <a:t>гипокальци</a:t>
            </a:r>
            <a:r>
              <a:rPr lang="ru-RU" dirty="0"/>
              <a:t>-, </a:t>
            </a:r>
            <a:r>
              <a:rPr lang="ru-RU" dirty="0" err="1"/>
              <a:t>гипомагниемия</a:t>
            </a:r>
            <a:r>
              <a:rPr lang="ru-RU" dirty="0"/>
              <a:t>; </a:t>
            </a:r>
          </a:p>
          <a:p>
            <a:pPr>
              <a:buNone/>
            </a:pPr>
            <a:r>
              <a:rPr lang="ru-RU" dirty="0"/>
              <a:t>   уменьшение минутного объема кровообращения, метаболический алкалоз; </a:t>
            </a:r>
          </a:p>
          <a:p>
            <a:pPr>
              <a:buNone/>
            </a:pPr>
            <a:r>
              <a:rPr lang="ru-RU" dirty="0"/>
              <a:t>   метаболические изменения </a:t>
            </a:r>
            <a:r>
              <a:rPr lang="ru-RU" sz="2100" dirty="0"/>
              <a:t>- гипергликемия, </a:t>
            </a:r>
            <a:r>
              <a:rPr lang="ru-RU" sz="2100" dirty="0" err="1"/>
              <a:t>гиперурикемия</a:t>
            </a:r>
            <a:r>
              <a:rPr lang="ru-RU" sz="2100" dirty="0"/>
              <a:t>, </a:t>
            </a:r>
            <a:r>
              <a:rPr lang="ru-RU" sz="2100" dirty="0">
                <a:latin typeface="Calibri"/>
                <a:cs typeface="Calibri"/>
              </a:rPr>
              <a:t>↑</a:t>
            </a:r>
            <a:r>
              <a:rPr lang="ru-RU" sz="2100" dirty="0"/>
              <a:t> холестерина ЛПНП </a:t>
            </a:r>
            <a:r>
              <a:rPr lang="ru-RU" sz="2100" i="1" dirty="0"/>
              <a:t>(</a:t>
            </a:r>
            <a:r>
              <a:rPr lang="ru-RU" sz="2100" i="1" dirty="0" err="1"/>
              <a:t>атерогенная</a:t>
            </a:r>
            <a:r>
              <a:rPr lang="ru-RU" sz="2100" i="1" dirty="0"/>
              <a:t> фракция),</a:t>
            </a:r>
          </a:p>
          <a:p>
            <a:pPr>
              <a:buNone/>
            </a:pPr>
            <a:r>
              <a:rPr lang="ru-RU" dirty="0"/>
              <a:t>   возможны аллергические реакции</a:t>
            </a:r>
          </a:p>
          <a:p>
            <a:pPr>
              <a:buNone/>
            </a:pPr>
            <a:r>
              <a:rPr lang="ru-RU" dirty="0"/>
              <a:t>   Коррекция </a:t>
            </a:r>
            <a:r>
              <a:rPr lang="ru-RU" dirty="0" err="1"/>
              <a:t>гипокалиемии</a:t>
            </a:r>
            <a:r>
              <a:rPr lang="ru-RU" dirty="0"/>
              <a:t>  - диета, богатая </a:t>
            </a:r>
            <a:r>
              <a:rPr lang="ru-RU" sz="2400" dirty="0"/>
              <a:t>К+</a:t>
            </a:r>
            <a:r>
              <a:rPr lang="ru-RU" dirty="0"/>
              <a:t>, и/или препараты, содержащие Калий  </a:t>
            </a:r>
            <a:r>
              <a:rPr lang="ru-RU" sz="2100" dirty="0"/>
              <a:t>(</a:t>
            </a:r>
            <a:r>
              <a:rPr lang="ru-RU" sz="2100" dirty="0" err="1"/>
              <a:t>панангин</a:t>
            </a:r>
            <a:r>
              <a:rPr lang="ru-RU" sz="2100" dirty="0"/>
              <a:t>)</a:t>
            </a:r>
          </a:p>
          <a:p>
            <a:pPr algn="ctr">
              <a:buNone/>
            </a:pPr>
            <a:r>
              <a:rPr lang="ru-RU" dirty="0"/>
              <a:t>Наиболее часто в детской практике  -  комбинация </a:t>
            </a:r>
          </a:p>
          <a:p>
            <a:pPr algn="ctr">
              <a:buNone/>
            </a:pPr>
            <a:r>
              <a:rPr lang="ru-RU" i="1" dirty="0" err="1">
                <a:solidFill>
                  <a:srgbClr val="002060"/>
                </a:solidFill>
              </a:rPr>
              <a:t>гидрохлортиазида</a:t>
            </a:r>
            <a:r>
              <a:rPr lang="ru-RU" dirty="0"/>
              <a:t> с калийсберегающим мочегонным препаратом </a:t>
            </a:r>
            <a:r>
              <a:rPr lang="ru-RU" i="1" dirty="0" err="1">
                <a:solidFill>
                  <a:srgbClr val="002060"/>
                </a:solidFill>
              </a:rPr>
              <a:t>триамтереном</a:t>
            </a:r>
            <a:r>
              <a:rPr lang="ru-RU" i="1" dirty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r>
              <a:rPr lang="ru-RU" dirty="0"/>
              <a:t>в виде </a:t>
            </a:r>
            <a:r>
              <a:rPr lang="ru-RU" b="1" i="1" dirty="0" err="1"/>
              <a:t>триампура</a:t>
            </a:r>
            <a:r>
              <a:rPr lang="ru-RU" dirty="0"/>
              <a:t> (</a:t>
            </a:r>
            <a:r>
              <a:rPr lang="ru-RU" i="1" dirty="0" err="1"/>
              <a:t>апо-триазид</a:t>
            </a:r>
            <a:r>
              <a:rPr lang="ru-RU" i="1" dirty="0"/>
              <a:t>, </a:t>
            </a:r>
            <a:r>
              <a:rPr lang="ru-RU" i="1" dirty="0" err="1"/>
              <a:t>веро-триамтезид</a:t>
            </a:r>
            <a:r>
              <a:rPr lang="ru-RU" i="1" dirty="0"/>
              <a:t>, </a:t>
            </a:r>
            <a:r>
              <a:rPr lang="ru-RU" i="1" dirty="0" err="1"/>
              <a:t>триам-ко</a:t>
            </a:r>
            <a:r>
              <a:rPr lang="ru-RU" dirty="0"/>
              <a:t>) – </a:t>
            </a:r>
          </a:p>
          <a:p>
            <a:pPr>
              <a:buNone/>
            </a:pPr>
            <a:r>
              <a:rPr lang="ru-RU" dirty="0"/>
              <a:t>назначается для детей до 6 лет 1/2 </a:t>
            </a:r>
            <a:r>
              <a:rPr lang="ru-RU" dirty="0" err="1"/>
              <a:t>табл</a:t>
            </a:r>
            <a:r>
              <a:rPr lang="ru-RU" dirty="0"/>
              <a:t> 2 раза в день, старше 10 лет — 1 </a:t>
            </a:r>
            <a:r>
              <a:rPr lang="ru-RU" dirty="0" err="1"/>
              <a:t>табл</a:t>
            </a:r>
            <a:r>
              <a:rPr lang="ru-RU" dirty="0"/>
              <a:t> 2 раза в день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92617" y="1779329"/>
            <a:ext cx="7700645" cy="338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1905" algn="ctr">
              <a:lnSpc>
                <a:spcPct val="100000"/>
              </a:lnSpc>
            </a:pPr>
            <a:r>
              <a:rPr sz="4400" b="1" dirty="0">
                <a:latin typeface="Times New Roman"/>
                <a:cs typeface="Times New Roman"/>
              </a:rPr>
              <a:t>Альд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с</a:t>
            </a:r>
            <a:r>
              <a:rPr sz="4400" b="1" spc="-5" dirty="0">
                <a:latin typeface="Times New Roman"/>
                <a:cs typeface="Times New Roman"/>
              </a:rPr>
              <a:t>т</a:t>
            </a:r>
            <a:r>
              <a:rPr sz="4400" b="1" dirty="0">
                <a:latin typeface="Times New Roman"/>
                <a:cs typeface="Times New Roman"/>
              </a:rPr>
              <a:t>ер</a:t>
            </a:r>
            <a:r>
              <a:rPr sz="4400" b="1" spc="-10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н</a:t>
            </a:r>
            <a:r>
              <a:rPr sz="4400" b="1" spc="-40" dirty="0">
                <a:latin typeface="Times New Roman"/>
                <a:cs typeface="Times New Roman"/>
              </a:rPr>
              <a:t> </a:t>
            </a:r>
            <a:r>
              <a:rPr sz="4400" b="1" dirty="0">
                <a:latin typeface="Times New Roman"/>
                <a:cs typeface="Times New Roman"/>
              </a:rPr>
              <a:t>и </a:t>
            </a:r>
            <a:r>
              <a:rPr sz="4400" b="1" spc="5" dirty="0">
                <a:latin typeface="Times New Roman"/>
                <a:cs typeface="Times New Roman"/>
              </a:rPr>
              <a:t>а</a:t>
            </a:r>
            <a:r>
              <a:rPr sz="4400" b="1" spc="-5" dirty="0">
                <a:latin typeface="Times New Roman"/>
                <a:cs typeface="Times New Roman"/>
              </a:rPr>
              <a:t>нти</a:t>
            </a:r>
            <a:r>
              <a:rPr sz="4400" b="1" spc="40" dirty="0">
                <a:latin typeface="Times New Roman"/>
                <a:cs typeface="Times New Roman"/>
              </a:rPr>
              <a:t>а</a:t>
            </a:r>
            <a:r>
              <a:rPr sz="4400" b="1" dirty="0">
                <a:latin typeface="Times New Roman"/>
                <a:cs typeface="Times New Roman"/>
              </a:rPr>
              <a:t>л</a:t>
            </a:r>
            <a:r>
              <a:rPr sz="4400" b="1" spc="-5" dirty="0">
                <a:latin typeface="Times New Roman"/>
                <a:cs typeface="Times New Roman"/>
              </a:rPr>
              <a:t>ь</a:t>
            </a:r>
            <a:r>
              <a:rPr sz="4400" b="1" dirty="0">
                <a:latin typeface="Times New Roman"/>
                <a:cs typeface="Times New Roman"/>
              </a:rPr>
              <a:t>д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с</a:t>
            </a:r>
            <a:r>
              <a:rPr sz="4400" b="1" spc="-5" dirty="0">
                <a:latin typeface="Times New Roman"/>
                <a:cs typeface="Times New Roman"/>
              </a:rPr>
              <a:t>т</a:t>
            </a:r>
            <a:r>
              <a:rPr sz="4400" b="1" dirty="0">
                <a:latin typeface="Times New Roman"/>
                <a:cs typeface="Times New Roman"/>
              </a:rPr>
              <a:t>е</a:t>
            </a:r>
            <a:r>
              <a:rPr sz="4400" b="1" spc="-5" dirty="0">
                <a:latin typeface="Times New Roman"/>
                <a:cs typeface="Times New Roman"/>
              </a:rPr>
              <a:t>рон</a:t>
            </a:r>
            <a:r>
              <a:rPr sz="4400" b="1" spc="-105" dirty="0">
                <a:latin typeface="Times New Roman"/>
                <a:cs typeface="Times New Roman"/>
              </a:rPr>
              <a:t>о</a:t>
            </a:r>
            <a:r>
              <a:rPr sz="4400" b="1" spc="-5" dirty="0">
                <a:latin typeface="Times New Roman"/>
                <a:cs typeface="Times New Roman"/>
              </a:rPr>
              <a:t>ва</a:t>
            </a:r>
            <a:r>
              <a:rPr sz="4400" b="1" dirty="0">
                <a:latin typeface="Times New Roman"/>
                <a:cs typeface="Times New Roman"/>
              </a:rPr>
              <a:t>я</a:t>
            </a:r>
            <a:r>
              <a:rPr sz="4400" b="1" spc="-40" dirty="0">
                <a:latin typeface="Times New Roman"/>
                <a:cs typeface="Times New Roman"/>
              </a:rPr>
              <a:t> </a:t>
            </a:r>
            <a:r>
              <a:rPr sz="4400" b="1" spc="-5" dirty="0">
                <a:latin typeface="Times New Roman"/>
                <a:cs typeface="Times New Roman"/>
              </a:rPr>
              <a:t>т</a:t>
            </a:r>
            <a:r>
              <a:rPr sz="4400" b="1" dirty="0">
                <a:latin typeface="Times New Roman"/>
                <a:cs typeface="Times New Roman"/>
              </a:rPr>
              <a:t>е</a:t>
            </a:r>
            <a:r>
              <a:rPr sz="4400" b="1" spc="-5" dirty="0">
                <a:latin typeface="Times New Roman"/>
                <a:cs typeface="Times New Roman"/>
              </a:rPr>
              <a:t>р</a:t>
            </a:r>
            <a:r>
              <a:rPr sz="4400" b="1" spc="-55" dirty="0">
                <a:latin typeface="Times New Roman"/>
                <a:cs typeface="Times New Roman"/>
              </a:rPr>
              <a:t>а</a:t>
            </a:r>
            <a:r>
              <a:rPr sz="4400" b="1" spc="-5" dirty="0">
                <a:latin typeface="Times New Roman"/>
                <a:cs typeface="Times New Roman"/>
              </a:rPr>
              <a:t>пия пр</a:t>
            </a:r>
            <a:r>
              <a:rPr sz="4400" b="1" dirty="0">
                <a:latin typeface="Times New Roman"/>
                <a:cs typeface="Times New Roman"/>
              </a:rPr>
              <a:t>и</a:t>
            </a:r>
            <a:r>
              <a:rPr sz="4400" b="1" spc="10" dirty="0">
                <a:latin typeface="Times New Roman"/>
                <a:cs typeface="Times New Roman"/>
              </a:rPr>
              <a:t> </a:t>
            </a:r>
            <a:r>
              <a:rPr sz="4400" b="1" spc="-170" dirty="0">
                <a:latin typeface="Times New Roman"/>
                <a:cs typeface="Times New Roman"/>
              </a:rPr>
              <a:t>Х</a:t>
            </a:r>
            <a:r>
              <a:rPr sz="4400" b="1" dirty="0">
                <a:latin typeface="Times New Roman"/>
                <a:cs typeface="Times New Roman"/>
              </a:rPr>
              <a:t>С</a:t>
            </a:r>
            <a:r>
              <a:rPr sz="4400" b="1" spc="-10" dirty="0">
                <a:latin typeface="Times New Roman"/>
                <a:cs typeface="Times New Roman"/>
              </a:rPr>
              <a:t>Н</a:t>
            </a:r>
            <a:r>
              <a:rPr sz="4400" b="1" dirty="0">
                <a:latin typeface="Times New Roman"/>
                <a:cs typeface="Times New Roman"/>
              </a:rPr>
              <a:t>:</a:t>
            </a:r>
            <a:endParaRPr sz="4400" dirty="0">
              <a:latin typeface="Times New Roman"/>
              <a:cs typeface="Times New Roman"/>
            </a:endParaRPr>
          </a:p>
          <a:p>
            <a:pPr marL="437515" marR="430530" algn="ctr">
              <a:lnSpc>
                <a:spcPct val="100000"/>
              </a:lnSpc>
            </a:pPr>
            <a:r>
              <a:rPr sz="4400" b="1" dirty="0">
                <a:latin typeface="Times New Roman"/>
                <a:cs typeface="Times New Roman"/>
              </a:rPr>
              <a:t>с</a:t>
            </a:r>
            <a:r>
              <a:rPr sz="4400" b="1" spc="-105" dirty="0">
                <a:latin typeface="Times New Roman"/>
                <a:cs typeface="Times New Roman"/>
              </a:rPr>
              <a:t>о</a:t>
            </a:r>
            <a:r>
              <a:rPr sz="4400" b="1" spc="-5" dirty="0">
                <a:latin typeface="Times New Roman"/>
                <a:cs typeface="Times New Roman"/>
              </a:rPr>
              <a:t>в</a:t>
            </a:r>
            <a:r>
              <a:rPr sz="4400" b="1" dirty="0">
                <a:latin typeface="Times New Roman"/>
                <a:cs typeface="Times New Roman"/>
              </a:rPr>
              <a:t>реме</a:t>
            </a:r>
            <a:r>
              <a:rPr sz="4400" b="1" spc="-5" dirty="0">
                <a:latin typeface="Times New Roman"/>
                <a:cs typeface="Times New Roman"/>
              </a:rPr>
              <a:t>нн</a:t>
            </a:r>
            <a:r>
              <a:rPr sz="4400" b="1" spc="5" dirty="0">
                <a:latin typeface="Times New Roman"/>
                <a:cs typeface="Times New Roman"/>
              </a:rPr>
              <a:t>а</a:t>
            </a:r>
            <a:r>
              <a:rPr sz="4400" b="1" dirty="0">
                <a:latin typeface="Times New Roman"/>
                <a:cs typeface="Times New Roman"/>
              </a:rPr>
              <a:t>я</a:t>
            </a:r>
            <a:r>
              <a:rPr sz="4400" b="1" spc="-30" dirty="0">
                <a:latin typeface="Times New Roman"/>
                <a:cs typeface="Times New Roman"/>
              </a:rPr>
              <a:t> </a:t>
            </a:r>
            <a:r>
              <a:rPr sz="4400" b="1" spc="5" dirty="0">
                <a:latin typeface="Times New Roman"/>
                <a:cs typeface="Times New Roman"/>
              </a:rPr>
              <a:t>а</a:t>
            </a:r>
            <a:r>
              <a:rPr sz="4400" b="1" spc="-5" dirty="0">
                <a:latin typeface="Times New Roman"/>
                <a:cs typeface="Times New Roman"/>
              </a:rPr>
              <a:t>к</a:t>
            </a:r>
            <a:r>
              <a:rPr sz="4400" b="1" spc="-65" dirty="0">
                <a:latin typeface="Times New Roman"/>
                <a:cs typeface="Times New Roman"/>
              </a:rPr>
              <a:t>т</a:t>
            </a:r>
            <a:r>
              <a:rPr sz="4400" b="1" spc="-55" dirty="0">
                <a:latin typeface="Times New Roman"/>
                <a:cs typeface="Times New Roman"/>
              </a:rPr>
              <a:t>у</a:t>
            </a:r>
            <a:r>
              <a:rPr sz="4400" b="1" spc="40" dirty="0">
                <a:latin typeface="Times New Roman"/>
                <a:cs typeface="Times New Roman"/>
              </a:rPr>
              <a:t>а</a:t>
            </a:r>
            <a:r>
              <a:rPr sz="4400" b="1" dirty="0">
                <a:latin typeface="Times New Roman"/>
                <a:cs typeface="Times New Roman"/>
              </a:rPr>
              <a:t>ль</a:t>
            </a:r>
            <a:r>
              <a:rPr sz="4400" b="1" spc="-5" dirty="0">
                <a:latin typeface="Times New Roman"/>
                <a:cs typeface="Times New Roman"/>
              </a:rPr>
              <a:t>н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с</a:t>
            </a:r>
            <a:r>
              <a:rPr sz="4400" b="1" spc="-5" dirty="0">
                <a:latin typeface="Times New Roman"/>
                <a:cs typeface="Times New Roman"/>
              </a:rPr>
              <a:t>т</a:t>
            </a:r>
            <a:r>
              <a:rPr sz="4400" b="1" dirty="0">
                <a:latin typeface="Times New Roman"/>
                <a:cs typeface="Times New Roman"/>
              </a:rPr>
              <a:t>ь </a:t>
            </a:r>
            <a:r>
              <a:rPr sz="4400" b="1" spc="-5" dirty="0">
                <a:latin typeface="Times New Roman"/>
                <a:cs typeface="Times New Roman"/>
              </a:rPr>
              <a:t>п</a:t>
            </a:r>
            <a:r>
              <a:rPr sz="4400" b="1" dirty="0">
                <a:latin typeface="Times New Roman"/>
                <a:cs typeface="Times New Roman"/>
              </a:rPr>
              <a:t>р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spc="-105" dirty="0">
                <a:latin typeface="Times New Roman"/>
                <a:cs typeface="Times New Roman"/>
              </a:rPr>
              <a:t>б</a:t>
            </a:r>
            <a:r>
              <a:rPr sz="4400" b="1" dirty="0">
                <a:latin typeface="Times New Roman"/>
                <a:cs typeface="Times New Roman"/>
              </a:rPr>
              <a:t>лемы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10074" y="1757739"/>
            <a:ext cx="6318250" cy="338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</a:pPr>
            <a:r>
              <a:rPr sz="4400" b="1" dirty="0">
                <a:latin typeface="Times New Roman"/>
                <a:cs typeface="Times New Roman"/>
              </a:rPr>
              <a:t>Ес</a:t>
            </a:r>
            <a:r>
              <a:rPr sz="4400" b="1" spc="-5" dirty="0">
                <a:latin typeface="Times New Roman"/>
                <a:cs typeface="Times New Roman"/>
              </a:rPr>
              <a:t>т</a:t>
            </a:r>
            <a:r>
              <a:rPr sz="4400" b="1" dirty="0">
                <a:latin typeface="Times New Roman"/>
                <a:cs typeface="Times New Roman"/>
              </a:rPr>
              <a:t>ь</a:t>
            </a:r>
            <a:r>
              <a:rPr sz="4400" b="1" spc="-10" dirty="0">
                <a:latin typeface="Times New Roman"/>
                <a:cs typeface="Times New Roman"/>
              </a:rPr>
              <a:t> </a:t>
            </a:r>
            <a:r>
              <a:rPr sz="4400" b="1" dirty="0">
                <a:latin typeface="Times New Roman"/>
                <a:cs typeface="Times New Roman"/>
              </a:rPr>
              <a:t>ли</a:t>
            </a:r>
            <a:r>
              <a:rPr sz="4400" b="1" spc="-15" dirty="0">
                <a:latin typeface="Times New Roman"/>
                <a:cs typeface="Times New Roman"/>
              </a:rPr>
              <a:t> </a:t>
            </a:r>
            <a:r>
              <a:rPr sz="4400" b="1" spc="-5" dirty="0">
                <a:latin typeface="Times New Roman"/>
                <a:cs typeface="Times New Roman"/>
              </a:rPr>
              <a:t>н</a:t>
            </a:r>
            <a:r>
              <a:rPr sz="4400" b="1" dirty="0">
                <a:latin typeface="Times New Roman"/>
                <a:cs typeface="Times New Roman"/>
              </a:rPr>
              <a:t>е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spc="-165" dirty="0">
                <a:latin typeface="Times New Roman"/>
                <a:cs typeface="Times New Roman"/>
              </a:rPr>
              <a:t>бх</a:t>
            </a:r>
            <a:r>
              <a:rPr sz="4400" b="1" spc="-130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д</a:t>
            </a:r>
            <a:r>
              <a:rPr sz="4400" b="1" spc="-5" dirty="0">
                <a:latin typeface="Times New Roman"/>
                <a:cs typeface="Times New Roman"/>
              </a:rPr>
              <a:t>и</a:t>
            </a:r>
            <a:r>
              <a:rPr sz="4400" b="1" spc="-60" dirty="0">
                <a:latin typeface="Times New Roman"/>
                <a:cs typeface="Times New Roman"/>
              </a:rPr>
              <a:t>м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с</a:t>
            </a:r>
            <a:r>
              <a:rPr sz="4400" b="1" spc="-5" dirty="0">
                <a:latin typeface="Times New Roman"/>
                <a:cs typeface="Times New Roman"/>
              </a:rPr>
              <a:t>т</a:t>
            </a:r>
            <a:r>
              <a:rPr sz="4400" b="1" dirty="0">
                <a:latin typeface="Times New Roman"/>
                <a:cs typeface="Times New Roman"/>
              </a:rPr>
              <a:t>ь</a:t>
            </a:r>
            <a:r>
              <a:rPr sz="4400" b="1" spc="-35" dirty="0">
                <a:latin typeface="Times New Roman"/>
                <a:cs typeface="Times New Roman"/>
              </a:rPr>
              <a:t> </a:t>
            </a:r>
            <a:r>
              <a:rPr sz="4400" b="1" dirty="0">
                <a:latin typeface="Times New Roman"/>
                <a:cs typeface="Times New Roman"/>
              </a:rPr>
              <a:t>в д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spc="-5" dirty="0">
                <a:latin typeface="Times New Roman"/>
                <a:cs typeface="Times New Roman"/>
              </a:rPr>
              <a:t>п</a:t>
            </a:r>
            <a:r>
              <a:rPr sz="4400" b="1" spc="-55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л</a:t>
            </a:r>
            <a:r>
              <a:rPr sz="4400" b="1" spc="-5" dirty="0">
                <a:latin typeface="Times New Roman"/>
                <a:cs typeface="Times New Roman"/>
              </a:rPr>
              <a:t>нит</a:t>
            </a:r>
            <a:r>
              <a:rPr sz="4400" b="1" dirty="0">
                <a:latin typeface="Times New Roman"/>
                <a:cs typeface="Times New Roman"/>
              </a:rPr>
              <a:t>ел</a:t>
            </a:r>
            <a:r>
              <a:rPr sz="4400" b="1" spc="-5" dirty="0">
                <a:latin typeface="Times New Roman"/>
                <a:cs typeface="Times New Roman"/>
              </a:rPr>
              <a:t>ьн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й</a:t>
            </a:r>
            <a:r>
              <a:rPr sz="4400" b="1" spc="-40" dirty="0">
                <a:latin typeface="Times New Roman"/>
                <a:cs typeface="Times New Roman"/>
              </a:rPr>
              <a:t> </a:t>
            </a:r>
            <a:r>
              <a:rPr sz="4400" b="1" spc="-105" dirty="0">
                <a:latin typeface="Times New Roman"/>
                <a:cs typeface="Times New Roman"/>
              </a:rPr>
              <a:t>б</a:t>
            </a:r>
            <a:r>
              <a:rPr sz="4400" b="1" dirty="0">
                <a:latin typeface="Times New Roman"/>
                <a:cs typeface="Times New Roman"/>
              </a:rPr>
              <a:t>л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spc="-80" dirty="0">
                <a:latin typeface="Times New Roman"/>
                <a:cs typeface="Times New Roman"/>
              </a:rPr>
              <a:t>к</a:t>
            </a:r>
            <a:r>
              <a:rPr sz="4400" b="1" spc="5" dirty="0">
                <a:latin typeface="Times New Roman"/>
                <a:cs typeface="Times New Roman"/>
              </a:rPr>
              <a:t>а</a:t>
            </a:r>
            <a:r>
              <a:rPr sz="4400" b="1" dirty="0">
                <a:latin typeface="Times New Roman"/>
                <a:cs typeface="Times New Roman"/>
              </a:rPr>
              <a:t>де </a:t>
            </a:r>
            <a:r>
              <a:rPr sz="4400" b="1" spc="5" dirty="0">
                <a:latin typeface="Times New Roman"/>
                <a:cs typeface="Times New Roman"/>
              </a:rPr>
              <a:t>а</a:t>
            </a:r>
            <a:r>
              <a:rPr sz="4400" b="1" spc="-5" dirty="0">
                <a:latin typeface="Times New Roman"/>
                <a:cs typeface="Times New Roman"/>
              </a:rPr>
              <a:t>ктивн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с</a:t>
            </a:r>
            <a:r>
              <a:rPr sz="4400" b="1" spc="-5" dirty="0">
                <a:latin typeface="Times New Roman"/>
                <a:cs typeface="Times New Roman"/>
              </a:rPr>
              <a:t>т</a:t>
            </a:r>
            <a:r>
              <a:rPr sz="4400" b="1" dirty="0">
                <a:latin typeface="Times New Roman"/>
                <a:cs typeface="Times New Roman"/>
              </a:rPr>
              <a:t>и</a:t>
            </a:r>
            <a:r>
              <a:rPr sz="4400" b="1" spc="-5" dirty="0">
                <a:latin typeface="Times New Roman"/>
                <a:cs typeface="Times New Roman"/>
              </a:rPr>
              <a:t> </a:t>
            </a:r>
            <a:r>
              <a:rPr sz="4400" b="1" spc="-570" dirty="0">
                <a:latin typeface="Times New Roman"/>
                <a:cs typeface="Times New Roman"/>
              </a:rPr>
              <a:t>Р</a:t>
            </a:r>
            <a:r>
              <a:rPr sz="4400" b="1" dirty="0">
                <a:latin typeface="Times New Roman"/>
                <a:cs typeface="Times New Roman"/>
              </a:rPr>
              <a:t>А</a:t>
            </a:r>
            <a:r>
              <a:rPr sz="4400" b="1" spc="-220" dirty="0">
                <a:latin typeface="Times New Roman"/>
                <a:cs typeface="Times New Roman"/>
              </a:rPr>
              <a:t>А</a:t>
            </a:r>
            <a:r>
              <a:rPr sz="4400" b="1" dirty="0">
                <a:latin typeface="Times New Roman"/>
                <a:cs typeface="Times New Roman"/>
              </a:rPr>
              <a:t>С?</a:t>
            </a:r>
            <a:endParaRPr sz="4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4400" dirty="0">
              <a:latin typeface="Times New Roman"/>
              <a:cs typeface="Times New Roman"/>
            </a:endParaRPr>
          </a:p>
          <a:p>
            <a:pPr marR="43180" algn="ctr">
              <a:lnSpc>
                <a:spcPct val="100000"/>
              </a:lnSpc>
            </a:pPr>
            <a:r>
              <a:rPr sz="4400" b="1" dirty="0">
                <a:latin typeface="Times New Roman"/>
                <a:cs typeface="Times New Roman"/>
              </a:rPr>
              <a:t>Во</a:t>
            </a:r>
            <a:r>
              <a:rPr sz="4400" b="1" spc="-70" dirty="0">
                <a:latin typeface="Times New Roman"/>
                <a:cs typeface="Times New Roman"/>
              </a:rPr>
              <a:t>з</a:t>
            </a:r>
            <a:r>
              <a:rPr sz="4400" b="1" spc="-60" dirty="0">
                <a:latin typeface="Times New Roman"/>
                <a:cs typeface="Times New Roman"/>
              </a:rPr>
              <a:t>м</a:t>
            </a:r>
            <a:r>
              <a:rPr sz="4400" b="1" spc="-105" dirty="0">
                <a:latin typeface="Times New Roman"/>
                <a:cs typeface="Times New Roman"/>
              </a:rPr>
              <a:t>о</a:t>
            </a:r>
            <a:r>
              <a:rPr sz="4400" b="1" spc="-5" dirty="0">
                <a:latin typeface="Times New Roman"/>
                <a:cs typeface="Times New Roman"/>
              </a:rPr>
              <a:t>жн</a:t>
            </a:r>
            <a:r>
              <a:rPr sz="4400" b="1" dirty="0">
                <a:latin typeface="Times New Roman"/>
                <a:cs typeface="Times New Roman"/>
              </a:rPr>
              <a:t>о</a:t>
            </a:r>
            <a:r>
              <a:rPr sz="4400" b="1" spc="-30" dirty="0">
                <a:latin typeface="Times New Roman"/>
                <a:cs typeface="Times New Roman"/>
              </a:rPr>
              <a:t> </a:t>
            </a:r>
            <a:r>
              <a:rPr sz="4400" b="1" dirty="0">
                <a:latin typeface="Times New Roman"/>
                <a:cs typeface="Times New Roman"/>
              </a:rPr>
              <a:t>ли э</a:t>
            </a:r>
            <a:r>
              <a:rPr sz="4400" b="1" spc="-65" dirty="0">
                <a:latin typeface="Times New Roman"/>
                <a:cs typeface="Times New Roman"/>
              </a:rPr>
              <a:t>т</a:t>
            </a:r>
            <a:r>
              <a:rPr sz="4400" b="1" dirty="0">
                <a:latin typeface="Times New Roman"/>
                <a:cs typeface="Times New Roman"/>
              </a:rPr>
              <a:t>о?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287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2003" rIns="0" bIns="0" rtlCol="0">
            <a:spAutoFit/>
          </a:bodyPr>
          <a:lstStyle/>
          <a:p>
            <a:pPr marL="41910">
              <a:lnSpc>
                <a:spcPct val="100000"/>
              </a:lnSpc>
            </a:pPr>
            <a:r>
              <a:rPr spc="-40" dirty="0"/>
              <a:t>К</a:t>
            </a:r>
            <a:r>
              <a:rPr spc="-25" dirty="0"/>
              <a:t>лассич</a:t>
            </a:r>
            <a:r>
              <a:rPr spc="25" dirty="0"/>
              <a:t>е</a:t>
            </a:r>
            <a:r>
              <a:rPr spc="-20" dirty="0"/>
              <a:t>с</a:t>
            </a:r>
            <a:r>
              <a:rPr spc="-75" dirty="0"/>
              <a:t>к</a:t>
            </a:r>
            <a:r>
              <a:rPr spc="-20" dirty="0"/>
              <a:t>ое</a:t>
            </a:r>
            <a:r>
              <a:rPr spc="-15" dirty="0"/>
              <a:t> </a:t>
            </a:r>
            <a:r>
              <a:rPr spc="-25" dirty="0"/>
              <a:t>п</a:t>
            </a:r>
            <a:r>
              <a:rPr spc="-30" dirty="0"/>
              <a:t>р</a:t>
            </a:r>
            <a:r>
              <a:rPr spc="-70" dirty="0"/>
              <a:t>е</a:t>
            </a:r>
            <a:r>
              <a:rPr spc="-35" dirty="0"/>
              <a:t>д</a:t>
            </a:r>
            <a:r>
              <a:rPr spc="-20" dirty="0"/>
              <a:t>с</a:t>
            </a:r>
            <a:r>
              <a:rPr spc="30" dirty="0"/>
              <a:t>т</a:t>
            </a:r>
            <a:r>
              <a:rPr spc="-20" dirty="0"/>
              <a:t>а</a:t>
            </a:r>
            <a:r>
              <a:rPr spc="-75" dirty="0"/>
              <a:t>в</a:t>
            </a:r>
            <a:r>
              <a:rPr spc="-25" dirty="0"/>
              <a:t>ление</a:t>
            </a:r>
            <a:r>
              <a:rPr spc="-15" dirty="0"/>
              <a:t> </a:t>
            </a:r>
            <a:r>
              <a:rPr spc="-20" dirty="0"/>
              <a:t>о</a:t>
            </a:r>
            <a:r>
              <a:rPr spc="-5" dirty="0"/>
              <a:t> </a:t>
            </a:r>
            <a:r>
              <a:rPr spc="-550" dirty="0"/>
              <a:t>Р</a:t>
            </a:r>
            <a:r>
              <a:rPr spc="-40" dirty="0"/>
              <a:t>А</a:t>
            </a:r>
            <a:r>
              <a:rPr spc="-240" dirty="0"/>
              <a:t>А</a:t>
            </a:r>
            <a:r>
              <a:rPr spc="-30" dirty="0"/>
              <a:t>С</a:t>
            </a:r>
          </a:p>
        </p:txBody>
      </p:sp>
      <p:sp>
        <p:nvSpPr>
          <p:cNvPr id="4" name="object 4"/>
          <p:cNvSpPr/>
          <p:nvPr/>
        </p:nvSpPr>
        <p:spPr>
          <a:xfrm>
            <a:off x="2048255" y="1784604"/>
            <a:ext cx="3599815" cy="579120"/>
          </a:xfrm>
          <a:custGeom>
            <a:avLst/>
            <a:gdLst/>
            <a:ahLst/>
            <a:cxnLst/>
            <a:rect l="l" t="t" r="r" b="b"/>
            <a:pathLst>
              <a:path w="3599815" h="579119">
                <a:moveTo>
                  <a:pt x="0" y="0"/>
                </a:moveTo>
                <a:lnTo>
                  <a:pt x="3599688" y="0"/>
                </a:lnTo>
                <a:lnTo>
                  <a:pt x="3599688" y="579120"/>
                </a:lnTo>
                <a:lnTo>
                  <a:pt x="0" y="57912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48255" y="3140964"/>
            <a:ext cx="3599815" cy="581025"/>
          </a:xfrm>
          <a:custGeom>
            <a:avLst/>
            <a:gdLst/>
            <a:ahLst/>
            <a:cxnLst/>
            <a:rect l="l" t="t" r="r" b="b"/>
            <a:pathLst>
              <a:path w="3599815" h="581025">
                <a:moveTo>
                  <a:pt x="0" y="0"/>
                </a:moveTo>
                <a:lnTo>
                  <a:pt x="3599688" y="0"/>
                </a:lnTo>
                <a:lnTo>
                  <a:pt x="3599688" y="580644"/>
                </a:lnTo>
                <a:lnTo>
                  <a:pt x="0" y="580644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91511" y="4581144"/>
            <a:ext cx="3599815" cy="579120"/>
          </a:xfrm>
          <a:custGeom>
            <a:avLst/>
            <a:gdLst/>
            <a:ahLst/>
            <a:cxnLst/>
            <a:rect l="l" t="t" r="r" b="b"/>
            <a:pathLst>
              <a:path w="3599815" h="579120">
                <a:moveTo>
                  <a:pt x="0" y="0"/>
                </a:moveTo>
                <a:lnTo>
                  <a:pt x="3599688" y="0"/>
                </a:lnTo>
                <a:lnTo>
                  <a:pt x="3599688" y="579119"/>
                </a:lnTo>
                <a:lnTo>
                  <a:pt x="0" y="579119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91511" y="5876544"/>
            <a:ext cx="3599815" cy="579120"/>
          </a:xfrm>
          <a:custGeom>
            <a:avLst/>
            <a:gdLst/>
            <a:ahLst/>
            <a:cxnLst/>
            <a:rect l="l" t="t" r="r" b="b"/>
            <a:pathLst>
              <a:path w="3599815" h="579120">
                <a:moveTo>
                  <a:pt x="0" y="0"/>
                </a:moveTo>
                <a:lnTo>
                  <a:pt x="3599688" y="0"/>
                </a:lnTo>
                <a:lnTo>
                  <a:pt x="3599688" y="579119"/>
                </a:lnTo>
                <a:lnTo>
                  <a:pt x="0" y="579119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236977" y="1883292"/>
            <a:ext cx="3291204" cy="4525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indent="-153035">
              <a:lnSpc>
                <a:spcPct val="100000"/>
              </a:lnSpc>
            </a:pP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Ан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г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и</a:t>
            </a:r>
            <a:r>
              <a:rPr sz="3200" b="1" spc="-35" dirty="0">
                <a:solidFill>
                  <a:srgbClr val="3333CC"/>
                </a:solidFill>
                <a:latin typeface="Times New Roman"/>
                <a:cs typeface="Times New Roman"/>
              </a:rPr>
              <a:t>о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т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е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н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з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ин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о</a:t>
            </a:r>
            <a:r>
              <a:rPr sz="3200" b="1" spc="-40" dirty="0">
                <a:solidFill>
                  <a:srgbClr val="3333CC"/>
                </a:solidFill>
                <a:latin typeface="Times New Roman"/>
                <a:cs typeface="Times New Roman"/>
              </a:rPr>
              <a:t>г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е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н</a:t>
            </a:r>
            <a:endParaRPr sz="3200">
              <a:latin typeface="Times New Roman"/>
              <a:cs typeface="Times New Roman"/>
            </a:endParaRPr>
          </a:p>
          <a:p>
            <a:pPr marL="228600" marR="5080" indent="-64135">
              <a:lnSpc>
                <a:spcPts val="11340"/>
              </a:lnSpc>
              <a:spcBef>
                <a:spcPts val="975"/>
              </a:spcBef>
            </a:pP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Ан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г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и</a:t>
            </a:r>
            <a:r>
              <a:rPr sz="3200" b="1" spc="-35" dirty="0">
                <a:solidFill>
                  <a:srgbClr val="3333CC"/>
                </a:solidFill>
                <a:latin typeface="Times New Roman"/>
                <a:cs typeface="Times New Roman"/>
              </a:rPr>
              <a:t>о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т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е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н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з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ин</a:t>
            </a:r>
            <a:r>
              <a:rPr sz="32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-</a:t>
            </a:r>
            <a:r>
              <a:rPr sz="32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I Ан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г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и</a:t>
            </a:r>
            <a:r>
              <a:rPr sz="3200" b="1" spc="-35" dirty="0">
                <a:solidFill>
                  <a:srgbClr val="3333CC"/>
                </a:solidFill>
                <a:latin typeface="Times New Roman"/>
                <a:cs typeface="Times New Roman"/>
              </a:rPr>
              <a:t>о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т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е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н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з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ин</a:t>
            </a:r>
            <a:r>
              <a:rPr sz="32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-</a:t>
            </a:r>
            <a:r>
              <a:rPr sz="32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II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4100">
              <a:latin typeface="Times New Roman"/>
              <a:cs typeface="Times New Roman"/>
            </a:endParaRPr>
          </a:p>
          <a:p>
            <a:pPr marL="567055">
              <a:lnSpc>
                <a:spcPct val="100000"/>
              </a:lnSpc>
            </a:pP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Ал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ьд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ос</a:t>
            </a:r>
            <a:r>
              <a:rPr sz="3200" b="1" spc="-5" dirty="0">
                <a:solidFill>
                  <a:srgbClr val="3333CC"/>
                </a:solidFill>
                <a:latin typeface="Times New Roman"/>
                <a:cs typeface="Times New Roman"/>
              </a:rPr>
              <a:t>т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е</a:t>
            </a:r>
            <a:r>
              <a:rPr sz="3200" b="1" spc="-10" dirty="0">
                <a:solidFill>
                  <a:srgbClr val="3333CC"/>
                </a:solidFill>
                <a:latin typeface="Times New Roman"/>
                <a:cs typeface="Times New Roman"/>
              </a:rPr>
              <a:t>р</a:t>
            </a:r>
            <a:r>
              <a:rPr sz="32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он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848861" y="2364485"/>
            <a:ext cx="0" cy="627380"/>
          </a:xfrm>
          <a:custGeom>
            <a:avLst/>
            <a:gdLst/>
            <a:ahLst/>
            <a:cxnLst/>
            <a:rect l="l" t="t" r="r" b="b"/>
            <a:pathLst>
              <a:path h="627380">
                <a:moveTo>
                  <a:pt x="0" y="0"/>
                </a:moveTo>
                <a:lnTo>
                  <a:pt x="0" y="626999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23139" y="2890901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60" h="251460">
                <a:moveTo>
                  <a:pt x="0" y="0"/>
                </a:moveTo>
                <a:lnTo>
                  <a:pt x="125717" y="251460"/>
                </a:lnTo>
                <a:lnTo>
                  <a:pt x="201162" y="100584"/>
                </a:lnTo>
                <a:lnTo>
                  <a:pt x="125729" y="100584"/>
                </a:lnTo>
                <a:lnTo>
                  <a:pt x="0" y="0"/>
                </a:lnTo>
                <a:close/>
              </a:path>
              <a:path w="251460" h="251460">
                <a:moveTo>
                  <a:pt x="251459" y="0"/>
                </a:moveTo>
                <a:lnTo>
                  <a:pt x="125729" y="100584"/>
                </a:lnTo>
                <a:lnTo>
                  <a:pt x="201162" y="100584"/>
                </a:lnTo>
                <a:lnTo>
                  <a:pt x="2514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8861" y="3717797"/>
            <a:ext cx="0" cy="627380"/>
          </a:xfrm>
          <a:custGeom>
            <a:avLst/>
            <a:gdLst/>
            <a:ahLst/>
            <a:cxnLst/>
            <a:rect l="l" t="t" r="r" b="b"/>
            <a:pathLst>
              <a:path h="627379">
                <a:moveTo>
                  <a:pt x="0" y="0"/>
                </a:moveTo>
                <a:lnTo>
                  <a:pt x="0" y="626999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23139" y="4244213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60" h="251460">
                <a:moveTo>
                  <a:pt x="0" y="0"/>
                </a:moveTo>
                <a:lnTo>
                  <a:pt x="125717" y="251459"/>
                </a:lnTo>
                <a:lnTo>
                  <a:pt x="201162" y="100583"/>
                </a:lnTo>
                <a:lnTo>
                  <a:pt x="125729" y="100583"/>
                </a:lnTo>
                <a:lnTo>
                  <a:pt x="0" y="0"/>
                </a:lnTo>
                <a:close/>
              </a:path>
              <a:path w="251460" h="251460">
                <a:moveTo>
                  <a:pt x="251459" y="0"/>
                </a:moveTo>
                <a:lnTo>
                  <a:pt x="125729" y="100583"/>
                </a:lnTo>
                <a:lnTo>
                  <a:pt x="201162" y="100583"/>
                </a:lnTo>
                <a:lnTo>
                  <a:pt x="2514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48861" y="5157978"/>
            <a:ext cx="0" cy="627380"/>
          </a:xfrm>
          <a:custGeom>
            <a:avLst/>
            <a:gdLst/>
            <a:ahLst/>
            <a:cxnLst/>
            <a:rect l="l" t="t" r="r" b="b"/>
            <a:pathLst>
              <a:path h="627379">
                <a:moveTo>
                  <a:pt x="0" y="0"/>
                </a:moveTo>
                <a:lnTo>
                  <a:pt x="0" y="626999"/>
                </a:lnTo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3139" y="5684392"/>
            <a:ext cx="251460" cy="251460"/>
          </a:xfrm>
          <a:custGeom>
            <a:avLst/>
            <a:gdLst/>
            <a:ahLst/>
            <a:cxnLst/>
            <a:rect l="l" t="t" r="r" b="b"/>
            <a:pathLst>
              <a:path w="251460" h="251460">
                <a:moveTo>
                  <a:pt x="0" y="0"/>
                </a:moveTo>
                <a:lnTo>
                  <a:pt x="125717" y="251459"/>
                </a:lnTo>
                <a:lnTo>
                  <a:pt x="201162" y="100583"/>
                </a:lnTo>
                <a:lnTo>
                  <a:pt x="125729" y="100583"/>
                </a:lnTo>
                <a:lnTo>
                  <a:pt x="0" y="0"/>
                </a:lnTo>
                <a:close/>
              </a:path>
              <a:path w="251460" h="251460">
                <a:moveTo>
                  <a:pt x="251459" y="0"/>
                </a:moveTo>
                <a:lnTo>
                  <a:pt x="125729" y="100583"/>
                </a:lnTo>
                <a:lnTo>
                  <a:pt x="201162" y="100583"/>
                </a:lnTo>
                <a:lnTo>
                  <a:pt x="2514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728459" y="2350007"/>
            <a:ext cx="1457325" cy="641985"/>
          </a:xfrm>
          <a:prstGeom prst="rect">
            <a:avLst/>
          </a:prstGeom>
          <a:solidFill>
            <a:srgbClr val="CC99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sz="3600" b="1" spc="-55" dirty="0">
                <a:solidFill>
                  <a:srgbClr val="FF3300"/>
                </a:solidFill>
                <a:latin typeface="Times New Roman"/>
                <a:cs typeface="Times New Roman"/>
              </a:rPr>
              <a:t>Р</a:t>
            </a:r>
            <a:r>
              <a:rPr sz="36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е</a:t>
            </a:r>
            <a:r>
              <a:rPr sz="3600" b="1" dirty="0">
                <a:solidFill>
                  <a:srgbClr val="FF3300"/>
                </a:solidFill>
                <a:latin typeface="Times New Roman"/>
                <a:cs typeface="Times New Roman"/>
              </a:rPr>
              <a:t>нин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64352" y="3788664"/>
            <a:ext cx="4110354" cy="641985"/>
          </a:xfrm>
          <a:prstGeom prst="rect">
            <a:avLst/>
          </a:prstGeom>
          <a:solidFill>
            <a:srgbClr val="CC99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sz="3600" b="1" spc="-80" dirty="0">
                <a:solidFill>
                  <a:srgbClr val="FF3300"/>
                </a:solidFill>
                <a:latin typeface="Times New Roman"/>
                <a:cs typeface="Times New Roman"/>
              </a:rPr>
              <a:t>А</a:t>
            </a:r>
            <a:r>
              <a:rPr sz="3600" b="1" spc="-5" dirty="0">
                <a:solidFill>
                  <a:srgbClr val="FF3300"/>
                </a:solidFill>
                <a:latin typeface="Times New Roman"/>
                <a:cs typeface="Times New Roman"/>
              </a:rPr>
              <a:t>П</a:t>
            </a:r>
            <a:r>
              <a:rPr sz="3600" b="1" dirty="0">
                <a:solidFill>
                  <a:srgbClr val="FF3300"/>
                </a:solidFill>
                <a:latin typeface="Times New Roman"/>
                <a:cs typeface="Times New Roman"/>
              </a:rPr>
              <a:t>Ф</a:t>
            </a:r>
            <a:r>
              <a:rPr sz="3600" b="1" spc="-1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3300"/>
                </a:solidFill>
                <a:latin typeface="Times New Roman"/>
                <a:cs typeface="Times New Roman"/>
              </a:rPr>
              <a:t>(кининаза</a:t>
            </a:r>
            <a:r>
              <a:rPr sz="3600" b="1" spc="-20" dirty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3300"/>
                </a:solidFill>
                <a:latin typeface="Times New Roman"/>
                <a:cs typeface="Times New Roman"/>
              </a:rPr>
              <a:t>II)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11752" y="4149852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>
                <a:moveTo>
                  <a:pt x="1679448" y="0"/>
                </a:moveTo>
                <a:lnTo>
                  <a:pt x="0" y="0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19728" y="3989824"/>
            <a:ext cx="320675" cy="320040"/>
          </a:xfrm>
          <a:custGeom>
            <a:avLst/>
            <a:gdLst/>
            <a:ahLst/>
            <a:cxnLst/>
            <a:rect l="l" t="t" r="r" b="b"/>
            <a:pathLst>
              <a:path w="320675" h="320039">
                <a:moveTo>
                  <a:pt x="320027" y="0"/>
                </a:moveTo>
                <a:lnTo>
                  <a:pt x="0" y="160032"/>
                </a:lnTo>
                <a:lnTo>
                  <a:pt x="320052" y="320039"/>
                </a:lnTo>
                <a:lnTo>
                  <a:pt x="192024" y="160019"/>
                </a:lnTo>
                <a:lnTo>
                  <a:pt x="32002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11752" y="2708148"/>
            <a:ext cx="2545080" cy="0"/>
          </a:xfrm>
          <a:custGeom>
            <a:avLst/>
            <a:gdLst/>
            <a:ahLst/>
            <a:cxnLst/>
            <a:rect l="l" t="t" r="r" b="b"/>
            <a:pathLst>
              <a:path w="2545079">
                <a:moveTo>
                  <a:pt x="2545079" y="0"/>
                </a:moveTo>
                <a:lnTo>
                  <a:pt x="0" y="0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19726" y="2548119"/>
            <a:ext cx="320675" cy="320040"/>
          </a:xfrm>
          <a:custGeom>
            <a:avLst/>
            <a:gdLst/>
            <a:ahLst/>
            <a:cxnLst/>
            <a:rect l="l" t="t" r="r" b="b"/>
            <a:pathLst>
              <a:path w="320675" h="320039">
                <a:moveTo>
                  <a:pt x="320027" y="0"/>
                </a:moveTo>
                <a:lnTo>
                  <a:pt x="0" y="160032"/>
                </a:lnTo>
                <a:lnTo>
                  <a:pt x="320052" y="320040"/>
                </a:lnTo>
                <a:lnTo>
                  <a:pt x="192024" y="160020"/>
                </a:lnTo>
                <a:lnTo>
                  <a:pt x="32002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346" y="465355"/>
            <a:ext cx="956373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40" dirty="0">
                <a:latin typeface="Times New Roman"/>
                <a:cs typeface="Times New Roman"/>
              </a:rPr>
              <a:t>Д</a:t>
            </a:r>
            <a:r>
              <a:rPr sz="4400" b="1" dirty="0">
                <a:latin typeface="Times New Roman"/>
                <a:cs typeface="Times New Roman"/>
              </a:rPr>
              <a:t>е</a:t>
            </a:r>
            <a:r>
              <a:rPr sz="4400" b="1" spc="-5" dirty="0">
                <a:latin typeface="Times New Roman"/>
                <a:cs typeface="Times New Roman"/>
              </a:rPr>
              <a:t>й</a:t>
            </a:r>
            <a:r>
              <a:rPr sz="4400" b="1" dirty="0">
                <a:latin typeface="Times New Roman"/>
                <a:cs typeface="Times New Roman"/>
              </a:rPr>
              <a:t>с</a:t>
            </a:r>
            <a:r>
              <a:rPr sz="4400" b="1" spc="-5" dirty="0">
                <a:latin typeface="Times New Roman"/>
                <a:cs typeface="Times New Roman"/>
              </a:rPr>
              <a:t>тви</a:t>
            </a:r>
            <a:r>
              <a:rPr sz="4400" b="1" dirty="0">
                <a:latin typeface="Times New Roman"/>
                <a:cs typeface="Times New Roman"/>
              </a:rPr>
              <a:t>е </a:t>
            </a:r>
            <a:r>
              <a:rPr sz="4400" b="1" spc="40" dirty="0">
                <a:latin typeface="Times New Roman"/>
                <a:cs typeface="Times New Roman"/>
              </a:rPr>
              <a:t>а</a:t>
            </a:r>
            <a:r>
              <a:rPr sz="4400" b="1" dirty="0">
                <a:latin typeface="Times New Roman"/>
                <a:cs typeface="Times New Roman"/>
              </a:rPr>
              <a:t>льд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с</a:t>
            </a:r>
            <a:r>
              <a:rPr sz="4400" b="1" spc="-5" dirty="0">
                <a:latin typeface="Times New Roman"/>
                <a:cs typeface="Times New Roman"/>
              </a:rPr>
              <a:t>т</a:t>
            </a:r>
            <a:r>
              <a:rPr sz="4400" b="1" spc="-15" dirty="0">
                <a:latin typeface="Times New Roman"/>
                <a:cs typeface="Times New Roman"/>
              </a:rPr>
              <a:t>е</a:t>
            </a:r>
            <a:r>
              <a:rPr sz="4400" b="1" dirty="0">
                <a:latin typeface="Times New Roman"/>
                <a:cs typeface="Times New Roman"/>
              </a:rPr>
              <a:t>р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spc="-5" dirty="0">
                <a:latin typeface="Times New Roman"/>
                <a:cs typeface="Times New Roman"/>
              </a:rPr>
              <a:t>н</a:t>
            </a:r>
            <a:r>
              <a:rPr sz="4400" b="1" dirty="0">
                <a:latin typeface="Times New Roman"/>
                <a:cs typeface="Times New Roman"/>
              </a:rPr>
              <a:t>а</a:t>
            </a:r>
            <a:r>
              <a:rPr sz="4400" b="1" spc="-40" dirty="0">
                <a:latin typeface="Times New Roman"/>
                <a:cs typeface="Times New Roman"/>
              </a:rPr>
              <a:t> </a:t>
            </a:r>
            <a:r>
              <a:rPr sz="4400" b="1" spc="-5" dirty="0">
                <a:latin typeface="Times New Roman"/>
                <a:cs typeface="Times New Roman"/>
              </a:rPr>
              <a:t>н</a:t>
            </a:r>
            <a:r>
              <a:rPr sz="4400" b="1" dirty="0">
                <a:latin typeface="Times New Roman"/>
                <a:cs typeface="Times New Roman"/>
              </a:rPr>
              <a:t>а</a:t>
            </a:r>
            <a:r>
              <a:rPr sz="4400" b="1" spc="5" dirty="0">
                <a:latin typeface="Times New Roman"/>
                <a:cs typeface="Times New Roman"/>
              </a:rPr>
              <a:t> </a:t>
            </a:r>
            <a:r>
              <a:rPr sz="4400" b="1" dirty="0">
                <a:latin typeface="Times New Roman"/>
                <a:cs typeface="Times New Roman"/>
              </a:rPr>
              <a:t>ре</a:t>
            </a:r>
            <a:r>
              <a:rPr sz="4400" b="1" spc="-5" dirty="0">
                <a:latin typeface="Times New Roman"/>
                <a:cs typeface="Times New Roman"/>
              </a:rPr>
              <a:t>ц</a:t>
            </a:r>
            <a:r>
              <a:rPr sz="4400" b="1" dirty="0">
                <a:latin typeface="Times New Roman"/>
                <a:cs typeface="Times New Roman"/>
              </a:rPr>
              <a:t>е</a:t>
            </a:r>
            <a:r>
              <a:rPr sz="4400" b="1" spc="-5" dirty="0">
                <a:latin typeface="Times New Roman"/>
                <a:cs typeface="Times New Roman"/>
              </a:rPr>
              <a:t>п</a:t>
            </a:r>
            <a:r>
              <a:rPr sz="4400" b="1" spc="-65" dirty="0">
                <a:latin typeface="Times New Roman"/>
                <a:cs typeface="Times New Roman"/>
              </a:rPr>
              <a:t>т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ры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8996" y="1412747"/>
            <a:ext cx="9937991" cy="5184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66927" y="6247737"/>
            <a:ext cx="28632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33CC"/>
                </a:solidFill>
                <a:latin typeface="Times New Roman"/>
                <a:cs typeface="Times New Roman"/>
              </a:rPr>
              <a:t>В</a:t>
            </a:r>
            <a:r>
              <a:rPr sz="2400" b="1" dirty="0">
                <a:solidFill>
                  <a:srgbClr val="0033CC"/>
                </a:solidFill>
                <a:latin typeface="Times New Roman"/>
                <a:cs typeface="Times New Roman"/>
              </a:rPr>
              <a:t>.</a:t>
            </a:r>
            <a:r>
              <a:rPr sz="2400" b="1" spc="-5" dirty="0">
                <a:solidFill>
                  <a:srgbClr val="0033CC"/>
                </a:solidFill>
                <a:latin typeface="Times New Roman"/>
                <a:cs typeface="Times New Roman"/>
              </a:rPr>
              <a:t>Ю</a:t>
            </a:r>
            <a:r>
              <a:rPr sz="2400" b="1" dirty="0">
                <a:solidFill>
                  <a:srgbClr val="0033CC"/>
                </a:solidFill>
                <a:latin typeface="Times New Roman"/>
                <a:cs typeface="Times New Roman"/>
              </a:rPr>
              <a:t>. Ма</a:t>
            </a:r>
            <a:r>
              <a:rPr sz="2400" b="1" spc="-5" dirty="0">
                <a:solidFill>
                  <a:srgbClr val="0033CC"/>
                </a:solidFill>
                <a:latin typeface="Times New Roman"/>
                <a:cs typeface="Times New Roman"/>
              </a:rPr>
              <a:t>р</a:t>
            </a:r>
            <a:r>
              <a:rPr sz="2400" b="1" dirty="0">
                <a:solidFill>
                  <a:srgbClr val="0033CC"/>
                </a:solidFill>
                <a:latin typeface="Times New Roman"/>
                <a:cs typeface="Times New Roman"/>
              </a:rPr>
              <a:t>еев, 1999 </a:t>
            </a:r>
            <a:r>
              <a:rPr sz="2400" b="1" spc="-275" dirty="0">
                <a:solidFill>
                  <a:srgbClr val="0033CC"/>
                </a:solidFill>
                <a:latin typeface="Times New Roman"/>
                <a:cs typeface="Times New Roman"/>
              </a:rPr>
              <a:t>г</a:t>
            </a:r>
            <a:r>
              <a:rPr sz="2400" b="1" dirty="0">
                <a:solidFill>
                  <a:srgbClr val="0033CC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134" y="532418"/>
            <a:ext cx="990536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Осн</a:t>
            </a:r>
            <a:r>
              <a:rPr sz="2800" b="1" spc="-110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вные</a:t>
            </a:r>
            <a:r>
              <a:rPr sz="28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причины</a:t>
            </a:r>
            <a:r>
              <a:rPr sz="28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b="1" spc="-50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28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8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з</a:t>
            </a:r>
            <a:r>
              <a:rPr sz="28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sz="2800" b="1" spc="-110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8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жд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ения</a:t>
            </a:r>
            <a:r>
              <a:rPr sz="28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ин</a:t>
            </a:r>
            <a:r>
              <a:rPr sz="28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28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ер</a:t>
            </a:r>
            <a:r>
              <a:rPr sz="2800" b="1" spc="2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2800" b="1" spc="30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28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а к</a:t>
            </a:r>
            <a:r>
              <a:rPr sz="28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b="1" spc="-75" dirty="0">
                <a:solidFill>
                  <a:srgbClr val="002060"/>
                </a:solidFill>
                <a:latin typeface="Times New Roman"/>
                <a:cs typeface="Times New Roman"/>
              </a:rPr>
              <a:t>к</a:t>
            </a:r>
            <a:r>
              <a:rPr sz="28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2800" b="1" spc="-85" dirty="0">
                <a:solidFill>
                  <a:srgbClr val="002060"/>
                </a:solidFill>
                <a:latin typeface="Times New Roman"/>
                <a:cs typeface="Times New Roman"/>
              </a:rPr>
              <a:t>к</a:t>
            </a:r>
            <a:r>
              <a:rPr sz="28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у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рен</a:t>
            </a:r>
            <a:r>
              <a:rPr sz="28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28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ным </a:t>
            </a:r>
            <a:r>
              <a:rPr sz="28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2800" b="1" spc="30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2800" b="1" spc="-120" dirty="0">
                <a:solidFill>
                  <a:srgbClr val="002060"/>
                </a:solidFill>
                <a:latin typeface="Times New Roman"/>
                <a:cs typeface="Times New Roman"/>
              </a:rPr>
              <a:t>г</a:t>
            </a:r>
            <a:r>
              <a:rPr sz="28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нис</a:t>
            </a:r>
            <a:r>
              <a:rPr sz="2800" b="1" spc="30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28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28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м</a:t>
            </a:r>
            <a:r>
              <a:rPr sz="28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b="1" spc="20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28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ь</a:t>
            </a:r>
            <a:r>
              <a:rPr sz="28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д</a:t>
            </a:r>
            <a:r>
              <a:rPr sz="28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осте</a:t>
            </a:r>
            <a:r>
              <a:rPr sz="28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она</a:t>
            </a:r>
            <a:r>
              <a:rPr sz="2800" b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28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нас</a:t>
            </a:r>
            <a:r>
              <a:rPr sz="2800" b="1" spc="-65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2800" b="1" spc="-90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8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ящ</a:t>
            </a:r>
            <a:r>
              <a:rPr sz="28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ее</a:t>
            </a:r>
            <a:r>
              <a:rPr sz="28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28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sz="28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емя</a:t>
            </a:r>
            <a:endParaRPr sz="28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900" y="1676400"/>
            <a:ext cx="9944099" cy="21287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30"/>
              </a:lnSpc>
              <a:buClr>
                <a:srgbClr val="FFFFFF"/>
              </a:buClr>
              <a:tabLst>
                <a:tab pos="355600" algn="l"/>
              </a:tabLst>
            </a:pPr>
            <a:r>
              <a:rPr sz="3000" b="1" spc="-25" dirty="0">
                <a:latin typeface="Times New Roman"/>
                <a:cs typeface="Times New Roman"/>
              </a:rPr>
              <a:t>Выс</a:t>
            </a:r>
            <a:r>
              <a:rPr sz="3000" b="1" spc="-10" dirty="0">
                <a:latin typeface="Times New Roman"/>
                <a:cs typeface="Times New Roman"/>
              </a:rPr>
              <a:t>о</a:t>
            </a:r>
            <a:r>
              <a:rPr sz="3000" b="1" spc="-75" dirty="0">
                <a:latin typeface="Times New Roman"/>
                <a:cs typeface="Times New Roman"/>
              </a:rPr>
              <a:t>к</a:t>
            </a:r>
            <a:r>
              <a:rPr sz="3000" b="1" spc="-10" dirty="0">
                <a:latin typeface="Times New Roman"/>
                <a:cs typeface="Times New Roman"/>
              </a:rPr>
              <a:t>а</a:t>
            </a:r>
            <a:r>
              <a:rPr sz="3000" b="1" spc="-20" dirty="0">
                <a:latin typeface="Times New Roman"/>
                <a:cs typeface="Times New Roman"/>
              </a:rPr>
              <a:t>я</a:t>
            </a:r>
            <a:r>
              <a:rPr sz="3000" b="1" spc="5" dirty="0">
                <a:latin typeface="Times New Roman"/>
                <a:cs typeface="Times New Roman"/>
              </a:rPr>
              <a:t> </a:t>
            </a:r>
            <a:r>
              <a:rPr sz="3000" b="1" spc="-25" dirty="0">
                <a:latin typeface="Times New Roman"/>
                <a:cs typeface="Times New Roman"/>
              </a:rPr>
              <a:t>с</a:t>
            </a:r>
            <a:r>
              <a:rPr sz="3000" b="1" spc="-20" dirty="0">
                <a:latin typeface="Times New Roman"/>
                <a:cs typeface="Times New Roman"/>
              </a:rPr>
              <a:t>м</a:t>
            </a:r>
            <a:r>
              <a:rPr sz="3000" b="1" spc="-25" dirty="0">
                <a:latin typeface="Times New Roman"/>
                <a:cs typeface="Times New Roman"/>
              </a:rPr>
              <a:t>е</a:t>
            </a:r>
            <a:r>
              <a:rPr sz="3000" b="1" spc="-55" dirty="0">
                <a:latin typeface="Times New Roman"/>
                <a:cs typeface="Times New Roman"/>
              </a:rPr>
              <a:t>р</a:t>
            </a:r>
            <a:r>
              <a:rPr sz="3000" b="1" spc="-20" dirty="0">
                <a:latin typeface="Times New Roman"/>
                <a:cs typeface="Times New Roman"/>
              </a:rPr>
              <a:t>тн</a:t>
            </a:r>
            <a:r>
              <a:rPr sz="3000" b="1" spc="-10" dirty="0">
                <a:latin typeface="Times New Roman"/>
                <a:cs typeface="Times New Roman"/>
              </a:rPr>
              <a:t>о</a:t>
            </a:r>
            <a:r>
              <a:rPr sz="3000" b="1" spc="-25" dirty="0">
                <a:latin typeface="Times New Roman"/>
                <a:cs typeface="Times New Roman"/>
              </a:rPr>
              <a:t>с</a:t>
            </a:r>
            <a:r>
              <a:rPr sz="3000" b="1" spc="-20" dirty="0">
                <a:latin typeface="Times New Roman"/>
                <a:cs typeface="Times New Roman"/>
              </a:rPr>
              <a:t>т</a:t>
            </a:r>
            <a:r>
              <a:rPr sz="3000" b="1" spc="-15" dirty="0">
                <a:latin typeface="Times New Roman"/>
                <a:cs typeface="Times New Roman"/>
              </a:rPr>
              <a:t>ь</a:t>
            </a:r>
            <a:r>
              <a:rPr sz="3000" b="1" spc="25" dirty="0">
                <a:latin typeface="Times New Roman"/>
                <a:cs typeface="Times New Roman"/>
              </a:rPr>
              <a:t> </a:t>
            </a:r>
            <a:r>
              <a:rPr sz="3000" b="1" spc="-25" dirty="0">
                <a:latin typeface="Times New Roman"/>
                <a:cs typeface="Times New Roman"/>
              </a:rPr>
              <a:t>п</a:t>
            </a:r>
            <a:r>
              <a:rPr sz="3000" b="1" spc="-15" dirty="0">
                <a:latin typeface="Times New Roman"/>
                <a:cs typeface="Times New Roman"/>
              </a:rPr>
              <a:t>р</a:t>
            </a:r>
            <a:r>
              <a:rPr sz="3000" b="1" spc="-20" dirty="0">
                <a:latin typeface="Times New Roman"/>
                <a:cs typeface="Times New Roman"/>
              </a:rPr>
              <a:t>и</a:t>
            </a:r>
            <a:r>
              <a:rPr sz="3000" b="1" spc="5" dirty="0">
                <a:latin typeface="Times New Roman"/>
                <a:cs typeface="Times New Roman"/>
              </a:rPr>
              <a:t> </a:t>
            </a:r>
            <a:r>
              <a:rPr sz="3000" b="1" spc="-140" dirty="0">
                <a:latin typeface="Times New Roman"/>
                <a:cs typeface="Times New Roman"/>
              </a:rPr>
              <a:t>Х</a:t>
            </a:r>
            <a:r>
              <a:rPr sz="3000" b="1" spc="-30" dirty="0">
                <a:latin typeface="Times New Roman"/>
                <a:cs typeface="Times New Roman"/>
              </a:rPr>
              <a:t>С</a:t>
            </a:r>
            <a:r>
              <a:rPr sz="3000" b="1" spc="-25" dirty="0">
                <a:latin typeface="Times New Roman"/>
                <a:cs typeface="Times New Roman"/>
              </a:rPr>
              <a:t>Н</a:t>
            </a:r>
            <a:r>
              <a:rPr sz="3000" b="1" spc="15" dirty="0">
                <a:latin typeface="Times New Roman"/>
                <a:cs typeface="Times New Roman"/>
              </a:rPr>
              <a:t> </a:t>
            </a:r>
            <a:r>
              <a:rPr sz="3000" b="1" spc="-25" dirty="0">
                <a:latin typeface="Times New Roman"/>
                <a:cs typeface="Times New Roman"/>
              </a:rPr>
              <a:t>н</a:t>
            </a:r>
            <a:r>
              <a:rPr sz="3000" b="1" spc="15" dirty="0">
                <a:latin typeface="Times New Roman"/>
                <a:cs typeface="Times New Roman"/>
              </a:rPr>
              <a:t>е</a:t>
            </a:r>
            <a:r>
              <a:rPr sz="3000" b="1" spc="-25" dirty="0">
                <a:latin typeface="Times New Roman"/>
                <a:cs typeface="Times New Roman"/>
              </a:rPr>
              <a:t>с</a:t>
            </a:r>
            <a:r>
              <a:rPr sz="3000" b="1" spc="-55" dirty="0">
                <a:latin typeface="Times New Roman"/>
                <a:cs typeface="Times New Roman"/>
              </a:rPr>
              <a:t>м</a:t>
            </a:r>
            <a:r>
              <a:rPr sz="3000" b="1" spc="-50" dirty="0">
                <a:latin typeface="Times New Roman"/>
                <a:cs typeface="Times New Roman"/>
              </a:rPr>
              <a:t>о</a:t>
            </a:r>
            <a:r>
              <a:rPr sz="3000" b="1" spc="15" dirty="0">
                <a:latin typeface="Times New Roman"/>
                <a:cs typeface="Times New Roman"/>
              </a:rPr>
              <a:t>т</a:t>
            </a:r>
            <a:r>
              <a:rPr sz="3000" b="1" spc="-15" dirty="0">
                <a:latin typeface="Times New Roman"/>
                <a:cs typeface="Times New Roman"/>
              </a:rPr>
              <a:t>р</a:t>
            </a:r>
            <a:r>
              <a:rPr sz="3000" b="1" spc="-20" dirty="0">
                <a:latin typeface="Times New Roman"/>
                <a:cs typeface="Times New Roman"/>
              </a:rPr>
              <a:t>я</a:t>
            </a:r>
            <a:r>
              <a:rPr sz="3000" b="1" spc="5" dirty="0">
                <a:latin typeface="Times New Roman"/>
                <a:cs typeface="Times New Roman"/>
              </a:rPr>
              <a:t> </a:t>
            </a:r>
            <a:r>
              <a:rPr sz="3000" b="1" spc="-25" dirty="0">
                <a:latin typeface="Times New Roman"/>
                <a:cs typeface="Times New Roman"/>
              </a:rPr>
              <a:t>н</a:t>
            </a:r>
            <a:r>
              <a:rPr sz="3000" b="1" spc="-15" dirty="0">
                <a:latin typeface="Times New Roman"/>
                <a:cs typeface="Times New Roman"/>
              </a:rPr>
              <a:t>а</a:t>
            </a:r>
            <a:r>
              <a:rPr sz="3000" b="1" spc="10" dirty="0">
                <a:latin typeface="Times New Roman"/>
                <a:cs typeface="Times New Roman"/>
              </a:rPr>
              <a:t> </a:t>
            </a:r>
            <a:r>
              <a:rPr sz="3000" b="1" spc="-25" dirty="0">
                <a:latin typeface="Times New Roman"/>
                <a:cs typeface="Times New Roman"/>
              </a:rPr>
              <a:t>п</a:t>
            </a:r>
            <a:r>
              <a:rPr sz="3000" b="1" spc="-15" dirty="0">
                <a:latin typeface="Times New Roman"/>
                <a:cs typeface="Times New Roman"/>
              </a:rPr>
              <a:t>р</a:t>
            </a:r>
            <a:r>
              <a:rPr sz="3000" b="1" spc="-25" dirty="0">
                <a:latin typeface="Times New Roman"/>
                <a:cs typeface="Times New Roman"/>
              </a:rPr>
              <a:t>и</a:t>
            </a:r>
            <a:r>
              <a:rPr sz="3000" b="1" spc="-20" dirty="0">
                <a:latin typeface="Times New Roman"/>
                <a:cs typeface="Times New Roman"/>
              </a:rPr>
              <a:t>м</a:t>
            </a:r>
            <a:r>
              <a:rPr sz="3000" b="1" spc="-25" dirty="0">
                <a:latin typeface="Times New Roman"/>
                <a:cs typeface="Times New Roman"/>
              </a:rPr>
              <a:t>ене</a:t>
            </a:r>
            <a:r>
              <a:rPr sz="3000" b="1" spc="-20" dirty="0">
                <a:latin typeface="Times New Roman"/>
                <a:cs typeface="Times New Roman"/>
              </a:rPr>
              <a:t>ние ин</a:t>
            </a:r>
            <a:r>
              <a:rPr sz="3000" b="1" spc="-15" dirty="0">
                <a:latin typeface="Times New Roman"/>
                <a:cs typeface="Times New Roman"/>
              </a:rPr>
              <a:t>г</a:t>
            </a:r>
            <a:r>
              <a:rPr sz="3000" b="1" spc="-25" dirty="0">
                <a:latin typeface="Times New Roman"/>
                <a:cs typeface="Times New Roman"/>
              </a:rPr>
              <a:t>и</a:t>
            </a:r>
            <a:r>
              <a:rPr sz="3000" b="1" spc="-10" dirty="0">
                <a:latin typeface="Times New Roman"/>
                <a:cs typeface="Times New Roman"/>
              </a:rPr>
              <a:t>б</a:t>
            </a:r>
            <a:r>
              <a:rPr sz="3000" b="1" spc="-25" dirty="0">
                <a:latin typeface="Times New Roman"/>
                <a:cs typeface="Times New Roman"/>
              </a:rPr>
              <a:t>и</a:t>
            </a:r>
            <a:r>
              <a:rPr sz="3000" b="1" spc="-60" dirty="0">
                <a:latin typeface="Times New Roman"/>
                <a:cs typeface="Times New Roman"/>
              </a:rPr>
              <a:t>т</a:t>
            </a:r>
            <a:r>
              <a:rPr sz="3000" b="1" spc="-10" dirty="0">
                <a:latin typeface="Times New Roman"/>
                <a:cs typeface="Times New Roman"/>
              </a:rPr>
              <a:t>о</a:t>
            </a:r>
            <a:r>
              <a:rPr sz="3000" b="1" spc="-15" dirty="0">
                <a:latin typeface="Times New Roman"/>
                <a:cs typeface="Times New Roman"/>
              </a:rPr>
              <a:t>р</a:t>
            </a:r>
            <a:r>
              <a:rPr sz="3000" b="1" spc="-85" dirty="0">
                <a:latin typeface="Times New Roman"/>
                <a:cs typeface="Times New Roman"/>
              </a:rPr>
              <a:t>о</a:t>
            </a:r>
            <a:r>
              <a:rPr sz="3000" b="1" spc="-20" dirty="0">
                <a:latin typeface="Times New Roman"/>
                <a:cs typeface="Times New Roman"/>
              </a:rPr>
              <a:t>в</a:t>
            </a:r>
            <a:r>
              <a:rPr sz="3000" b="1" spc="20" dirty="0">
                <a:latin typeface="Times New Roman"/>
                <a:cs typeface="Times New Roman"/>
              </a:rPr>
              <a:t> </a:t>
            </a:r>
            <a:r>
              <a:rPr sz="3000" b="1" spc="-100" dirty="0">
                <a:latin typeface="Times New Roman"/>
                <a:cs typeface="Times New Roman"/>
              </a:rPr>
              <a:t>А</a:t>
            </a:r>
            <a:r>
              <a:rPr sz="3000" b="1" spc="-30" dirty="0">
                <a:latin typeface="Times New Roman"/>
                <a:cs typeface="Times New Roman"/>
              </a:rPr>
              <a:t>ПФ</a:t>
            </a:r>
            <a:endParaRPr sz="3000" dirty="0">
              <a:latin typeface="Times New Roman"/>
              <a:cs typeface="Times New Roman"/>
            </a:endParaRPr>
          </a:p>
          <a:p>
            <a:pPr marL="12700" marR="346075">
              <a:lnSpc>
                <a:spcPts val="3030"/>
              </a:lnSpc>
              <a:spcBef>
                <a:spcPts val="66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sz="3000" b="1" spc="-30" dirty="0">
                <a:latin typeface="Times New Roman"/>
                <a:cs typeface="Times New Roman"/>
              </a:rPr>
              <a:t>Н</a:t>
            </a:r>
            <a:r>
              <a:rPr sz="3000" b="1" spc="15" dirty="0">
                <a:latin typeface="Times New Roman"/>
                <a:cs typeface="Times New Roman"/>
              </a:rPr>
              <a:t>е</a:t>
            </a:r>
            <a:r>
              <a:rPr sz="3000" b="1" spc="-25" dirty="0">
                <a:latin typeface="Times New Roman"/>
                <a:cs typeface="Times New Roman"/>
              </a:rPr>
              <a:t>сп</a:t>
            </a:r>
            <a:r>
              <a:rPr sz="3000" b="1" spc="-10" dirty="0">
                <a:latin typeface="Times New Roman"/>
                <a:cs typeface="Times New Roman"/>
              </a:rPr>
              <a:t>о</a:t>
            </a:r>
            <a:r>
              <a:rPr sz="3000" b="1" spc="-25" dirty="0">
                <a:latin typeface="Times New Roman"/>
                <a:cs typeface="Times New Roman"/>
              </a:rPr>
              <a:t>с</a:t>
            </a:r>
            <a:r>
              <a:rPr sz="3000" b="1" spc="-10" dirty="0">
                <a:latin typeface="Times New Roman"/>
                <a:cs typeface="Times New Roman"/>
              </a:rPr>
              <a:t>об</a:t>
            </a:r>
            <a:r>
              <a:rPr sz="3000" b="1" spc="-25" dirty="0">
                <a:latin typeface="Times New Roman"/>
                <a:cs typeface="Times New Roman"/>
              </a:rPr>
              <a:t>н</a:t>
            </a:r>
            <a:r>
              <a:rPr sz="3000" b="1" spc="-10" dirty="0">
                <a:latin typeface="Times New Roman"/>
                <a:cs typeface="Times New Roman"/>
              </a:rPr>
              <a:t>о</a:t>
            </a:r>
            <a:r>
              <a:rPr sz="3000" b="1" spc="-25" dirty="0">
                <a:latin typeface="Times New Roman"/>
                <a:cs typeface="Times New Roman"/>
              </a:rPr>
              <a:t>с</a:t>
            </a:r>
            <a:r>
              <a:rPr sz="3000" b="1" spc="-20" dirty="0">
                <a:latin typeface="Times New Roman"/>
                <a:cs typeface="Times New Roman"/>
              </a:rPr>
              <a:t>т</a:t>
            </a:r>
            <a:r>
              <a:rPr sz="3000" b="1" spc="-15" dirty="0">
                <a:latin typeface="Times New Roman"/>
                <a:cs typeface="Times New Roman"/>
              </a:rPr>
              <a:t>ь</a:t>
            </a:r>
            <a:r>
              <a:rPr sz="3000" b="1" spc="5" dirty="0">
                <a:latin typeface="Times New Roman"/>
                <a:cs typeface="Times New Roman"/>
              </a:rPr>
              <a:t> </a:t>
            </a:r>
            <a:r>
              <a:rPr sz="3000" b="1" spc="-30" dirty="0">
                <a:latin typeface="Times New Roman"/>
                <a:cs typeface="Times New Roman"/>
              </a:rPr>
              <a:t>И</a:t>
            </a:r>
            <a:r>
              <a:rPr sz="3000" b="1" spc="-100" dirty="0">
                <a:latin typeface="Times New Roman"/>
                <a:cs typeface="Times New Roman"/>
              </a:rPr>
              <a:t>А</a:t>
            </a:r>
            <a:r>
              <a:rPr sz="3000" b="1" spc="-30" dirty="0">
                <a:latin typeface="Times New Roman"/>
                <a:cs typeface="Times New Roman"/>
              </a:rPr>
              <a:t>П</a:t>
            </a:r>
            <a:r>
              <a:rPr sz="3000" b="1" spc="-25" dirty="0">
                <a:latin typeface="Times New Roman"/>
                <a:cs typeface="Times New Roman"/>
              </a:rPr>
              <a:t>Ф</a:t>
            </a:r>
            <a:r>
              <a:rPr sz="3000" b="1" spc="15" dirty="0">
                <a:latin typeface="Times New Roman"/>
                <a:cs typeface="Times New Roman"/>
              </a:rPr>
              <a:t> </a:t>
            </a:r>
            <a:r>
              <a:rPr sz="3000" b="1" spc="-15" dirty="0">
                <a:latin typeface="Times New Roman"/>
                <a:cs typeface="Times New Roman"/>
              </a:rPr>
              <a:t>д</a:t>
            </a:r>
            <a:r>
              <a:rPr sz="3000" b="1" spc="-10" dirty="0">
                <a:latin typeface="Times New Roman"/>
                <a:cs typeface="Times New Roman"/>
              </a:rPr>
              <a:t>о</a:t>
            </a:r>
            <a:r>
              <a:rPr sz="3000" b="1" spc="-25" dirty="0">
                <a:latin typeface="Times New Roman"/>
                <a:cs typeface="Times New Roman"/>
              </a:rPr>
              <a:t>с</a:t>
            </a:r>
            <a:r>
              <a:rPr sz="3000" b="1" spc="15" dirty="0">
                <a:latin typeface="Times New Roman"/>
                <a:cs typeface="Times New Roman"/>
              </a:rPr>
              <a:t>т</a:t>
            </a:r>
            <a:r>
              <a:rPr sz="3000" b="1" spc="-85" dirty="0">
                <a:latin typeface="Times New Roman"/>
                <a:cs typeface="Times New Roman"/>
              </a:rPr>
              <a:t>а</a:t>
            </a:r>
            <a:r>
              <a:rPr sz="3000" b="1" spc="-60" dirty="0">
                <a:latin typeface="Times New Roman"/>
                <a:cs typeface="Times New Roman"/>
              </a:rPr>
              <a:t>т</a:t>
            </a:r>
            <a:r>
              <a:rPr sz="3000" b="1" spc="-85" dirty="0">
                <a:latin typeface="Times New Roman"/>
                <a:cs typeface="Times New Roman"/>
              </a:rPr>
              <a:t>о</a:t>
            </a:r>
            <a:r>
              <a:rPr sz="3000" b="1" spc="-25" dirty="0">
                <a:latin typeface="Times New Roman"/>
                <a:cs typeface="Times New Roman"/>
              </a:rPr>
              <a:t>чн</a:t>
            </a:r>
            <a:r>
              <a:rPr sz="3000" b="1" spc="-15" dirty="0">
                <a:latin typeface="Times New Roman"/>
                <a:cs typeface="Times New Roman"/>
              </a:rPr>
              <a:t>о</a:t>
            </a:r>
            <a:r>
              <a:rPr sz="3000" b="1" dirty="0">
                <a:latin typeface="Times New Roman"/>
                <a:cs typeface="Times New Roman"/>
              </a:rPr>
              <a:t> </a:t>
            </a:r>
            <a:r>
              <a:rPr sz="3000" b="1" spc="-25" dirty="0">
                <a:latin typeface="Times New Roman"/>
                <a:cs typeface="Times New Roman"/>
              </a:rPr>
              <a:t>п</a:t>
            </a:r>
            <a:r>
              <a:rPr sz="3000" b="1" spc="-45" dirty="0">
                <a:latin typeface="Times New Roman"/>
                <a:cs typeface="Times New Roman"/>
              </a:rPr>
              <a:t>о</a:t>
            </a:r>
            <a:r>
              <a:rPr sz="3000" b="1" spc="-20" dirty="0">
                <a:latin typeface="Times New Roman"/>
                <a:cs typeface="Times New Roman"/>
              </a:rPr>
              <a:t>л</a:t>
            </a:r>
            <a:r>
              <a:rPr sz="3000" b="1" spc="-25" dirty="0">
                <a:latin typeface="Times New Roman"/>
                <a:cs typeface="Times New Roman"/>
              </a:rPr>
              <a:t>н</a:t>
            </a:r>
            <a:r>
              <a:rPr sz="3000" b="1" spc="-15" dirty="0">
                <a:latin typeface="Times New Roman"/>
                <a:cs typeface="Times New Roman"/>
              </a:rPr>
              <a:t>о</a:t>
            </a:r>
            <a:r>
              <a:rPr sz="3000" b="1" spc="10" dirty="0">
                <a:latin typeface="Times New Roman"/>
                <a:cs typeface="Times New Roman"/>
              </a:rPr>
              <a:t> </a:t>
            </a:r>
            <a:r>
              <a:rPr sz="3000" b="1" spc="-85" dirty="0">
                <a:latin typeface="Times New Roman"/>
                <a:cs typeface="Times New Roman"/>
              </a:rPr>
              <a:t>б</a:t>
            </a:r>
            <a:r>
              <a:rPr sz="3000" b="1" spc="-20" dirty="0">
                <a:latin typeface="Times New Roman"/>
                <a:cs typeface="Times New Roman"/>
              </a:rPr>
              <a:t>л</a:t>
            </a:r>
            <a:r>
              <a:rPr sz="3000" b="1" spc="-10" dirty="0">
                <a:latin typeface="Times New Roman"/>
                <a:cs typeface="Times New Roman"/>
              </a:rPr>
              <a:t>о</a:t>
            </a:r>
            <a:r>
              <a:rPr sz="3000" b="1" spc="-25" dirty="0">
                <a:latin typeface="Times New Roman"/>
                <a:cs typeface="Times New Roman"/>
              </a:rPr>
              <a:t>ки</a:t>
            </a:r>
            <a:r>
              <a:rPr sz="3000" b="1" spc="-15" dirty="0">
                <a:latin typeface="Times New Roman"/>
                <a:cs typeface="Times New Roman"/>
              </a:rPr>
              <a:t>р</a:t>
            </a:r>
            <a:r>
              <a:rPr sz="3000" b="1" spc="-85" dirty="0">
                <a:latin typeface="Times New Roman"/>
                <a:cs typeface="Times New Roman"/>
              </a:rPr>
              <a:t>о</a:t>
            </a:r>
            <a:r>
              <a:rPr sz="3000" b="1" spc="-20" dirty="0">
                <a:latin typeface="Times New Roman"/>
                <a:cs typeface="Times New Roman"/>
              </a:rPr>
              <a:t>в</a:t>
            </a:r>
            <a:r>
              <a:rPr sz="3000" b="1" spc="-85" dirty="0">
                <a:latin typeface="Times New Roman"/>
                <a:cs typeface="Times New Roman"/>
              </a:rPr>
              <a:t>а</a:t>
            </a:r>
            <a:r>
              <a:rPr sz="3000" b="1" spc="-20" dirty="0">
                <a:latin typeface="Times New Roman"/>
                <a:cs typeface="Times New Roman"/>
              </a:rPr>
              <a:t>т</a:t>
            </a:r>
            <a:r>
              <a:rPr sz="3000" b="1" spc="-15" dirty="0">
                <a:latin typeface="Times New Roman"/>
                <a:cs typeface="Times New Roman"/>
              </a:rPr>
              <a:t>ь</a:t>
            </a:r>
            <a:r>
              <a:rPr sz="3000" b="1" spc="-10" dirty="0">
                <a:latin typeface="Times New Roman"/>
                <a:cs typeface="Times New Roman"/>
              </a:rPr>
              <a:t> а</a:t>
            </a:r>
            <a:r>
              <a:rPr sz="3000" b="1" spc="-25" dirty="0">
                <a:latin typeface="Times New Roman"/>
                <a:cs typeface="Times New Roman"/>
              </a:rPr>
              <a:t>кти</a:t>
            </a:r>
            <a:r>
              <a:rPr sz="3000" b="1" spc="-20" dirty="0">
                <a:latin typeface="Times New Roman"/>
                <a:cs typeface="Times New Roman"/>
              </a:rPr>
              <a:t>в</a:t>
            </a:r>
            <a:r>
              <a:rPr sz="3000" b="1" spc="-25" dirty="0">
                <a:latin typeface="Times New Roman"/>
                <a:cs typeface="Times New Roman"/>
              </a:rPr>
              <a:t>н</a:t>
            </a:r>
            <a:r>
              <a:rPr sz="3000" b="1" spc="-10" dirty="0">
                <a:latin typeface="Times New Roman"/>
                <a:cs typeface="Times New Roman"/>
              </a:rPr>
              <a:t>о</a:t>
            </a:r>
            <a:r>
              <a:rPr sz="3000" b="1" spc="-25" dirty="0">
                <a:latin typeface="Times New Roman"/>
                <a:cs typeface="Times New Roman"/>
              </a:rPr>
              <a:t>с</a:t>
            </a:r>
            <a:r>
              <a:rPr sz="3000" b="1" spc="-20" dirty="0">
                <a:latin typeface="Times New Roman"/>
                <a:cs typeface="Times New Roman"/>
              </a:rPr>
              <a:t>т</a:t>
            </a:r>
            <a:r>
              <a:rPr sz="3000" b="1" spc="-15" dirty="0">
                <a:latin typeface="Times New Roman"/>
                <a:cs typeface="Times New Roman"/>
              </a:rPr>
              <a:t>ь</a:t>
            </a:r>
            <a:r>
              <a:rPr sz="3000" b="1" spc="15" dirty="0">
                <a:latin typeface="Times New Roman"/>
                <a:cs typeface="Times New Roman"/>
              </a:rPr>
              <a:t> </a:t>
            </a:r>
            <a:r>
              <a:rPr sz="3000" b="1" spc="-385" dirty="0">
                <a:latin typeface="Times New Roman"/>
                <a:cs typeface="Times New Roman"/>
              </a:rPr>
              <a:t>Р</a:t>
            </a:r>
            <a:r>
              <a:rPr sz="3000" b="1" spc="-30" dirty="0">
                <a:latin typeface="Times New Roman"/>
                <a:cs typeface="Times New Roman"/>
              </a:rPr>
              <a:t>А</a:t>
            </a:r>
            <a:r>
              <a:rPr sz="3000" b="1" spc="-175" dirty="0">
                <a:latin typeface="Times New Roman"/>
                <a:cs typeface="Times New Roman"/>
              </a:rPr>
              <a:t>А</a:t>
            </a:r>
            <a:r>
              <a:rPr sz="3000" b="1" spc="-25" dirty="0">
                <a:latin typeface="Times New Roman"/>
                <a:cs typeface="Times New Roman"/>
              </a:rPr>
              <a:t>С</a:t>
            </a:r>
            <a:r>
              <a:rPr sz="3000" b="1" spc="40" dirty="0">
                <a:latin typeface="Times New Roman"/>
                <a:cs typeface="Times New Roman"/>
              </a:rPr>
              <a:t> </a:t>
            </a:r>
            <a:r>
              <a:rPr sz="3000" b="1" spc="-20" dirty="0">
                <a:latin typeface="Times New Roman"/>
                <a:cs typeface="Times New Roman"/>
              </a:rPr>
              <a:t>в</a:t>
            </a:r>
            <a:r>
              <a:rPr sz="3000" b="1" spc="-5" dirty="0">
                <a:latin typeface="Times New Roman"/>
                <a:cs typeface="Times New Roman"/>
              </a:rPr>
              <a:t> </a:t>
            </a:r>
            <a:r>
              <a:rPr sz="3000" b="1" spc="-95" dirty="0">
                <a:latin typeface="Times New Roman"/>
                <a:cs typeface="Times New Roman"/>
              </a:rPr>
              <a:t>у</a:t>
            </a:r>
            <a:r>
              <a:rPr sz="3000" b="1" spc="-25" dirty="0">
                <a:latin typeface="Times New Roman"/>
                <a:cs typeface="Times New Roman"/>
              </a:rPr>
              <a:t>с</a:t>
            </a:r>
            <a:r>
              <a:rPr sz="3000" b="1" spc="-20" dirty="0">
                <a:latin typeface="Times New Roman"/>
                <a:cs typeface="Times New Roman"/>
              </a:rPr>
              <a:t>л</a:t>
            </a:r>
            <a:r>
              <a:rPr sz="3000" b="1" spc="-85" dirty="0">
                <a:latin typeface="Times New Roman"/>
                <a:cs typeface="Times New Roman"/>
              </a:rPr>
              <a:t>о</a:t>
            </a:r>
            <a:r>
              <a:rPr sz="3000" b="1" spc="-20" dirty="0">
                <a:latin typeface="Times New Roman"/>
                <a:cs typeface="Times New Roman"/>
              </a:rPr>
              <a:t>в</a:t>
            </a:r>
            <a:r>
              <a:rPr sz="3000" b="1" spc="-25" dirty="0">
                <a:latin typeface="Times New Roman"/>
                <a:cs typeface="Times New Roman"/>
              </a:rPr>
              <a:t>ия</a:t>
            </a:r>
            <a:r>
              <a:rPr sz="3000" b="1" spc="-15" dirty="0">
                <a:latin typeface="Times New Roman"/>
                <a:cs typeface="Times New Roman"/>
              </a:rPr>
              <a:t>х</a:t>
            </a:r>
            <a:r>
              <a:rPr sz="3000" b="1" dirty="0">
                <a:latin typeface="Times New Roman"/>
                <a:cs typeface="Times New Roman"/>
              </a:rPr>
              <a:t> </a:t>
            </a:r>
            <a:r>
              <a:rPr sz="3000" b="1" spc="-140" dirty="0">
                <a:latin typeface="Times New Roman"/>
                <a:cs typeface="Times New Roman"/>
              </a:rPr>
              <a:t>Х</a:t>
            </a:r>
            <a:r>
              <a:rPr sz="3000" b="1" spc="-30" dirty="0">
                <a:latin typeface="Times New Roman"/>
                <a:cs typeface="Times New Roman"/>
              </a:rPr>
              <a:t>СН</a:t>
            </a:r>
            <a:endParaRPr sz="3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sz="3000" b="1" spc="-25" dirty="0">
                <a:latin typeface="Times New Roman"/>
                <a:cs typeface="Times New Roman"/>
              </a:rPr>
              <a:t>В</a:t>
            </a:r>
            <a:r>
              <a:rPr sz="3000" b="1" spc="-10" dirty="0">
                <a:latin typeface="Times New Roman"/>
                <a:cs typeface="Times New Roman"/>
              </a:rPr>
              <a:t>а</a:t>
            </a:r>
            <a:r>
              <a:rPr sz="3000" b="1" spc="-25" dirty="0">
                <a:latin typeface="Times New Roman"/>
                <a:cs typeface="Times New Roman"/>
              </a:rPr>
              <a:t>жн</a:t>
            </a:r>
            <a:r>
              <a:rPr sz="3000" b="1" spc="-10" dirty="0">
                <a:latin typeface="Times New Roman"/>
                <a:cs typeface="Times New Roman"/>
              </a:rPr>
              <a:t>а</a:t>
            </a:r>
            <a:r>
              <a:rPr sz="3000" b="1" spc="-20" dirty="0">
                <a:latin typeface="Times New Roman"/>
                <a:cs typeface="Times New Roman"/>
              </a:rPr>
              <a:t>я</a:t>
            </a:r>
            <a:r>
              <a:rPr sz="3000" b="1" spc="-5" dirty="0">
                <a:latin typeface="Times New Roman"/>
                <a:cs typeface="Times New Roman"/>
              </a:rPr>
              <a:t> </a:t>
            </a:r>
            <a:r>
              <a:rPr sz="3000" b="1" spc="-15" dirty="0">
                <a:latin typeface="Times New Roman"/>
                <a:cs typeface="Times New Roman"/>
              </a:rPr>
              <a:t>р</a:t>
            </a:r>
            <a:r>
              <a:rPr sz="3000" b="1" spc="-50" dirty="0">
                <a:latin typeface="Times New Roman"/>
                <a:cs typeface="Times New Roman"/>
              </a:rPr>
              <a:t>о</a:t>
            </a:r>
            <a:r>
              <a:rPr sz="3000" b="1" spc="-20" dirty="0">
                <a:latin typeface="Times New Roman"/>
                <a:cs typeface="Times New Roman"/>
              </a:rPr>
              <a:t>ль</a:t>
            </a:r>
            <a:r>
              <a:rPr sz="3000" b="1" spc="-10" dirty="0">
                <a:latin typeface="Times New Roman"/>
                <a:cs typeface="Times New Roman"/>
              </a:rPr>
              <a:t> </a:t>
            </a:r>
            <a:r>
              <a:rPr sz="3000" b="1" spc="15" dirty="0">
                <a:latin typeface="Times New Roman"/>
                <a:cs typeface="Times New Roman"/>
              </a:rPr>
              <a:t>а</a:t>
            </a:r>
            <a:r>
              <a:rPr sz="3000" b="1" spc="-20" dirty="0">
                <a:latin typeface="Times New Roman"/>
                <a:cs typeface="Times New Roman"/>
              </a:rPr>
              <a:t>ль</a:t>
            </a:r>
            <a:r>
              <a:rPr sz="3000" b="1" spc="-15" dirty="0">
                <a:latin typeface="Times New Roman"/>
                <a:cs typeface="Times New Roman"/>
              </a:rPr>
              <a:t>д</a:t>
            </a:r>
            <a:r>
              <a:rPr sz="3000" b="1" spc="-10" dirty="0">
                <a:latin typeface="Times New Roman"/>
                <a:cs typeface="Times New Roman"/>
              </a:rPr>
              <a:t>о</a:t>
            </a:r>
            <a:r>
              <a:rPr sz="3000" b="1" spc="-25" dirty="0">
                <a:latin typeface="Times New Roman"/>
                <a:cs typeface="Times New Roman"/>
              </a:rPr>
              <a:t>с</a:t>
            </a:r>
            <a:r>
              <a:rPr sz="3000" b="1" spc="-20" dirty="0">
                <a:latin typeface="Times New Roman"/>
                <a:cs typeface="Times New Roman"/>
              </a:rPr>
              <a:t>т</a:t>
            </a:r>
            <a:r>
              <a:rPr sz="3000" b="1" spc="-25" dirty="0">
                <a:latin typeface="Times New Roman"/>
                <a:cs typeface="Times New Roman"/>
              </a:rPr>
              <a:t>е</a:t>
            </a:r>
            <a:r>
              <a:rPr sz="3000" b="1" spc="-15" dirty="0">
                <a:latin typeface="Times New Roman"/>
                <a:cs typeface="Times New Roman"/>
              </a:rPr>
              <a:t>р</a:t>
            </a:r>
            <a:r>
              <a:rPr sz="3000" b="1" spc="-10" dirty="0">
                <a:latin typeface="Times New Roman"/>
                <a:cs typeface="Times New Roman"/>
              </a:rPr>
              <a:t>о</a:t>
            </a:r>
            <a:r>
              <a:rPr sz="3000" b="1" spc="-25" dirty="0">
                <a:latin typeface="Times New Roman"/>
                <a:cs typeface="Times New Roman"/>
              </a:rPr>
              <a:t>н</a:t>
            </a:r>
            <a:r>
              <a:rPr sz="3000" b="1" spc="-15" dirty="0">
                <a:latin typeface="Times New Roman"/>
                <a:cs typeface="Times New Roman"/>
              </a:rPr>
              <a:t>а</a:t>
            </a:r>
            <a:r>
              <a:rPr sz="3000" b="1" spc="10" dirty="0">
                <a:latin typeface="Times New Roman"/>
                <a:cs typeface="Times New Roman"/>
              </a:rPr>
              <a:t> </a:t>
            </a:r>
            <a:r>
              <a:rPr sz="3000" b="1" spc="-25" dirty="0">
                <a:latin typeface="Times New Roman"/>
                <a:cs typeface="Times New Roman"/>
              </a:rPr>
              <a:t>п</a:t>
            </a:r>
            <a:r>
              <a:rPr sz="3000" b="1" spc="-15" dirty="0">
                <a:latin typeface="Times New Roman"/>
                <a:cs typeface="Times New Roman"/>
              </a:rPr>
              <a:t>р</a:t>
            </a:r>
            <a:r>
              <a:rPr sz="3000" b="1" spc="-20" dirty="0">
                <a:latin typeface="Times New Roman"/>
                <a:cs typeface="Times New Roman"/>
              </a:rPr>
              <a:t>и</a:t>
            </a:r>
            <a:r>
              <a:rPr sz="3000" b="1" spc="5" dirty="0">
                <a:latin typeface="Times New Roman"/>
                <a:cs typeface="Times New Roman"/>
              </a:rPr>
              <a:t> </a:t>
            </a:r>
            <a:r>
              <a:rPr sz="3000" b="1" spc="-140" dirty="0">
                <a:latin typeface="Times New Roman"/>
                <a:cs typeface="Times New Roman"/>
              </a:rPr>
              <a:t>Х</a:t>
            </a:r>
            <a:r>
              <a:rPr sz="3000" b="1" spc="-30" dirty="0">
                <a:latin typeface="Times New Roman"/>
                <a:cs typeface="Times New Roman"/>
              </a:rPr>
              <a:t>СН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69341" y="5768107"/>
            <a:ext cx="3710304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Times New Roman"/>
                <a:cs typeface="Times New Roman"/>
              </a:rPr>
              <a:t>R</a:t>
            </a:r>
            <a:r>
              <a:rPr sz="3600" b="1" spc="5" dirty="0">
                <a:latin typeface="Times New Roman"/>
                <a:cs typeface="Times New Roman"/>
              </a:rPr>
              <a:t>A</a:t>
            </a:r>
            <a:r>
              <a:rPr sz="3600" b="1" dirty="0">
                <a:latin typeface="Times New Roman"/>
                <a:cs typeface="Times New Roman"/>
              </a:rPr>
              <a:t>LES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003 1995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415" dirty="0">
                <a:latin typeface="Times New Roman"/>
                <a:cs typeface="Times New Roman"/>
              </a:rPr>
              <a:t>г.</a:t>
            </a:r>
            <a:endParaRPr sz="3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b="1" dirty="0">
                <a:latin typeface="Times New Roman"/>
                <a:cs typeface="Times New Roman"/>
              </a:rPr>
              <a:t>R</a:t>
            </a:r>
            <a:r>
              <a:rPr sz="3600" b="1" spc="5" dirty="0">
                <a:latin typeface="Times New Roman"/>
                <a:cs typeface="Times New Roman"/>
              </a:rPr>
              <a:t>A</a:t>
            </a:r>
            <a:r>
              <a:rPr sz="3600" b="1" dirty="0">
                <a:latin typeface="Times New Roman"/>
                <a:cs typeface="Times New Roman"/>
              </a:rPr>
              <a:t>LES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003 1998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415" dirty="0">
                <a:latin typeface="Times New Roman"/>
                <a:cs typeface="Times New Roman"/>
              </a:rPr>
              <a:t>г.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58695" y="4942327"/>
            <a:ext cx="6913245" cy="792480"/>
          </a:xfrm>
          <a:custGeom>
            <a:avLst/>
            <a:gdLst/>
            <a:ahLst/>
            <a:cxnLst/>
            <a:rect l="l" t="t" r="r" b="b"/>
            <a:pathLst>
              <a:path w="6913245" h="792479">
                <a:moveTo>
                  <a:pt x="6912864" y="343154"/>
                </a:moveTo>
                <a:lnTo>
                  <a:pt x="0" y="343154"/>
                </a:lnTo>
                <a:lnTo>
                  <a:pt x="3456432" y="792480"/>
                </a:lnTo>
                <a:lnTo>
                  <a:pt x="6912864" y="343154"/>
                </a:lnTo>
                <a:close/>
              </a:path>
              <a:path w="6913245" h="792479">
                <a:moveTo>
                  <a:pt x="5839434" y="0"/>
                </a:moveTo>
                <a:lnTo>
                  <a:pt x="1073429" y="0"/>
                </a:lnTo>
                <a:lnTo>
                  <a:pt x="1073429" y="343154"/>
                </a:lnTo>
                <a:lnTo>
                  <a:pt x="5839434" y="343154"/>
                </a:lnTo>
                <a:lnTo>
                  <a:pt x="5839434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58695" y="4942327"/>
            <a:ext cx="6913245" cy="792480"/>
          </a:xfrm>
          <a:custGeom>
            <a:avLst/>
            <a:gdLst/>
            <a:ahLst/>
            <a:cxnLst/>
            <a:rect l="l" t="t" r="r" b="b"/>
            <a:pathLst>
              <a:path w="6913245" h="792479">
                <a:moveTo>
                  <a:pt x="0" y="343154"/>
                </a:moveTo>
                <a:lnTo>
                  <a:pt x="1073429" y="343154"/>
                </a:lnTo>
                <a:lnTo>
                  <a:pt x="1073429" y="0"/>
                </a:lnTo>
                <a:lnTo>
                  <a:pt x="5839434" y="0"/>
                </a:lnTo>
                <a:lnTo>
                  <a:pt x="5839434" y="343154"/>
                </a:lnTo>
                <a:lnTo>
                  <a:pt x="6912864" y="343154"/>
                </a:lnTo>
                <a:lnTo>
                  <a:pt x="3456432" y="792480"/>
                </a:lnTo>
                <a:lnTo>
                  <a:pt x="0" y="343154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3038" y="-500090"/>
            <a:ext cx="7715304" cy="1055391"/>
          </a:xfrm>
          <a:prstGeom prst="rect">
            <a:avLst/>
          </a:prstGeom>
        </p:spPr>
        <p:txBody>
          <a:bodyPr vert="horz" wrap="square" lIns="0" tIns="421296" rIns="0" bIns="0" rtlCol="0">
            <a:spAutoFit/>
          </a:bodyPr>
          <a:lstStyle/>
          <a:p>
            <a:pPr marL="1415415">
              <a:lnSpc>
                <a:spcPts val="5260"/>
              </a:lnSpc>
            </a:pPr>
            <a:r>
              <a:rPr sz="4000" b="0">
                <a:latin typeface="Times New Roman"/>
                <a:cs typeface="Times New Roman"/>
              </a:rPr>
              <a:t>За</a:t>
            </a:r>
            <a:r>
              <a:rPr sz="4000" b="0" spc="-5">
                <a:latin typeface="Times New Roman"/>
                <a:cs typeface="Times New Roman"/>
              </a:rPr>
              <a:t>к</a:t>
            </a:r>
            <a:r>
              <a:rPr sz="4000" b="0">
                <a:latin typeface="Times New Roman"/>
                <a:cs typeface="Times New Roman"/>
              </a:rPr>
              <a:t>л</a:t>
            </a:r>
            <a:r>
              <a:rPr sz="4000" b="0" spc="-170">
                <a:latin typeface="Times New Roman"/>
                <a:cs typeface="Times New Roman"/>
              </a:rPr>
              <a:t>ю</a:t>
            </a:r>
            <a:r>
              <a:rPr sz="4000" b="0">
                <a:latin typeface="Times New Roman"/>
                <a:cs typeface="Times New Roman"/>
              </a:rPr>
              <a:t>че</a:t>
            </a:r>
            <a:r>
              <a:rPr sz="4000" b="0" spc="-5">
                <a:latin typeface="Times New Roman"/>
                <a:cs typeface="Times New Roman"/>
              </a:rPr>
              <a:t>ни</a:t>
            </a:r>
            <a:r>
              <a:rPr sz="4000" b="0">
                <a:latin typeface="Times New Roman"/>
                <a:cs typeface="Times New Roman"/>
              </a:rPr>
              <a:t>е</a:t>
            </a:r>
            <a:r>
              <a:rPr sz="4000" b="0" spc="-3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RA</a:t>
            </a:r>
            <a:r>
              <a:rPr sz="4000" b="0" spc="-5" dirty="0">
                <a:latin typeface="Times New Roman"/>
                <a:cs typeface="Times New Roman"/>
              </a:rPr>
              <a:t>LE</a:t>
            </a:r>
            <a:r>
              <a:rPr sz="4000" b="0" dirty="0">
                <a:latin typeface="Times New Roman"/>
                <a:cs typeface="Times New Roman"/>
              </a:rPr>
              <a:t>S</a:t>
            </a:r>
            <a:r>
              <a:rPr sz="4000" b="0" spc="-10" dirty="0">
                <a:latin typeface="Times New Roman"/>
                <a:cs typeface="Times New Roman"/>
              </a:rPr>
              <a:t> </a:t>
            </a:r>
            <a:r>
              <a:rPr sz="4000" b="0" spc="5" dirty="0">
                <a:latin typeface="Times New Roman"/>
                <a:cs typeface="Times New Roman"/>
              </a:rPr>
              <a:t>00</a:t>
            </a:r>
            <a:r>
              <a:rPr sz="4000" b="0" dirty="0">
                <a:latin typeface="Times New Roman"/>
                <a:cs typeface="Times New Roman"/>
              </a:rPr>
              <a:t>3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278" y="785794"/>
            <a:ext cx="10072721" cy="5522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41935" indent="-342900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25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 - </a:t>
            </a:r>
            <a:r>
              <a:rPr sz="2800" spc="-25">
                <a:latin typeface="Times New Roman"/>
                <a:cs typeface="Times New Roman"/>
              </a:rPr>
              <a:t>В</a:t>
            </a:r>
            <a:r>
              <a:rPr sz="2800" spc="-15">
                <a:latin typeface="Times New Roman"/>
                <a:cs typeface="Times New Roman"/>
              </a:rPr>
              <a:t>ы</a:t>
            </a:r>
            <a:r>
              <a:rPr sz="2800" spc="-20">
                <a:latin typeface="Times New Roman"/>
                <a:cs typeface="Times New Roman"/>
              </a:rPr>
              <a:t>я</a:t>
            </a:r>
            <a:r>
              <a:rPr sz="2800" spc="-55">
                <a:latin typeface="Times New Roman"/>
                <a:cs typeface="Times New Roman"/>
              </a:rPr>
              <a:t>в</a:t>
            </a:r>
            <a:r>
              <a:rPr sz="2800" spc="-20">
                <a:latin typeface="Times New Roman"/>
                <a:cs typeface="Times New Roman"/>
              </a:rPr>
              <a:t>л</a:t>
            </a:r>
            <a:r>
              <a:rPr sz="2800" spc="-25">
                <a:latin typeface="Times New Roman"/>
                <a:cs typeface="Times New Roman"/>
              </a:rPr>
              <a:t>е</a:t>
            </a:r>
            <a:r>
              <a:rPr sz="2800" spc="-15">
                <a:latin typeface="Times New Roman"/>
                <a:cs typeface="Times New Roman"/>
              </a:rPr>
              <a:t>ние</a:t>
            </a:r>
            <a:r>
              <a:rPr sz="2800" spc="1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з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13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85" dirty="0">
                <a:latin typeface="Times New Roman"/>
                <a:cs typeface="Times New Roman"/>
              </a:rPr>
              <a:t>г</a:t>
            </a:r>
            <a:r>
              <a:rPr sz="2800" spc="-15" dirty="0">
                <a:latin typeface="Times New Roman"/>
                <a:cs typeface="Times New Roman"/>
              </a:rPr>
              <a:t>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ф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60" dirty="0">
                <a:latin typeface="Times New Roman"/>
                <a:cs typeface="Times New Roman"/>
              </a:rPr>
              <a:t>р</a:t>
            </a:r>
            <a:r>
              <a:rPr sz="2800" spc="-50" dirty="0">
                <a:latin typeface="Times New Roman"/>
                <a:cs typeface="Times New Roman"/>
              </a:rPr>
              <a:t>м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65" dirty="0">
                <a:latin typeface="Times New Roman"/>
                <a:cs typeface="Times New Roman"/>
              </a:rPr>
              <a:t>к</a:t>
            </a:r>
            <a:r>
              <a:rPr sz="2800" spc="-45" dirty="0">
                <a:latin typeface="Times New Roman"/>
                <a:cs typeface="Times New Roman"/>
              </a:rPr>
              <a:t>о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0" dirty="0">
                <a:latin typeface="Times New Roman"/>
                <a:cs typeface="Times New Roman"/>
              </a:rPr>
              <a:t>ог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50" dirty="0">
                <a:latin typeface="Times New Roman"/>
                <a:cs typeface="Times New Roman"/>
              </a:rPr>
              <a:t>е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65" dirty="0">
                <a:latin typeface="Times New Roman"/>
                <a:cs typeface="Times New Roman"/>
              </a:rPr>
              <a:t>к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85" dirty="0">
                <a:latin typeface="Times New Roman"/>
                <a:cs typeface="Times New Roman"/>
              </a:rPr>
              <a:t>г</a:t>
            </a:r>
            <a:r>
              <a:rPr sz="2800" spc="-15" dirty="0">
                <a:latin typeface="Times New Roman"/>
                <a:cs typeface="Times New Roman"/>
              </a:rPr>
              <a:t>о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э</a:t>
            </a:r>
            <a:r>
              <a:rPr sz="2800" spc="-35" dirty="0">
                <a:latin typeface="Times New Roman"/>
                <a:cs typeface="Times New Roman"/>
              </a:rPr>
              <a:t>ф</a:t>
            </a:r>
            <a:r>
              <a:rPr sz="2800" spc="-20" dirty="0">
                <a:latin typeface="Times New Roman"/>
                <a:cs typeface="Times New Roman"/>
              </a:rPr>
              <a:t>ф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55" dirty="0">
                <a:latin typeface="Times New Roman"/>
                <a:cs typeface="Times New Roman"/>
              </a:rPr>
              <a:t>к</a:t>
            </a:r>
            <a:r>
              <a:rPr sz="2800" spc="20" dirty="0">
                <a:latin typeface="Times New Roman"/>
                <a:cs typeface="Times New Roman"/>
              </a:rPr>
              <a:t>т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м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ых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доз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10" dirty="0">
                <a:latin typeface="Times New Roman"/>
                <a:cs typeface="Times New Roman"/>
              </a:rPr>
              <a:t>д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55" dirty="0">
                <a:latin typeface="Times New Roman"/>
                <a:cs typeface="Times New Roman"/>
              </a:rPr>
              <a:t>к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на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(12</a:t>
            </a:r>
            <a:r>
              <a:rPr sz="2800" spc="-15" dirty="0">
                <a:latin typeface="Times New Roman"/>
                <a:cs typeface="Times New Roman"/>
              </a:rPr>
              <a:t>,5 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г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2</a:t>
            </a:r>
            <a:r>
              <a:rPr sz="2800" spc="-15" dirty="0">
                <a:latin typeface="Times New Roman"/>
                <a:cs typeface="Times New Roman"/>
              </a:rPr>
              <a:t>5 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0" dirty="0">
                <a:latin typeface="Times New Roman"/>
                <a:cs typeface="Times New Roman"/>
              </a:rPr>
              <a:t>г/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spc="-15" dirty="0">
                <a:latin typeface="Times New Roman"/>
                <a:cs typeface="Times New Roman"/>
              </a:rPr>
              <a:t>т</a:t>
            </a:r>
            <a:r>
              <a:rPr sz="2800" spc="-20" dirty="0">
                <a:latin typeface="Times New Roman"/>
                <a:cs typeface="Times New Roman"/>
              </a:rPr>
              <a:t>к</a:t>
            </a:r>
            <a:r>
              <a:rPr sz="2800" spc="-15" dirty="0">
                <a:latin typeface="Times New Roman"/>
                <a:cs typeface="Times New Roman"/>
              </a:rPr>
              <a:t>и)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65" dirty="0">
                <a:latin typeface="Times New Roman"/>
                <a:cs typeface="Times New Roman"/>
              </a:rPr>
              <a:t>в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50" dirty="0">
                <a:latin typeface="Times New Roman"/>
                <a:cs typeface="Times New Roman"/>
              </a:rPr>
              <a:t>е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тн</a:t>
            </a:r>
            <a:r>
              <a:rPr sz="2800" spc="-60" dirty="0">
                <a:latin typeface="Times New Roman"/>
                <a:cs typeface="Times New Roman"/>
              </a:rPr>
              <a:t>о</a:t>
            </a:r>
            <a:r>
              <a:rPr sz="2800" spc="-2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 п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нии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ин</a:t>
            </a:r>
            <a:r>
              <a:rPr sz="2800" spc="-10" dirty="0">
                <a:latin typeface="Times New Roman"/>
                <a:cs typeface="Times New Roman"/>
              </a:rPr>
              <a:t>г</a:t>
            </a:r>
            <a:r>
              <a:rPr sz="2800" spc="-15" dirty="0">
                <a:latin typeface="Times New Roman"/>
                <a:cs typeface="Times New Roman"/>
              </a:rPr>
              <a:t>иби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ор</a:t>
            </a:r>
            <a:r>
              <a:rPr sz="2800" spc="-60" dirty="0">
                <a:latin typeface="Times New Roman"/>
                <a:cs typeface="Times New Roman"/>
              </a:rPr>
              <a:t>о</a:t>
            </a:r>
            <a:r>
              <a:rPr sz="2800" spc="-20" dirty="0">
                <a:latin typeface="Times New Roman"/>
                <a:cs typeface="Times New Roman"/>
              </a:rPr>
              <a:t>м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АПФ</a:t>
            </a:r>
            <a:r>
              <a:rPr sz="2800" spc="-10" dirty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  <a:p>
            <a:pPr marL="355600" marR="16510" indent="-34290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30" dirty="0">
                <a:latin typeface="Times New Roman"/>
                <a:cs typeface="Times New Roman"/>
              </a:rPr>
              <a:t>  - </a:t>
            </a:r>
            <a:r>
              <a:rPr sz="2800" spc="-30">
                <a:latin typeface="Times New Roman"/>
                <a:cs typeface="Times New Roman"/>
              </a:rPr>
              <a:t>И</a:t>
            </a:r>
            <a:r>
              <a:rPr sz="2800" spc="-25">
                <a:latin typeface="Times New Roman"/>
                <a:cs typeface="Times New Roman"/>
              </a:rPr>
              <a:t>с</a:t>
            </a:r>
            <a:r>
              <a:rPr sz="2800" spc="-15">
                <a:latin typeface="Times New Roman"/>
                <a:cs typeface="Times New Roman"/>
              </a:rPr>
              <a:t>п</a:t>
            </a:r>
            <a:r>
              <a:rPr sz="2800" spc="-50">
                <a:latin typeface="Times New Roman"/>
                <a:cs typeface="Times New Roman"/>
              </a:rPr>
              <a:t>о</a:t>
            </a:r>
            <a:r>
              <a:rPr sz="2800" spc="-20">
                <a:latin typeface="Times New Roman"/>
                <a:cs typeface="Times New Roman"/>
              </a:rPr>
              <a:t>ль</a:t>
            </a:r>
            <a:r>
              <a:rPr sz="2800" spc="-30">
                <a:latin typeface="Times New Roman"/>
                <a:cs typeface="Times New Roman"/>
              </a:rPr>
              <a:t>з</a:t>
            </a:r>
            <a:r>
              <a:rPr sz="2800" spc="-10">
                <a:latin typeface="Times New Roman"/>
                <a:cs typeface="Times New Roman"/>
              </a:rPr>
              <a:t>о</a:t>
            </a:r>
            <a:r>
              <a:rPr sz="2800" spc="-55">
                <a:latin typeface="Times New Roman"/>
                <a:cs typeface="Times New Roman"/>
              </a:rPr>
              <a:t>в</a:t>
            </a:r>
            <a:r>
              <a:rPr sz="2800" spc="-25">
                <a:latin typeface="Times New Roman"/>
                <a:cs typeface="Times New Roman"/>
              </a:rPr>
              <a:t>а</a:t>
            </a:r>
            <a:r>
              <a:rPr sz="2800" spc="-15">
                <a:latin typeface="Times New Roman"/>
                <a:cs typeface="Times New Roman"/>
              </a:rPr>
              <a:t>ние</a:t>
            </a:r>
            <a:r>
              <a:rPr sz="280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м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ых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до</a:t>
            </a:r>
            <a:r>
              <a:rPr sz="2800" spc="-15" dirty="0">
                <a:latin typeface="Times New Roman"/>
                <a:cs typeface="Times New Roman"/>
              </a:rPr>
              <a:t>з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10" dirty="0">
                <a:latin typeface="Times New Roman"/>
                <a:cs typeface="Times New Roman"/>
              </a:rPr>
              <a:t>д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55" dirty="0">
                <a:latin typeface="Times New Roman"/>
                <a:cs typeface="Times New Roman"/>
              </a:rPr>
              <a:t>к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на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(12</a:t>
            </a:r>
            <a:r>
              <a:rPr sz="2800" spc="-15" dirty="0">
                <a:latin typeface="Times New Roman"/>
                <a:cs typeface="Times New Roman"/>
              </a:rPr>
              <a:t>,5 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г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2</a:t>
            </a:r>
            <a:r>
              <a:rPr sz="2800" spc="-15" dirty="0">
                <a:latin typeface="Times New Roman"/>
                <a:cs typeface="Times New Roman"/>
              </a:rPr>
              <a:t>5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0" dirty="0">
                <a:latin typeface="Times New Roman"/>
                <a:cs typeface="Times New Roman"/>
              </a:rPr>
              <a:t>г/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spc="-15" dirty="0">
                <a:latin typeface="Times New Roman"/>
                <a:cs typeface="Times New Roman"/>
              </a:rPr>
              <a:t>т</a:t>
            </a:r>
            <a:r>
              <a:rPr sz="2800" spc="-20" dirty="0">
                <a:latin typeface="Times New Roman"/>
                <a:cs typeface="Times New Roman"/>
              </a:rPr>
              <a:t>к</a:t>
            </a:r>
            <a:r>
              <a:rPr sz="2800" spc="-15" dirty="0">
                <a:latin typeface="Times New Roman"/>
                <a:cs typeface="Times New Roman"/>
              </a:rPr>
              <a:t>и)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в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к</a:t>
            </a:r>
            <a:r>
              <a:rPr sz="2800" spc="-60" dirty="0">
                <a:latin typeface="Times New Roman"/>
                <a:cs typeface="Times New Roman"/>
              </a:rPr>
              <a:t>о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0" dirty="0">
                <a:latin typeface="Times New Roman"/>
                <a:cs typeface="Times New Roman"/>
              </a:rPr>
              <a:t>б</a:t>
            </a:r>
            <a:r>
              <a:rPr sz="2800" spc="-15" dirty="0">
                <a:latin typeface="Times New Roman"/>
                <a:cs typeface="Times New Roman"/>
              </a:rPr>
              <a:t>ин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ции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ИАП</a:t>
            </a:r>
            <a:r>
              <a:rPr sz="2800" spc="-25" dirty="0">
                <a:latin typeface="Times New Roman"/>
                <a:cs typeface="Times New Roman"/>
              </a:rPr>
              <a:t>Ф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б</a:t>
            </a:r>
            <a:r>
              <a:rPr sz="2800" spc="15" dirty="0">
                <a:latin typeface="Times New Roman"/>
                <a:cs typeface="Times New Roman"/>
              </a:rPr>
              <a:t>е</a:t>
            </a:r>
            <a:r>
              <a:rPr sz="2800" spc="-30" dirty="0">
                <a:latin typeface="Times New Roman"/>
                <a:cs typeface="Times New Roman"/>
              </a:rPr>
              <a:t>з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25" dirty="0">
                <a:latin typeface="Times New Roman"/>
                <a:cs typeface="Times New Roman"/>
              </a:rPr>
              <a:t>ас</a:t>
            </a:r>
            <a:r>
              <a:rPr sz="2800" spc="-15" dirty="0">
                <a:latin typeface="Times New Roman"/>
                <a:cs typeface="Times New Roman"/>
              </a:rPr>
              <a:t>но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к</a:t>
            </a:r>
            <a:r>
              <a:rPr sz="2800" spc="-10" dirty="0">
                <a:latin typeface="Times New Roman"/>
                <a:cs typeface="Times New Roman"/>
              </a:rPr>
              <a:t> р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з</a:t>
            </a:r>
            <a:r>
              <a:rPr sz="2800" spc="-15" dirty="0">
                <a:latin typeface="Times New Roman"/>
                <a:cs typeface="Times New Roman"/>
              </a:rPr>
              <a:t>вития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г</a:t>
            </a:r>
            <a:r>
              <a:rPr sz="2800" spc="-15" dirty="0">
                <a:latin typeface="Times New Roman"/>
                <a:cs typeface="Times New Roman"/>
              </a:rPr>
              <a:t>ип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70" dirty="0">
                <a:latin typeface="Times New Roman"/>
                <a:cs typeface="Times New Roman"/>
              </a:rPr>
              <a:t>к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ии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ини</a:t>
            </a:r>
            <a:r>
              <a:rPr sz="2800" spc="-50" dirty="0">
                <a:latin typeface="Times New Roman"/>
                <a:cs typeface="Times New Roman"/>
              </a:rPr>
              <a:t>м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н;</a:t>
            </a:r>
            <a:endParaRPr sz="2800">
              <a:latin typeface="Times New Roman"/>
              <a:cs typeface="Times New Roman"/>
            </a:endParaRPr>
          </a:p>
          <a:p>
            <a:pPr marL="355600" marR="302895" indent="-34290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30" dirty="0">
                <a:latin typeface="Times New Roman"/>
                <a:cs typeface="Times New Roman"/>
              </a:rPr>
              <a:t>  - </a:t>
            </a:r>
            <a:r>
              <a:rPr sz="2800" spc="-30">
                <a:latin typeface="Times New Roman"/>
                <a:cs typeface="Times New Roman"/>
              </a:rPr>
              <a:t>О</a:t>
            </a:r>
            <a:r>
              <a:rPr sz="2800" spc="-25">
                <a:latin typeface="Times New Roman"/>
                <a:cs typeface="Times New Roman"/>
              </a:rPr>
              <a:t>с</a:t>
            </a:r>
            <a:r>
              <a:rPr sz="2800" spc="-15">
                <a:latin typeface="Times New Roman"/>
                <a:cs typeface="Times New Roman"/>
              </a:rPr>
              <a:t>н</a:t>
            </a:r>
            <a:r>
              <a:rPr sz="2800" spc="-10">
                <a:latin typeface="Times New Roman"/>
                <a:cs typeface="Times New Roman"/>
              </a:rPr>
              <a:t>о</a:t>
            </a:r>
            <a:r>
              <a:rPr sz="2800" spc="-15">
                <a:latin typeface="Times New Roman"/>
                <a:cs typeface="Times New Roman"/>
              </a:rPr>
              <a:t>вны</a:t>
            </a:r>
            <a:r>
              <a:rPr sz="2800" spc="-30">
                <a:latin typeface="Times New Roman"/>
                <a:cs typeface="Times New Roman"/>
              </a:rPr>
              <a:t>м</a:t>
            </a:r>
            <a:r>
              <a:rPr sz="2800" spc="-15">
                <a:latin typeface="Times New Roman"/>
                <a:cs typeface="Times New Roman"/>
              </a:rPr>
              <a:t>и</a:t>
            </a:r>
            <a:r>
              <a:rPr sz="2800" spc="3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60" dirty="0">
                <a:latin typeface="Times New Roman"/>
                <a:cs typeface="Times New Roman"/>
              </a:rPr>
              <a:t>е</a:t>
            </a:r>
            <a:r>
              <a:rPr sz="2800" spc="-10" dirty="0">
                <a:latin typeface="Times New Roman"/>
                <a:cs typeface="Times New Roman"/>
              </a:rPr>
              <a:t>д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55" dirty="0">
                <a:latin typeface="Times New Roman"/>
                <a:cs typeface="Times New Roman"/>
              </a:rPr>
              <a:t>к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ор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з</a:t>
            </a:r>
            <a:r>
              <a:rPr sz="2800" spc="-15" dirty="0">
                <a:latin typeface="Times New Roman"/>
                <a:cs typeface="Times New Roman"/>
              </a:rPr>
              <a:t>вития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г</a:t>
            </a:r>
            <a:r>
              <a:rPr sz="2800" spc="-15" dirty="0">
                <a:latin typeface="Times New Roman"/>
                <a:cs typeface="Times New Roman"/>
              </a:rPr>
              <a:t>ип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70" dirty="0">
                <a:latin typeface="Times New Roman"/>
                <a:cs typeface="Times New Roman"/>
              </a:rPr>
              <a:t>к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ии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я</a:t>
            </a:r>
            <a:r>
              <a:rPr sz="2800" spc="-55" dirty="0">
                <a:latin typeface="Times New Roman"/>
                <a:cs typeface="Times New Roman"/>
              </a:rPr>
              <a:t>в</a:t>
            </a:r>
            <a:r>
              <a:rPr sz="2800" spc="-20" dirty="0">
                <a:latin typeface="Times New Roman"/>
                <a:cs typeface="Times New Roman"/>
              </a:rPr>
              <a:t>ля</a:t>
            </a:r>
            <a:r>
              <a:rPr sz="2800" spc="-65" dirty="0">
                <a:latin typeface="Times New Roman"/>
                <a:cs typeface="Times New Roman"/>
              </a:rPr>
              <a:t>ю</a:t>
            </a:r>
            <a:r>
              <a:rPr sz="2800" spc="20" dirty="0">
                <a:latin typeface="Times New Roman"/>
                <a:cs typeface="Times New Roman"/>
              </a:rPr>
              <a:t>т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20" dirty="0">
                <a:latin typeface="Times New Roman"/>
                <a:cs typeface="Times New Roman"/>
              </a:rPr>
              <a:t>я</a:t>
            </a:r>
            <a:r>
              <a:rPr sz="2800" spc="-10" dirty="0">
                <a:latin typeface="Times New Roman"/>
                <a:cs typeface="Times New Roman"/>
              </a:rPr>
              <a:t>:</a:t>
            </a:r>
            <a:r>
              <a:rPr sz="2800" spc="-15" dirty="0">
                <a:latin typeface="Times New Roman"/>
                <a:cs typeface="Times New Roman"/>
              </a:rPr>
              <a:t> и</a:t>
            </a:r>
            <a:r>
              <a:rPr sz="2800" spc="-60" dirty="0">
                <a:latin typeface="Times New Roman"/>
                <a:cs typeface="Times New Roman"/>
              </a:rPr>
              <a:t>с</a:t>
            </a:r>
            <a:r>
              <a:rPr sz="2800" spc="-120" dirty="0">
                <a:latin typeface="Times New Roman"/>
                <a:cs typeface="Times New Roman"/>
              </a:rPr>
              <a:t>х</a:t>
            </a:r>
            <a:r>
              <a:rPr sz="2800" spc="-95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дные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з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13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К</a:t>
            </a:r>
            <a:r>
              <a:rPr sz="2800" spc="-20" dirty="0">
                <a:latin typeface="Times New Roman"/>
                <a:cs typeface="Times New Roman"/>
              </a:rPr>
              <a:t>+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к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15" dirty="0">
                <a:latin typeface="Times New Roman"/>
                <a:cs typeface="Times New Roman"/>
              </a:rPr>
              <a:t>е</a:t>
            </a:r>
            <a:r>
              <a:rPr sz="2800" spc="-9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тинина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55" dirty="0">
                <a:latin typeface="Times New Roman"/>
                <a:cs typeface="Times New Roman"/>
              </a:rPr>
              <a:t>з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ы</a:t>
            </a:r>
            <a:r>
              <a:rPr sz="2800" spc="-10" dirty="0">
                <a:latin typeface="Times New Roman"/>
                <a:cs typeface="Times New Roman"/>
              </a:rPr>
              <a:t>,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до</a:t>
            </a:r>
            <a:r>
              <a:rPr sz="2800" spc="-20" dirty="0">
                <a:latin typeface="Times New Roman"/>
                <a:cs typeface="Times New Roman"/>
              </a:rPr>
              <a:t>з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ИАПФ</a:t>
            </a:r>
            <a:r>
              <a:rPr sz="2800" spc="-10" dirty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  <a:p>
            <a:pPr marL="355600" marR="936625" indent="-34290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55" dirty="0">
                <a:latin typeface="Times New Roman"/>
                <a:cs typeface="Times New Roman"/>
              </a:rPr>
              <a:t>  -  </a:t>
            </a:r>
            <a:r>
              <a:rPr sz="2800" spc="-55">
                <a:latin typeface="Times New Roman"/>
                <a:cs typeface="Times New Roman"/>
              </a:rPr>
              <a:t>Р</a:t>
            </a:r>
            <a:r>
              <a:rPr sz="2800" spc="15">
                <a:latin typeface="Times New Roman"/>
                <a:cs typeface="Times New Roman"/>
              </a:rPr>
              <a:t>е</a:t>
            </a:r>
            <a:r>
              <a:rPr sz="2800" spc="-80">
                <a:latin typeface="Times New Roman"/>
                <a:cs typeface="Times New Roman"/>
              </a:rPr>
              <a:t>з</a:t>
            </a:r>
            <a:r>
              <a:rPr sz="2800" spc="-130">
                <a:latin typeface="Times New Roman"/>
                <a:cs typeface="Times New Roman"/>
              </a:rPr>
              <a:t>у</a:t>
            </a:r>
            <a:r>
              <a:rPr sz="2800" spc="-20">
                <a:latin typeface="Times New Roman"/>
                <a:cs typeface="Times New Roman"/>
              </a:rPr>
              <a:t>л</a:t>
            </a:r>
            <a:r>
              <a:rPr sz="2800" spc="-130">
                <a:latin typeface="Times New Roman"/>
                <a:cs typeface="Times New Roman"/>
              </a:rPr>
              <a:t>ь</a:t>
            </a:r>
            <a:r>
              <a:rPr sz="2800" spc="20">
                <a:latin typeface="Times New Roman"/>
                <a:cs typeface="Times New Roman"/>
              </a:rPr>
              <a:t>т</a:t>
            </a:r>
            <a:r>
              <a:rPr sz="2800" spc="-95">
                <a:latin typeface="Times New Roman"/>
                <a:cs typeface="Times New Roman"/>
              </a:rPr>
              <a:t>а</a:t>
            </a:r>
            <a:r>
              <a:rPr sz="2800" spc="-20">
                <a:latin typeface="Times New Roman"/>
                <a:cs typeface="Times New Roman"/>
              </a:rPr>
              <a:t>ты</a:t>
            </a:r>
            <a:r>
              <a:rPr sz="2800" spc="1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5" dirty="0">
                <a:latin typeface="Times New Roman"/>
                <a:cs typeface="Times New Roman"/>
              </a:rPr>
              <a:t>сс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60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д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55" dirty="0">
                <a:latin typeface="Times New Roman"/>
                <a:cs typeface="Times New Roman"/>
              </a:rPr>
              <a:t>в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ния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60" dirty="0">
                <a:latin typeface="Times New Roman"/>
                <a:cs typeface="Times New Roman"/>
              </a:rPr>
              <a:t>о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45" dirty="0">
                <a:latin typeface="Times New Roman"/>
                <a:cs typeface="Times New Roman"/>
              </a:rPr>
              <a:t>у</a:t>
            </a:r>
            <a:r>
              <a:rPr sz="2800" spc="-20" dirty="0">
                <a:latin typeface="Times New Roman"/>
                <a:cs typeface="Times New Roman"/>
              </a:rPr>
              <a:t>жил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60" dirty="0">
                <a:latin typeface="Times New Roman"/>
                <a:cs typeface="Times New Roman"/>
              </a:rPr>
              <a:t>о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40" dirty="0">
                <a:latin typeface="Times New Roman"/>
                <a:cs typeface="Times New Roman"/>
              </a:rPr>
              <a:t>в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й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65" dirty="0">
                <a:latin typeface="Times New Roman"/>
                <a:cs typeface="Times New Roman"/>
              </a:rPr>
              <a:t>з</a:t>
            </a:r>
            <a:r>
              <a:rPr sz="2800" spc="-15" dirty="0">
                <a:latin typeface="Times New Roman"/>
                <a:cs typeface="Times New Roman"/>
              </a:rPr>
              <a:t>д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ния</a:t>
            </a:r>
            <a:r>
              <a:rPr sz="2800" spc="-10" dirty="0">
                <a:latin typeface="Times New Roman"/>
                <a:cs typeface="Times New Roman"/>
              </a:rPr>
              <a:t> р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65" dirty="0">
                <a:latin typeface="Times New Roman"/>
                <a:cs typeface="Times New Roman"/>
              </a:rPr>
              <a:t>к</a:t>
            </a:r>
            <a:r>
              <a:rPr sz="2800" spc="-60" dirty="0">
                <a:latin typeface="Times New Roman"/>
                <a:cs typeface="Times New Roman"/>
              </a:rPr>
              <a:t>о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нд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ций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нию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15" dirty="0">
                <a:latin typeface="Times New Roman"/>
                <a:cs typeface="Times New Roman"/>
              </a:rPr>
              <a:t>д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55" dirty="0">
                <a:latin typeface="Times New Roman"/>
                <a:cs typeface="Times New Roman"/>
              </a:rPr>
              <a:t>к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на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в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к</a:t>
            </a:r>
            <a:r>
              <a:rPr sz="2800" spc="-60" dirty="0">
                <a:latin typeface="Times New Roman"/>
                <a:cs typeface="Times New Roman"/>
              </a:rPr>
              <a:t>о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бин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ции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ИАП</a:t>
            </a:r>
            <a:r>
              <a:rPr sz="2800" spc="-25" dirty="0">
                <a:latin typeface="Times New Roman"/>
                <a:cs typeface="Times New Roman"/>
              </a:rPr>
              <a:t>Ф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у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б</a:t>
            </a:r>
            <a:r>
              <a:rPr sz="2800" spc="-50" dirty="0">
                <a:latin typeface="Times New Roman"/>
                <a:cs typeface="Times New Roman"/>
              </a:rPr>
              <a:t>о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15" dirty="0">
                <a:latin typeface="Times New Roman"/>
                <a:cs typeface="Times New Roman"/>
              </a:rPr>
              <a:t>ных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40" dirty="0">
                <a:latin typeface="Times New Roman"/>
                <a:cs typeface="Times New Roman"/>
              </a:rPr>
              <a:t>Х</a:t>
            </a:r>
            <a:r>
              <a:rPr sz="2800" spc="-25" dirty="0">
                <a:latin typeface="Times New Roman"/>
                <a:cs typeface="Times New Roman"/>
              </a:rPr>
              <a:t>СН.</a:t>
            </a:r>
            <a:endParaRPr sz="2800">
              <a:latin typeface="Times New Roman"/>
              <a:cs typeface="Times New Roman"/>
            </a:endParaRPr>
          </a:p>
          <a:p>
            <a:pPr marL="1278890">
              <a:lnSpc>
                <a:spcPts val="3345"/>
              </a:lnSpc>
              <a:spcBef>
                <a:spcPts val="670"/>
              </a:spcBef>
            </a:pPr>
            <a:r>
              <a:rPr lang="ru-RU" sz="2400" spc="-25" dirty="0">
                <a:latin typeface="Times New Roman"/>
                <a:cs typeface="Times New Roman"/>
              </a:rPr>
              <a:t>                 </a:t>
            </a:r>
            <a:r>
              <a:rPr sz="2400" spc="-25">
                <a:latin typeface="Times New Roman"/>
                <a:cs typeface="Times New Roman"/>
              </a:rPr>
              <a:t>T</a:t>
            </a:r>
            <a:r>
              <a:rPr sz="2400" spc="-15">
                <a:latin typeface="Times New Roman"/>
                <a:cs typeface="Times New Roman"/>
              </a:rPr>
              <a:t>he</a:t>
            </a:r>
            <a:r>
              <a:rPr sz="240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RALE</a:t>
            </a:r>
            <a:r>
              <a:rPr sz="2400" spc="-20" dirty="0">
                <a:latin typeface="Times New Roman"/>
                <a:cs typeface="Times New Roman"/>
              </a:rPr>
              <a:t>S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nv</a:t>
            </a:r>
            <a:r>
              <a:rPr sz="2400" spc="-25" dirty="0">
                <a:latin typeface="Times New Roman"/>
                <a:cs typeface="Times New Roman"/>
              </a:rPr>
              <a:t>e</a:t>
            </a:r>
            <a:r>
              <a:rPr sz="2400" spc="-15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igato</a:t>
            </a:r>
            <a:r>
              <a:rPr sz="2400" spc="-25" dirty="0">
                <a:latin typeface="Times New Roman"/>
                <a:cs typeface="Times New Roman"/>
              </a:rPr>
              <a:t>r</a:t>
            </a:r>
            <a:r>
              <a:rPr sz="2400" spc="-10" dirty="0">
                <a:latin typeface="Times New Roman"/>
                <a:cs typeface="Times New Roman"/>
              </a:rPr>
              <a:t>s,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J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r</a:t>
            </a: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spc="-10" dirty="0">
                <a:latin typeface="Times New Roman"/>
                <a:cs typeface="Times New Roman"/>
              </a:rPr>
              <a:t>iol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1996; 78:902-907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903" rIns="0" bIns="0" rtlCol="0">
            <a:spAutoFit/>
          </a:bodyPr>
          <a:lstStyle/>
          <a:p>
            <a:pPr marL="2992755" marR="5080" indent="-2885440">
              <a:lnSpc>
                <a:spcPct val="100000"/>
              </a:lnSpc>
            </a:pPr>
            <a:r>
              <a:rPr spc="-40" dirty="0">
                <a:solidFill>
                  <a:srgbClr val="002060"/>
                </a:solidFill>
              </a:rPr>
              <a:t>О</a:t>
            </a:r>
            <a:r>
              <a:rPr spc="-25" dirty="0">
                <a:solidFill>
                  <a:srgbClr val="002060"/>
                </a:solidFill>
              </a:rPr>
              <a:t>сн</a:t>
            </a:r>
            <a:r>
              <a:rPr spc="-114" dirty="0">
                <a:solidFill>
                  <a:srgbClr val="002060"/>
                </a:solidFill>
              </a:rPr>
              <a:t>о</a:t>
            </a:r>
            <a:r>
              <a:rPr spc="-25" dirty="0">
                <a:solidFill>
                  <a:srgbClr val="002060"/>
                </a:solidFill>
              </a:rPr>
              <a:t>вн</a:t>
            </a:r>
            <a:r>
              <a:rPr spc="-40" dirty="0">
                <a:solidFill>
                  <a:srgbClr val="002060"/>
                </a:solidFill>
              </a:rPr>
              <a:t>ы</a:t>
            </a:r>
            <a:r>
              <a:rPr spc="-20" dirty="0">
                <a:solidFill>
                  <a:srgbClr val="002060"/>
                </a:solidFill>
              </a:rPr>
              <a:t>е</a:t>
            </a:r>
            <a:r>
              <a:rPr spc="-5" dirty="0">
                <a:solidFill>
                  <a:srgbClr val="002060"/>
                </a:solidFill>
              </a:rPr>
              <a:t> </a:t>
            </a:r>
            <a:r>
              <a:rPr spc="-30" dirty="0">
                <a:solidFill>
                  <a:srgbClr val="002060"/>
                </a:solidFill>
              </a:rPr>
              <a:t>р</a:t>
            </a:r>
            <a:r>
              <a:rPr spc="-20" dirty="0">
                <a:solidFill>
                  <a:srgbClr val="002060"/>
                </a:solidFill>
              </a:rPr>
              <a:t>е</a:t>
            </a:r>
            <a:r>
              <a:rPr spc="-105" dirty="0">
                <a:solidFill>
                  <a:srgbClr val="002060"/>
                </a:solidFill>
              </a:rPr>
              <a:t>з</a:t>
            </a:r>
            <a:r>
              <a:rPr spc="-114" dirty="0">
                <a:solidFill>
                  <a:srgbClr val="002060"/>
                </a:solidFill>
              </a:rPr>
              <a:t>у</a:t>
            </a:r>
            <a:r>
              <a:rPr spc="-25" dirty="0">
                <a:solidFill>
                  <a:srgbClr val="002060"/>
                </a:solidFill>
              </a:rPr>
              <a:t>л</a:t>
            </a:r>
            <a:r>
              <a:rPr spc="-185" dirty="0">
                <a:solidFill>
                  <a:srgbClr val="002060"/>
                </a:solidFill>
              </a:rPr>
              <a:t>ь</a:t>
            </a:r>
            <a:r>
              <a:rPr spc="30" dirty="0">
                <a:solidFill>
                  <a:srgbClr val="002060"/>
                </a:solidFill>
              </a:rPr>
              <a:t>т</a:t>
            </a:r>
            <a:r>
              <a:rPr spc="-125" dirty="0">
                <a:solidFill>
                  <a:srgbClr val="002060"/>
                </a:solidFill>
              </a:rPr>
              <a:t>а</a:t>
            </a:r>
            <a:r>
              <a:rPr spc="-30" dirty="0">
                <a:solidFill>
                  <a:srgbClr val="002060"/>
                </a:solidFill>
              </a:rPr>
              <a:t>ты</a:t>
            </a:r>
            <a:r>
              <a:rPr spc="5" dirty="0">
                <a:solidFill>
                  <a:srgbClr val="002060"/>
                </a:solidFill>
              </a:rPr>
              <a:t> </a:t>
            </a:r>
            <a:r>
              <a:rPr spc="-25" dirty="0">
                <a:solidFill>
                  <a:srgbClr val="002060"/>
                </a:solidFill>
              </a:rPr>
              <a:t>иссл</a:t>
            </a:r>
            <a:r>
              <a:rPr spc="-70" dirty="0">
                <a:solidFill>
                  <a:srgbClr val="002060"/>
                </a:solidFill>
              </a:rPr>
              <a:t>е</a:t>
            </a:r>
            <a:r>
              <a:rPr spc="-35" dirty="0">
                <a:solidFill>
                  <a:srgbClr val="002060"/>
                </a:solidFill>
              </a:rPr>
              <a:t>д</a:t>
            </a:r>
            <a:r>
              <a:rPr spc="-114" dirty="0">
                <a:solidFill>
                  <a:srgbClr val="002060"/>
                </a:solidFill>
              </a:rPr>
              <a:t>о</a:t>
            </a:r>
            <a:r>
              <a:rPr spc="-25" dirty="0">
                <a:solidFill>
                  <a:srgbClr val="002060"/>
                </a:solidFill>
              </a:rPr>
              <a:t>вания</a:t>
            </a:r>
            <a:r>
              <a:rPr spc="-10" dirty="0">
                <a:solidFill>
                  <a:srgbClr val="002060"/>
                </a:solidFill>
              </a:rPr>
              <a:t> </a:t>
            </a:r>
            <a:r>
              <a:rPr spc="-35" dirty="0">
                <a:solidFill>
                  <a:srgbClr val="002060"/>
                </a:solidFill>
                <a:latin typeface="Times New Roman"/>
                <a:cs typeface="Times New Roman"/>
              </a:rPr>
              <a:t>RALE</a:t>
            </a:r>
            <a:r>
              <a:rPr spc="-25" dirty="0">
                <a:solidFill>
                  <a:srgbClr val="002060"/>
                </a:solidFill>
                <a:latin typeface="Times New Roman"/>
                <a:cs typeface="Times New Roman"/>
              </a:rPr>
              <a:t>S</a:t>
            </a:r>
            <a:r>
              <a:rPr spc="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002060"/>
                </a:solidFill>
                <a:latin typeface="Times New Roman"/>
                <a:cs typeface="Times New Roman"/>
              </a:rPr>
              <a:t>00</a:t>
            </a:r>
            <a:r>
              <a:rPr spc="-20" dirty="0">
                <a:solidFill>
                  <a:srgbClr val="00206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3090" y="1711683"/>
            <a:ext cx="9098915" cy="4526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127760" indent="-343535">
              <a:lnSpc>
                <a:spcPct val="100000"/>
              </a:lnSpc>
            </a:pPr>
            <a:r>
              <a:rPr sz="3200" b="1" dirty="0">
                <a:latin typeface="Times New Roman"/>
                <a:cs typeface="Times New Roman"/>
              </a:rPr>
              <a:t>1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spc="35" dirty="0">
                <a:latin typeface="Times New Roman"/>
                <a:cs typeface="Times New Roman"/>
              </a:rPr>
              <a:t>т</a:t>
            </a:r>
            <a:r>
              <a:rPr sz="3200" b="1" spc="5" dirty="0">
                <a:latin typeface="Times New Roman"/>
                <a:cs typeface="Times New Roman"/>
              </a:rPr>
              <a:t>а</a:t>
            </a:r>
            <a:r>
              <a:rPr sz="3200" b="1" spc="-80" dirty="0">
                <a:latin typeface="Times New Roman"/>
                <a:cs typeface="Times New Roman"/>
              </a:rPr>
              <a:t>б</a:t>
            </a:r>
            <a:r>
              <a:rPr sz="3200" b="1" dirty="0">
                <a:latin typeface="Times New Roman"/>
                <a:cs typeface="Times New Roman"/>
              </a:rPr>
              <a:t>л</a:t>
            </a:r>
            <a:r>
              <a:rPr sz="3200" b="1" spc="5" dirty="0">
                <a:latin typeface="Times New Roman"/>
                <a:cs typeface="Times New Roman"/>
              </a:rPr>
              <a:t>е</a:t>
            </a:r>
            <a:r>
              <a:rPr sz="3200" b="1" spc="-5" dirty="0">
                <a:latin typeface="Times New Roman"/>
                <a:cs typeface="Times New Roman"/>
              </a:rPr>
              <a:t>т</a:t>
            </a:r>
            <a:r>
              <a:rPr sz="3200" b="1" spc="-50" dirty="0">
                <a:latin typeface="Times New Roman"/>
                <a:cs typeface="Times New Roman"/>
              </a:rPr>
              <a:t>к</a:t>
            </a:r>
            <a:r>
              <a:rPr sz="3200" b="1" dirty="0">
                <a:latin typeface="Times New Roman"/>
                <a:cs typeface="Times New Roman"/>
              </a:rPr>
              <a:t>а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spc="30" dirty="0">
                <a:latin typeface="Times New Roman"/>
                <a:cs typeface="Times New Roman"/>
              </a:rPr>
              <a:t>а</a:t>
            </a:r>
            <a:r>
              <a:rPr sz="3200" b="1" dirty="0">
                <a:latin typeface="Times New Roman"/>
                <a:cs typeface="Times New Roman"/>
              </a:rPr>
              <a:t>л</a:t>
            </a:r>
            <a:r>
              <a:rPr sz="3200" b="1" spc="-5" dirty="0">
                <a:latin typeface="Times New Roman"/>
                <a:cs typeface="Times New Roman"/>
              </a:rPr>
              <a:t>ьд</a:t>
            </a:r>
            <a:r>
              <a:rPr sz="3200" b="1" spc="5" dirty="0">
                <a:latin typeface="Times New Roman"/>
                <a:cs typeface="Times New Roman"/>
              </a:rPr>
              <a:t>а</a:t>
            </a:r>
            <a:r>
              <a:rPr sz="3200" b="1" dirty="0">
                <a:latin typeface="Times New Roman"/>
                <a:cs typeface="Times New Roman"/>
              </a:rPr>
              <a:t>к</a:t>
            </a:r>
            <a:r>
              <a:rPr sz="3200" b="1" spc="-40" dirty="0">
                <a:latin typeface="Times New Roman"/>
                <a:cs typeface="Times New Roman"/>
              </a:rPr>
              <a:t>т</a:t>
            </a:r>
            <a:r>
              <a:rPr sz="3200" b="1" spc="5" dirty="0">
                <a:latin typeface="Times New Roman"/>
                <a:cs typeface="Times New Roman"/>
              </a:rPr>
              <a:t>о</a:t>
            </a:r>
            <a:r>
              <a:rPr sz="3200" b="1" dirty="0">
                <a:latin typeface="Times New Roman"/>
                <a:cs typeface="Times New Roman"/>
              </a:rPr>
              <a:t>на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+ ин</a:t>
            </a:r>
            <a:r>
              <a:rPr sz="3200" b="1" spc="-5" dirty="0">
                <a:latin typeface="Times New Roman"/>
                <a:cs typeface="Times New Roman"/>
              </a:rPr>
              <a:t>г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5" dirty="0">
                <a:latin typeface="Times New Roman"/>
                <a:cs typeface="Times New Roman"/>
              </a:rPr>
              <a:t>б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-40" dirty="0">
                <a:latin typeface="Times New Roman"/>
                <a:cs typeface="Times New Roman"/>
              </a:rPr>
              <a:t>т</a:t>
            </a:r>
            <a:r>
              <a:rPr sz="3200" b="1" spc="5" dirty="0">
                <a:latin typeface="Times New Roman"/>
                <a:cs typeface="Times New Roman"/>
              </a:rPr>
              <a:t>о</a:t>
            </a:r>
            <a:r>
              <a:rPr sz="3200" b="1" dirty="0">
                <a:latin typeface="Times New Roman"/>
                <a:cs typeface="Times New Roman"/>
              </a:rPr>
              <a:t>р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spc="-85" dirty="0">
                <a:latin typeface="Times New Roman"/>
                <a:cs typeface="Times New Roman"/>
              </a:rPr>
              <a:t>А</a:t>
            </a:r>
            <a:r>
              <a:rPr sz="3200" b="1" dirty="0">
                <a:latin typeface="Times New Roman"/>
                <a:cs typeface="Times New Roman"/>
              </a:rPr>
              <a:t>ПФ + п</a:t>
            </a:r>
            <a:r>
              <a:rPr sz="3200" b="1" spc="5" dirty="0">
                <a:latin typeface="Times New Roman"/>
                <a:cs typeface="Times New Roman"/>
              </a:rPr>
              <a:t>е</a:t>
            </a:r>
            <a:r>
              <a:rPr sz="3200" b="1" spc="-90" dirty="0">
                <a:latin typeface="Times New Roman"/>
                <a:cs typeface="Times New Roman"/>
              </a:rPr>
              <a:t>т</a:t>
            </a:r>
            <a:r>
              <a:rPr sz="3200" b="1" dirty="0">
                <a:latin typeface="Times New Roman"/>
                <a:cs typeface="Times New Roman"/>
              </a:rPr>
              <a:t>л</a:t>
            </a:r>
            <a:r>
              <a:rPr sz="3200" b="1" spc="5" dirty="0">
                <a:latin typeface="Times New Roman"/>
                <a:cs typeface="Times New Roman"/>
              </a:rPr>
              <a:t>е</a:t>
            </a:r>
            <a:r>
              <a:rPr sz="3200" b="1" spc="-30" dirty="0">
                <a:latin typeface="Times New Roman"/>
                <a:cs typeface="Times New Roman"/>
              </a:rPr>
              <a:t>в</a:t>
            </a:r>
            <a:r>
              <a:rPr sz="3200" b="1" spc="5" dirty="0">
                <a:latin typeface="Times New Roman"/>
                <a:cs typeface="Times New Roman"/>
              </a:rPr>
              <a:t>о</a:t>
            </a:r>
            <a:r>
              <a:rPr sz="3200" b="1" dirty="0">
                <a:latin typeface="Times New Roman"/>
                <a:cs typeface="Times New Roman"/>
              </a:rPr>
              <a:t>й</a:t>
            </a:r>
            <a:r>
              <a:rPr sz="3200" b="1" spc="-5" dirty="0">
                <a:latin typeface="Times New Roman"/>
                <a:cs typeface="Times New Roman"/>
              </a:rPr>
              <a:t> д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5" dirty="0">
                <a:latin typeface="Times New Roman"/>
                <a:cs typeface="Times New Roman"/>
              </a:rPr>
              <a:t>у</a:t>
            </a:r>
            <a:r>
              <a:rPr sz="3200" b="1" spc="-10" dirty="0">
                <a:latin typeface="Times New Roman"/>
                <a:cs typeface="Times New Roman"/>
              </a:rPr>
              <a:t>р</a:t>
            </a:r>
            <a:r>
              <a:rPr sz="3200" b="1" spc="5" dirty="0">
                <a:latin typeface="Times New Roman"/>
                <a:cs typeface="Times New Roman"/>
              </a:rPr>
              <a:t>е</a:t>
            </a:r>
            <a:r>
              <a:rPr sz="3200" b="1" spc="-5" dirty="0">
                <a:latin typeface="Times New Roman"/>
                <a:cs typeface="Times New Roman"/>
              </a:rPr>
              <a:t>т</a:t>
            </a:r>
            <a:r>
              <a:rPr sz="3200" b="1" dirty="0">
                <a:latin typeface="Times New Roman"/>
                <a:cs typeface="Times New Roman"/>
              </a:rPr>
              <a:t>ик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3200" b="1" dirty="0">
                <a:latin typeface="Times New Roman"/>
                <a:cs typeface="Times New Roman"/>
              </a:rPr>
              <a:t>- </a:t>
            </a:r>
            <a:r>
              <a:rPr sz="3200" b="1" dirty="0" err="1">
                <a:latin typeface="Times New Roman"/>
                <a:cs typeface="Times New Roman"/>
              </a:rPr>
              <a:t>Сни</a:t>
            </a:r>
            <a:r>
              <a:rPr sz="3200" b="1" spc="-35" dirty="0" err="1">
                <a:latin typeface="Times New Roman"/>
                <a:cs typeface="Times New Roman"/>
              </a:rPr>
              <a:t>ж</a:t>
            </a:r>
            <a:r>
              <a:rPr sz="3200" b="1" spc="5" dirty="0" err="1">
                <a:latin typeface="Times New Roman"/>
                <a:cs typeface="Times New Roman"/>
              </a:rPr>
              <a:t>е</a:t>
            </a:r>
            <a:r>
              <a:rPr sz="3200" b="1" dirty="0" err="1">
                <a:latin typeface="Times New Roman"/>
                <a:cs typeface="Times New Roman"/>
              </a:rPr>
              <a:t>ние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об</a:t>
            </a:r>
            <a:r>
              <a:rPr sz="3200" b="1" spc="-5" dirty="0">
                <a:latin typeface="Times New Roman"/>
                <a:cs typeface="Times New Roman"/>
              </a:rPr>
              <a:t>щ</a:t>
            </a:r>
            <a:r>
              <a:rPr sz="3200" b="1" spc="5" dirty="0">
                <a:latin typeface="Times New Roman"/>
                <a:cs typeface="Times New Roman"/>
              </a:rPr>
              <a:t>е</a:t>
            </a:r>
            <a:r>
              <a:rPr sz="3200" b="1" dirty="0">
                <a:latin typeface="Times New Roman"/>
                <a:cs typeface="Times New Roman"/>
              </a:rPr>
              <a:t>й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с</a:t>
            </a:r>
            <a:r>
              <a:rPr sz="3200" b="1" dirty="0">
                <a:latin typeface="Times New Roman"/>
                <a:cs typeface="Times New Roman"/>
              </a:rPr>
              <a:t>м</a:t>
            </a:r>
            <a:r>
              <a:rPr sz="3200" b="1" spc="5" dirty="0">
                <a:latin typeface="Times New Roman"/>
                <a:cs typeface="Times New Roman"/>
              </a:rPr>
              <a:t>е</a:t>
            </a:r>
            <a:r>
              <a:rPr sz="3200" b="1" spc="-45" dirty="0">
                <a:latin typeface="Times New Roman"/>
                <a:cs typeface="Times New Roman"/>
              </a:rPr>
              <a:t>р</a:t>
            </a:r>
            <a:r>
              <a:rPr sz="3200" b="1" spc="-5" dirty="0">
                <a:latin typeface="Times New Roman"/>
                <a:cs typeface="Times New Roman"/>
              </a:rPr>
              <a:t>т</a:t>
            </a:r>
            <a:r>
              <a:rPr sz="3200" b="1" dirty="0">
                <a:latin typeface="Times New Roman"/>
                <a:cs typeface="Times New Roman"/>
              </a:rPr>
              <a:t>н</a:t>
            </a:r>
            <a:r>
              <a:rPr sz="3200" b="1" spc="5" dirty="0">
                <a:latin typeface="Times New Roman"/>
                <a:cs typeface="Times New Roman"/>
              </a:rPr>
              <a:t>ос</a:t>
            </a:r>
            <a:r>
              <a:rPr sz="3200" b="1" spc="-5" dirty="0">
                <a:latin typeface="Times New Roman"/>
                <a:cs typeface="Times New Roman"/>
              </a:rPr>
              <a:t>т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–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27</a:t>
            </a:r>
            <a:r>
              <a:rPr sz="3200" b="1" dirty="0">
                <a:latin typeface="Times New Roman"/>
                <a:cs typeface="Times New Roman"/>
              </a:rPr>
              <a:t>%*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3200" b="1" dirty="0">
                <a:latin typeface="Times New Roman"/>
                <a:cs typeface="Times New Roman"/>
              </a:rPr>
              <a:t>- </a:t>
            </a:r>
            <a:r>
              <a:rPr sz="3200" b="1" dirty="0" err="1">
                <a:latin typeface="Times New Roman"/>
                <a:cs typeface="Times New Roman"/>
              </a:rPr>
              <a:t>Сни</a:t>
            </a:r>
            <a:r>
              <a:rPr sz="3200" b="1" spc="-35" dirty="0" err="1">
                <a:latin typeface="Times New Roman"/>
                <a:cs typeface="Times New Roman"/>
              </a:rPr>
              <a:t>ж</a:t>
            </a:r>
            <a:r>
              <a:rPr sz="3200" b="1" spc="5" dirty="0" err="1">
                <a:latin typeface="Times New Roman"/>
                <a:cs typeface="Times New Roman"/>
              </a:rPr>
              <a:t>е</a:t>
            </a:r>
            <a:r>
              <a:rPr sz="3200" b="1" dirty="0" err="1">
                <a:latin typeface="Times New Roman"/>
                <a:cs typeface="Times New Roman"/>
              </a:rPr>
              <a:t>ние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с</a:t>
            </a:r>
            <a:r>
              <a:rPr sz="3200" b="1" dirty="0">
                <a:latin typeface="Times New Roman"/>
                <a:cs typeface="Times New Roman"/>
              </a:rPr>
              <a:t>м</a:t>
            </a:r>
            <a:r>
              <a:rPr sz="3200" b="1" spc="5" dirty="0">
                <a:latin typeface="Times New Roman"/>
                <a:cs typeface="Times New Roman"/>
              </a:rPr>
              <a:t>е</a:t>
            </a:r>
            <a:r>
              <a:rPr sz="3200" b="1" spc="-45" dirty="0">
                <a:latin typeface="Times New Roman"/>
                <a:cs typeface="Times New Roman"/>
              </a:rPr>
              <a:t>р</a:t>
            </a:r>
            <a:r>
              <a:rPr sz="3200" b="1" spc="-5" dirty="0">
                <a:latin typeface="Times New Roman"/>
                <a:cs typeface="Times New Roman"/>
              </a:rPr>
              <a:t>т</a:t>
            </a:r>
            <a:r>
              <a:rPr sz="3200" b="1" dirty="0">
                <a:latin typeface="Times New Roman"/>
                <a:cs typeface="Times New Roman"/>
              </a:rPr>
              <a:t>н</a:t>
            </a:r>
            <a:r>
              <a:rPr sz="3200" b="1" spc="5" dirty="0">
                <a:latin typeface="Times New Roman"/>
                <a:cs typeface="Times New Roman"/>
              </a:rPr>
              <a:t>ос</a:t>
            </a:r>
            <a:r>
              <a:rPr sz="3200" b="1" spc="-5" dirty="0">
                <a:latin typeface="Times New Roman"/>
                <a:cs typeface="Times New Roman"/>
              </a:rPr>
              <a:t>т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spc="-35" dirty="0">
                <a:latin typeface="Times New Roman"/>
                <a:cs typeface="Times New Roman"/>
              </a:rPr>
              <a:t>о</a:t>
            </a:r>
            <a:r>
              <a:rPr sz="3200" b="1" dirty="0">
                <a:latin typeface="Times New Roman"/>
                <a:cs typeface="Times New Roman"/>
              </a:rPr>
              <a:t>т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spc="-120" dirty="0">
                <a:latin typeface="Times New Roman"/>
                <a:cs typeface="Times New Roman"/>
              </a:rPr>
              <a:t>Х</a:t>
            </a:r>
            <a:r>
              <a:rPr sz="3200" b="1" dirty="0">
                <a:latin typeface="Times New Roman"/>
                <a:cs typeface="Times New Roman"/>
              </a:rPr>
              <a:t>СН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–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28</a:t>
            </a:r>
            <a:r>
              <a:rPr sz="3200" b="1" dirty="0">
                <a:latin typeface="Times New Roman"/>
                <a:cs typeface="Times New Roman"/>
              </a:rPr>
              <a:t>,</a:t>
            </a:r>
            <a:r>
              <a:rPr sz="3200" b="1" spc="5" dirty="0">
                <a:latin typeface="Times New Roman"/>
                <a:cs typeface="Times New Roman"/>
              </a:rPr>
              <a:t>4</a:t>
            </a:r>
            <a:r>
              <a:rPr sz="3200" b="1" dirty="0">
                <a:latin typeface="Times New Roman"/>
                <a:cs typeface="Times New Roman"/>
              </a:rPr>
              <a:t>%*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3200" b="1" dirty="0">
                <a:latin typeface="Times New Roman"/>
                <a:cs typeface="Times New Roman"/>
              </a:rPr>
              <a:t>- </a:t>
            </a:r>
            <a:r>
              <a:rPr sz="3200" b="1" dirty="0" err="1">
                <a:latin typeface="Times New Roman"/>
                <a:cs typeface="Times New Roman"/>
              </a:rPr>
              <a:t>Сни</a:t>
            </a:r>
            <a:r>
              <a:rPr sz="3200" b="1" spc="-35" dirty="0" err="1">
                <a:latin typeface="Times New Roman"/>
                <a:cs typeface="Times New Roman"/>
              </a:rPr>
              <a:t>ж</a:t>
            </a:r>
            <a:r>
              <a:rPr sz="3200" b="1" spc="5" dirty="0" err="1">
                <a:latin typeface="Times New Roman"/>
                <a:cs typeface="Times New Roman"/>
              </a:rPr>
              <a:t>е</a:t>
            </a:r>
            <a:r>
              <a:rPr sz="3200" b="1" dirty="0" err="1">
                <a:latin typeface="Times New Roman"/>
                <a:cs typeface="Times New Roman"/>
              </a:rPr>
              <a:t>ние</a:t>
            </a:r>
            <a:r>
              <a:rPr sz="3200" b="1" spc="-5" dirty="0">
                <a:latin typeface="Times New Roman"/>
                <a:cs typeface="Times New Roman"/>
              </a:rPr>
              <a:t> в</a:t>
            </a:r>
            <a:r>
              <a:rPr sz="3200" b="1" dirty="0">
                <a:latin typeface="Times New Roman"/>
                <a:cs typeface="Times New Roman"/>
              </a:rPr>
              <a:t>н</a:t>
            </a:r>
            <a:r>
              <a:rPr sz="3200" b="1" spc="5" dirty="0">
                <a:latin typeface="Times New Roman"/>
                <a:cs typeface="Times New Roman"/>
              </a:rPr>
              <a:t>е</a:t>
            </a:r>
            <a:r>
              <a:rPr sz="3200" b="1" spc="-5" dirty="0">
                <a:latin typeface="Times New Roman"/>
                <a:cs typeface="Times New Roman"/>
              </a:rPr>
              <a:t>з</a:t>
            </a:r>
            <a:r>
              <a:rPr sz="3200" b="1" spc="-30" dirty="0">
                <a:latin typeface="Times New Roman"/>
                <a:cs typeface="Times New Roman"/>
              </a:rPr>
              <a:t>а</a:t>
            </a:r>
            <a:r>
              <a:rPr sz="3200" b="1" dirty="0">
                <a:latin typeface="Times New Roman"/>
                <a:cs typeface="Times New Roman"/>
              </a:rPr>
              <a:t>пн</a:t>
            </a:r>
            <a:r>
              <a:rPr sz="3200" b="1" spc="5" dirty="0">
                <a:latin typeface="Times New Roman"/>
                <a:cs typeface="Times New Roman"/>
              </a:rPr>
              <a:t>о</a:t>
            </a:r>
            <a:r>
              <a:rPr sz="3200" b="1" dirty="0">
                <a:latin typeface="Times New Roman"/>
                <a:cs typeface="Times New Roman"/>
              </a:rPr>
              <a:t>й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с</a:t>
            </a:r>
            <a:r>
              <a:rPr sz="3200" b="1" dirty="0">
                <a:latin typeface="Times New Roman"/>
                <a:cs typeface="Times New Roman"/>
              </a:rPr>
              <a:t>м</a:t>
            </a:r>
            <a:r>
              <a:rPr sz="3200" b="1" spc="5" dirty="0">
                <a:latin typeface="Times New Roman"/>
                <a:cs typeface="Times New Roman"/>
              </a:rPr>
              <a:t>е</a:t>
            </a:r>
            <a:r>
              <a:rPr sz="3200" b="1" spc="-45" dirty="0">
                <a:latin typeface="Times New Roman"/>
                <a:cs typeface="Times New Roman"/>
              </a:rPr>
              <a:t>р</a:t>
            </a:r>
            <a:r>
              <a:rPr sz="3200" b="1" spc="-5" dirty="0">
                <a:latin typeface="Times New Roman"/>
                <a:cs typeface="Times New Roman"/>
              </a:rPr>
              <a:t>т</a:t>
            </a:r>
            <a:r>
              <a:rPr sz="3200" b="1" dirty="0">
                <a:latin typeface="Times New Roman"/>
                <a:cs typeface="Times New Roman"/>
              </a:rPr>
              <a:t>н</a:t>
            </a:r>
            <a:r>
              <a:rPr sz="3200" b="1" spc="5" dirty="0">
                <a:latin typeface="Times New Roman"/>
                <a:cs typeface="Times New Roman"/>
              </a:rPr>
              <a:t>ос</a:t>
            </a:r>
            <a:r>
              <a:rPr sz="3200" b="1" spc="-5" dirty="0">
                <a:latin typeface="Times New Roman"/>
                <a:cs typeface="Times New Roman"/>
              </a:rPr>
              <a:t>т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–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25</a:t>
            </a:r>
            <a:r>
              <a:rPr sz="3200" b="1" dirty="0">
                <a:latin typeface="Times New Roman"/>
                <a:cs typeface="Times New Roman"/>
              </a:rPr>
              <a:t>,</a:t>
            </a:r>
            <a:r>
              <a:rPr sz="3200" b="1" spc="5" dirty="0">
                <a:latin typeface="Times New Roman"/>
                <a:cs typeface="Times New Roman"/>
              </a:rPr>
              <a:t>5</a:t>
            </a:r>
            <a:r>
              <a:rPr sz="3200" b="1" dirty="0">
                <a:latin typeface="Times New Roman"/>
                <a:cs typeface="Times New Roman"/>
              </a:rPr>
              <a:t>%*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455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B.P</a:t>
            </a:r>
            <a:r>
              <a:rPr sz="2800" b="1" spc="-10" dirty="0">
                <a:latin typeface="Times New Roman"/>
                <a:cs typeface="Times New Roman"/>
              </a:rPr>
              <a:t>itt,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199</a:t>
            </a:r>
            <a:r>
              <a:rPr sz="2800" b="1" spc="-15" dirty="0">
                <a:latin typeface="Times New Roman"/>
                <a:cs typeface="Times New Roman"/>
              </a:rPr>
              <a:t>8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2600" dirty="0"/>
              <a:t>В патогенезе СН выделяют:</a:t>
            </a:r>
          </a:p>
          <a:p>
            <a:pPr algn="ctr">
              <a:buNone/>
            </a:pPr>
            <a:endParaRPr lang="ru-RU" sz="2600" dirty="0"/>
          </a:p>
          <a:p>
            <a:pPr>
              <a:buNone/>
            </a:pPr>
            <a:r>
              <a:rPr lang="ru-RU" sz="2600" b="1" dirty="0">
                <a:solidFill>
                  <a:srgbClr val="002060"/>
                </a:solidFill>
              </a:rPr>
              <a:t>1. первичные адаптационные механизмы</a:t>
            </a:r>
            <a:r>
              <a:rPr lang="ru-RU" sz="2600" dirty="0"/>
              <a:t>:</a:t>
            </a:r>
          </a:p>
          <a:p>
            <a:pPr>
              <a:buNone/>
            </a:pPr>
            <a:r>
              <a:rPr lang="ru-RU" sz="2600" dirty="0"/>
              <a:t>      - </a:t>
            </a:r>
            <a:r>
              <a:rPr lang="ru-RU" sz="2600" i="1" dirty="0"/>
              <a:t>механизм </a:t>
            </a:r>
            <a:r>
              <a:rPr lang="ru-RU" sz="2600" i="1" dirty="0" err="1"/>
              <a:t>Франка-Старлинга</a:t>
            </a:r>
            <a:r>
              <a:rPr lang="ru-RU" sz="2600" i="1" dirty="0"/>
              <a:t> </a:t>
            </a:r>
            <a:r>
              <a:rPr lang="ru-RU" sz="2600" dirty="0"/>
              <a:t>– </a:t>
            </a:r>
          </a:p>
          <a:p>
            <a:pPr>
              <a:buNone/>
            </a:pPr>
            <a:r>
              <a:rPr lang="ru-RU" sz="2600" dirty="0"/>
              <a:t>                увеличение растяжения миокарда во время диастолы приводит</a:t>
            </a:r>
          </a:p>
          <a:p>
            <a:pPr>
              <a:buNone/>
            </a:pPr>
            <a:r>
              <a:rPr lang="ru-RU" sz="2600" dirty="0"/>
              <a:t>                к увеличению напряжения его во время систолы;</a:t>
            </a:r>
          </a:p>
          <a:p>
            <a:pPr>
              <a:buNone/>
            </a:pPr>
            <a:r>
              <a:rPr lang="ru-RU" sz="2600" dirty="0"/>
              <a:t>     - активация симпатоадреналовой системы, </a:t>
            </a:r>
          </a:p>
          <a:p>
            <a:pPr>
              <a:buNone/>
            </a:pPr>
            <a:r>
              <a:rPr lang="ru-RU" sz="2600" dirty="0"/>
              <a:t>     - гипертрофия миокарда</a:t>
            </a:r>
          </a:p>
          <a:p>
            <a:pPr>
              <a:buNone/>
            </a:pPr>
            <a:endParaRPr lang="ru-RU" sz="2600" dirty="0"/>
          </a:p>
          <a:p>
            <a:pPr>
              <a:buNone/>
            </a:pPr>
            <a:r>
              <a:rPr lang="ru-RU" sz="2600" b="1" dirty="0">
                <a:solidFill>
                  <a:srgbClr val="002060"/>
                </a:solidFill>
              </a:rPr>
              <a:t>2. вторичные звенья патогенеза СН </a:t>
            </a:r>
            <a:r>
              <a:rPr lang="ru-RU" sz="2600" dirty="0"/>
              <a:t>– </a:t>
            </a:r>
          </a:p>
          <a:p>
            <a:pPr>
              <a:buNone/>
            </a:pPr>
            <a:r>
              <a:rPr lang="ru-RU" sz="2600" dirty="0"/>
              <a:t>       проявляются после истощения первичных компенсаторных механизмов:</a:t>
            </a:r>
          </a:p>
          <a:p>
            <a:pPr>
              <a:buNone/>
            </a:pPr>
            <a:r>
              <a:rPr lang="ru-RU" sz="2600" dirty="0"/>
              <a:t>        - снижение сердечного выброса,</a:t>
            </a:r>
          </a:p>
          <a:p>
            <a:pPr>
              <a:buNone/>
            </a:pPr>
            <a:r>
              <a:rPr lang="ru-RU" sz="2600" dirty="0"/>
              <a:t>        - возникновение застойных явлений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031" y="1"/>
            <a:ext cx="9079738" cy="733899"/>
          </a:xfrm>
          <a:prstGeom prst="rect">
            <a:avLst/>
          </a:prstGeom>
        </p:spPr>
        <p:txBody>
          <a:bodyPr vert="horz" wrap="square" lIns="0" tIns="239121" rIns="0" bIns="0" rtlCol="0">
            <a:spAutoFit/>
          </a:bodyPr>
          <a:lstStyle/>
          <a:p>
            <a:pPr marL="2992120" marR="5080" indent="-2127885">
              <a:lnSpc>
                <a:spcPct val="100000"/>
              </a:lnSpc>
            </a:pPr>
            <a:r>
              <a:rPr sz="3200" spc="-25" dirty="0"/>
              <a:t>Закл</a:t>
            </a:r>
            <a:r>
              <a:rPr sz="3200" spc="-200" dirty="0"/>
              <a:t>ю</a:t>
            </a:r>
            <a:r>
              <a:rPr sz="3200" spc="-25" dirty="0"/>
              <a:t>чение</a:t>
            </a:r>
            <a:r>
              <a:rPr sz="3200" spc="-5" dirty="0"/>
              <a:t> </a:t>
            </a:r>
            <a:r>
              <a:rPr sz="3200" spc="-25" dirty="0"/>
              <a:t>по</a:t>
            </a:r>
            <a:r>
              <a:rPr sz="3200" dirty="0"/>
              <a:t> </a:t>
            </a:r>
            <a:r>
              <a:rPr sz="3200" spc="-25" dirty="0"/>
              <a:t>иссл</a:t>
            </a:r>
            <a:r>
              <a:rPr sz="3200" spc="-70" dirty="0"/>
              <a:t>е</a:t>
            </a:r>
            <a:r>
              <a:rPr sz="3200" spc="-35" dirty="0"/>
              <a:t>д</a:t>
            </a:r>
            <a:r>
              <a:rPr sz="3200" spc="-110" dirty="0"/>
              <a:t>о</a:t>
            </a:r>
            <a:r>
              <a:rPr sz="3200" spc="-25" dirty="0"/>
              <a:t>ванию</a:t>
            </a:r>
            <a:r>
              <a:rPr sz="3200" spc="-10" dirty="0"/>
              <a:t> </a:t>
            </a:r>
            <a:r>
              <a:rPr sz="3200" spc="-35">
                <a:latin typeface="Times New Roman"/>
                <a:cs typeface="Times New Roman"/>
              </a:rPr>
              <a:t>RALE</a:t>
            </a:r>
            <a:r>
              <a:rPr sz="3200" spc="-25">
                <a:latin typeface="Times New Roman"/>
                <a:cs typeface="Times New Roman"/>
              </a:rPr>
              <a:t>S</a:t>
            </a:r>
            <a:r>
              <a:rPr sz="3200" spc="15">
                <a:latin typeface="Times New Roman"/>
                <a:cs typeface="Times New Roman"/>
              </a:rPr>
              <a:t> </a:t>
            </a:r>
            <a:r>
              <a:rPr lang="ru-RU" sz="3200" spc="15" dirty="0">
                <a:latin typeface="Times New Roman"/>
                <a:cs typeface="Times New Roman"/>
              </a:rPr>
              <a:t> </a:t>
            </a:r>
            <a:r>
              <a:rPr sz="3200" spc="-15">
                <a:latin typeface="Times New Roman"/>
                <a:cs typeface="Times New Roman"/>
              </a:rPr>
              <a:t>00</a:t>
            </a:r>
            <a:r>
              <a:rPr sz="3200" spc="-20">
                <a:latin typeface="Times New Roman"/>
                <a:cs typeface="Times New Roman"/>
              </a:rPr>
              <a:t>4</a:t>
            </a:r>
            <a:endParaRPr sz="3200" spc="-2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142985"/>
            <a:ext cx="10286999" cy="5416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036955" indent="-342900">
              <a:lnSpc>
                <a:spcPct val="100000"/>
              </a:lnSpc>
              <a:buClr>
                <a:srgbClr val="FFFFFF"/>
              </a:buClr>
              <a:buFontTx/>
              <a:buChar char="-"/>
              <a:tabLst>
                <a:tab pos="355600" algn="l"/>
              </a:tabLst>
            </a:pPr>
            <a:r>
              <a:rPr sz="3200">
                <a:latin typeface="Times New Roman"/>
                <a:cs typeface="Times New Roman"/>
              </a:rPr>
              <a:t>П</a:t>
            </a:r>
            <a:r>
              <a:rPr sz="3200" spc="5">
                <a:latin typeface="Times New Roman"/>
                <a:cs typeface="Times New Roman"/>
              </a:rPr>
              <a:t>р</a:t>
            </a:r>
            <a:r>
              <a:rPr sz="3200">
                <a:latin typeface="Times New Roman"/>
                <a:cs typeface="Times New Roman"/>
              </a:rPr>
              <a:t>им</a:t>
            </a:r>
            <a:r>
              <a:rPr sz="3200" spc="5">
                <a:latin typeface="Times New Roman"/>
                <a:cs typeface="Times New Roman"/>
              </a:rPr>
              <a:t>е</a:t>
            </a:r>
            <a:r>
              <a:rPr sz="3200">
                <a:latin typeface="Times New Roman"/>
                <a:cs typeface="Times New Roman"/>
              </a:rPr>
              <a:t>н</a:t>
            </a:r>
            <a:r>
              <a:rPr sz="3200" spc="5">
                <a:latin typeface="Times New Roman"/>
                <a:cs typeface="Times New Roman"/>
              </a:rPr>
              <a:t>е</a:t>
            </a:r>
            <a:r>
              <a:rPr sz="3200">
                <a:latin typeface="Times New Roman"/>
                <a:cs typeface="Times New Roman"/>
              </a:rPr>
              <a:t>ние</a:t>
            </a:r>
            <a:r>
              <a:rPr sz="3200" spc="-30">
                <a:latin typeface="Times New Roman"/>
                <a:cs typeface="Times New Roman"/>
              </a:rPr>
              <a:t> </a:t>
            </a:r>
            <a:r>
              <a:rPr sz="3200" spc="25" dirty="0">
                <a:latin typeface="Times New Roman"/>
                <a:cs typeface="Times New Roman"/>
              </a:rPr>
              <a:t>а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ьд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spc="-35" dirty="0">
                <a:latin typeface="Times New Roman"/>
                <a:cs typeface="Times New Roman"/>
              </a:rPr>
              <a:t>кт</a:t>
            </a:r>
            <a:r>
              <a:rPr sz="3200" spc="-1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на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 </a:t>
            </a:r>
            <a:r>
              <a:rPr sz="3200" spc="-165" dirty="0">
                <a:latin typeface="Times New Roman"/>
                <a:cs typeface="Times New Roman"/>
              </a:rPr>
              <a:t>к</a:t>
            </a:r>
            <a:r>
              <a:rPr sz="3200" spc="-5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мбин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dirty="0">
                <a:latin typeface="Times New Roman"/>
                <a:cs typeface="Times New Roman"/>
              </a:rPr>
              <a:t>ции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ИАПФ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у б</a:t>
            </a:r>
            <a:r>
              <a:rPr sz="3200" spc="-35" dirty="0">
                <a:latin typeface="Times New Roman"/>
                <a:cs typeface="Times New Roman"/>
              </a:rPr>
              <a:t>о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ьн</a:t>
            </a:r>
            <a:r>
              <a:rPr sz="3200" spc="-5" dirty="0">
                <a:latin typeface="Times New Roman"/>
                <a:cs typeface="Times New Roman"/>
              </a:rPr>
              <a:t>ы</a:t>
            </a:r>
            <a:r>
              <a:rPr sz="3200" dirty="0">
                <a:latin typeface="Times New Roman"/>
                <a:cs typeface="Times New Roman"/>
              </a:rPr>
              <a:t>х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я</a:t>
            </a:r>
            <a:r>
              <a:rPr sz="3200" spc="-45" dirty="0">
                <a:latin typeface="Times New Roman"/>
                <a:cs typeface="Times New Roman"/>
              </a:rPr>
              <a:t>ж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й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Х</a:t>
            </a:r>
            <a:r>
              <a:rPr sz="3200" dirty="0">
                <a:latin typeface="Times New Roman"/>
                <a:cs typeface="Times New Roman"/>
              </a:rPr>
              <a:t>СН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б</a:t>
            </a:r>
            <a:r>
              <a:rPr sz="3200" spc="40" dirty="0">
                <a:latin typeface="Times New Roman"/>
                <a:cs typeface="Times New Roman"/>
              </a:rPr>
              <a:t>е</a:t>
            </a:r>
            <a:r>
              <a:rPr sz="3200" spc="-30" dirty="0">
                <a:latin typeface="Times New Roman"/>
                <a:cs typeface="Times New Roman"/>
              </a:rPr>
              <a:t>з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п</a:t>
            </a:r>
            <a:r>
              <a:rPr sz="3200" spc="5" dirty="0">
                <a:latin typeface="Times New Roman"/>
                <a:cs typeface="Times New Roman"/>
              </a:rPr>
              <a:t>ас</a:t>
            </a:r>
            <a:r>
              <a:rPr sz="3200" dirty="0">
                <a:latin typeface="Times New Roman"/>
                <a:cs typeface="Times New Roman"/>
              </a:rPr>
              <a:t>но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>
                <a:latin typeface="Times New Roman"/>
                <a:cs typeface="Times New Roman"/>
              </a:rPr>
              <a:t>и</a:t>
            </a:r>
            <a:r>
              <a:rPr sz="3200" spc="-10">
                <a:latin typeface="Times New Roman"/>
                <a:cs typeface="Times New Roman"/>
              </a:rPr>
              <a:t> </a:t>
            </a:r>
            <a:r>
              <a:rPr sz="3200" spc="-20">
                <a:latin typeface="Times New Roman"/>
                <a:cs typeface="Times New Roman"/>
              </a:rPr>
              <a:t>э</a:t>
            </a:r>
            <a:r>
              <a:rPr sz="3200" spc="-25">
                <a:latin typeface="Times New Roman"/>
                <a:cs typeface="Times New Roman"/>
              </a:rPr>
              <a:t>ф</a:t>
            </a:r>
            <a:r>
              <a:rPr sz="3200">
                <a:latin typeface="Times New Roman"/>
                <a:cs typeface="Times New Roman"/>
              </a:rPr>
              <a:t>ф</a:t>
            </a:r>
            <a:r>
              <a:rPr sz="3200" spc="5">
                <a:latin typeface="Times New Roman"/>
                <a:cs typeface="Times New Roman"/>
              </a:rPr>
              <a:t>е</a:t>
            </a:r>
            <a:r>
              <a:rPr sz="3200" spc="-35">
                <a:latin typeface="Times New Roman"/>
                <a:cs typeface="Times New Roman"/>
              </a:rPr>
              <a:t>к</a:t>
            </a:r>
            <a:r>
              <a:rPr sz="3200">
                <a:latin typeface="Times New Roman"/>
                <a:cs typeface="Times New Roman"/>
              </a:rPr>
              <a:t>тивно</a:t>
            </a:r>
            <a:endParaRPr lang="ru-RU" sz="3200" dirty="0">
              <a:latin typeface="Times New Roman"/>
              <a:cs typeface="Times New Roman"/>
            </a:endParaRPr>
          </a:p>
          <a:p>
            <a:pPr marL="355600" marR="1036955" indent="-342900">
              <a:lnSpc>
                <a:spcPct val="100000"/>
              </a:lnSpc>
              <a:buClr>
                <a:srgbClr val="FFFFFF"/>
              </a:buClr>
              <a:buFontTx/>
              <a:buChar char="-"/>
              <a:tabLst>
                <a:tab pos="355600" algn="l"/>
              </a:tabLst>
            </a:pPr>
            <a:endParaRPr sz="32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FFFFFF"/>
              </a:buClr>
              <a:buFontTx/>
              <a:buChar char="-"/>
              <a:tabLst>
                <a:tab pos="355600" algn="l"/>
              </a:tabLst>
            </a:pPr>
            <a:r>
              <a:rPr sz="3200">
                <a:latin typeface="Times New Roman"/>
                <a:cs typeface="Times New Roman"/>
              </a:rPr>
              <a:t>Н</a:t>
            </a:r>
            <a:r>
              <a:rPr sz="3200" spc="5">
                <a:latin typeface="Times New Roman"/>
                <a:cs typeface="Times New Roman"/>
              </a:rPr>
              <a:t>а</a:t>
            </a:r>
            <a:r>
              <a:rPr sz="3200" spc="-10">
                <a:latin typeface="Times New Roman"/>
                <a:cs typeface="Times New Roman"/>
              </a:rPr>
              <a:t>з</a:t>
            </a:r>
            <a:r>
              <a:rPr sz="3200">
                <a:latin typeface="Times New Roman"/>
                <a:cs typeface="Times New Roman"/>
              </a:rPr>
              <a:t>н</a:t>
            </a:r>
            <a:r>
              <a:rPr sz="3200" spc="-130">
                <a:latin typeface="Times New Roman"/>
                <a:cs typeface="Times New Roman"/>
              </a:rPr>
              <a:t>а</a:t>
            </a:r>
            <a:r>
              <a:rPr sz="3200" spc="-5">
                <a:latin typeface="Times New Roman"/>
                <a:cs typeface="Times New Roman"/>
              </a:rPr>
              <a:t>ч</a:t>
            </a:r>
            <a:r>
              <a:rPr sz="3200" spc="5">
                <a:latin typeface="Times New Roman"/>
                <a:cs typeface="Times New Roman"/>
              </a:rPr>
              <a:t>е</a:t>
            </a:r>
            <a:r>
              <a:rPr sz="3200">
                <a:latin typeface="Times New Roman"/>
                <a:cs typeface="Times New Roman"/>
              </a:rPr>
              <a:t>ние</a:t>
            </a:r>
            <a:r>
              <a:rPr sz="3200" spc="-15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spc="-45" dirty="0">
                <a:latin typeface="Times New Roman"/>
                <a:cs typeface="Times New Roman"/>
              </a:rPr>
              <a:t>ж</a:t>
            </a:r>
            <a:r>
              <a:rPr sz="3200" dirty="0">
                <a:latin typeface="Times New Roman"/>
                <a:cs typeface="Times New Roman"/>
              </a:rPr>
              <a:t>е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б</a:t>
            </a:r>
            <a:r>
              <a:rPr sz="3200" spc="-30" dirty="0">
                <a:latin typeface="Times New Roman"/>
                <a:cs typeface="Times New Roman"/>
              </a:rPr>
              <a:t>о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ь</a:t>
            </a:r>
            <a:r>
              <a:rPr sz="3200" spc="5" dirty="0">
                <a:latin typeface="Times New Roman"/>
                <a:cs typeface="Times New Roman"/>
              </a:rPr>
              <a:t>ш</a:t>
            </a:r>
            <a:r>
              <a:rPr sz="3200" dirty="0">
                <a:latin typeface="Times New Roman"/>
                <a:cs typeface="Times New Roman"/>
              </a:rPr>
              <a:t>их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з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25" dirty="0">
                <a:latin typeface="Times New Roman"/>
                <a:cs typeface="Times New Roman"/>
              </a:rPr>
              <a:t>а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ьд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spc="-35" dirty="0">
                <a:latin typeface="Times New Roman"/>
                <a:cs typeface="Times New Roman"/>
              </a:rPr>
              <a:t>кт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на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б</a:t>
            </a:r>
            <a:r>
              <a:rPr sz="3200" spc="-30" dirty="0">
                <a:latin typeface="Times New Roman"/>
                <a:cs typeface="Times New Roman"/>
              </a:rPr>
              <a:t>о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ьн</a:t>
            </a:r>
            <a:r>
              <a:rPr sz="3200" spc="-10" dirty="0">
                <a:latin typeface="Times New Roman"/>
                <a:cs typeface="Times New Roman"/>
              </a:rPr>
              <a:t>ы</a:t>
            </a:r>
            <a:r>
              <a:rPr sz="3200" dirty="0">
                <a:latin typeface="Times New Roman"/>
                <a:cs typeface="Times New Roman"/>
              </a:rPr>
              <a:t>м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 </a:t>
            </a:r>
            <a:r>
              <a:rPr sz="3200" spc="-3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я</a:t>
            </a:r>
            <a:r>
              <a:rPr sz="3200" spc="-45" dirty="0">
                <a:latin typeface="Times New Roman"/>
                <a:cs typeface="Times New Roman"/>
              </a:rPr>
              <a:t>ж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й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Х</a:t>
            </a:r>
            <a:r>
              <a:rPr sz="3200" spc="-5" dirty="0">
                <a:latin typeface="Times New Roman"/>
                <a:cs typeface="Times New Roman"/>
              </a:rPr>
              <a:t>С</a:t>
            </a:r>
            <a:r>
              <a:rPr sz="3200" dirty="0">
                <a:latin typeface="Times New Roman"/>
                <a:cs typeface="Times New Roman"/>
              </a:rPr>
              <a:t>Н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«с</a:t>
            </a:r>
            <a:r>
              <a:rPr sz="3200" spc="-25" dirty="0">
                <a:latin typeface="Times New Roman"/>
                <a:cs typeface="Times New Roman"/>
              </a:rPr>
              <a:t>в</a:t>
            </a:r>
            <a:r>
              <a:rPr sz="3200" spc="5" dirty="0">
                <a:latin typeface="Times New Roman"/>
                <a:cs typeface="Times New Roman"/>
              </a:rPr>
              <a:t>ер</a:t>
            </a:r>
            <a:r>
              <a:rPr sz="3200" spc="-114" dirty="0">
                <a:latin typeface="Times New Roman"/>
                <a:cs typeface="Times New Roman"/>
              </a:rPr>
              <a:t>х</a:t>
            </a:r>
            <a:r>
              <a:rPr sz="3200" spc="85" dirty="0">
                <a:latin typeface="Times New Roman"/>
                <a:cs typeface="Times New Roman"/>
              </a:rPr>
              <a:t>у</a:t>
            </a: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на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ИАПФ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ди</a:t>
            </a:r>
            <a:r>
              <a:rPr sz="3200" spc="5" dirty="0">
                <a:latin typeface="Times New Roman"/>
                <a:cs typeface="Times New Roman"/>
              </a:rPr>
              <a:t>уре</a:t>
            </a:r>
            <a:r>
              <a:rPr sz="3200" dirty="0">
                <a:latin typeface="Times New Roman"/>
                <a:cs typeface="Times New Roman"/>
              </a:rPr>
              <a:t>ти</a:t>
            </a:r>
            <a:r>
              <a:rPr sz="3200" spc="-10" dirty="0">
                <a:latin typeface="Times New Roman"/>
                <a:cs typeface="Times New Roman"/>
              </a:rPr>
              <a:t>к</a:t>
            </a:r>
            <a:r>
              <a:rPr sz="3200" dirty="0">
                <a:latin typeface="Times New Roman"/>
                <a:cs typeface="Times New Roman"/>
              </a:rPr>
              <a:t>и д</a:t>
            </a:r>
            <a:r>
              <a:rPr sz="3200" spc="85" dirty="0">
                <a:latin typeface="Times New Roman"/>
                <a:cs typeface="Times New Roman"/>
              </a:rPr>
              <a:t>о</a:t>
            </a:r>
            <a:r>
              <a:rPr sz="3200" spc="5" dirty="0">
                <a:latin typeface="Times New Roman"/>
                <a:cs typeface="Times New Roman"/>
              </a:rPr>
              <a:t>с</a:t>
            </a:r>
            <a:r>
              <a:rPr sz="3200" spc="-35" dirty="0">
                <a:latin typeface="Times New Roman"/>
                <a:cs typeface="Times New Roman"/>
              </a:rPr>
              <a:t>т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spc="-25" dirty="0">
                <a:latin typeface="Times New Roman"/>
                <a:cs typeface="Times New Roman"/>
              </a:rPr>
              <a:t>в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spc="-10" dirty="0">
                <a:latin typeface="Times New Roman"/>
                <a:cs typeface="Times New Roman"/>
              </a:rPr>
              <a:t>р</a:t>
            </a:r>
            <a:r>
              <a:rPr sz="3200" dirty="0">
                <a:latin typeface="Times New Roman"/>
                <a:cs typeface="Times New Roman"/>
              </a:rPr>
              <a:t>но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40" dirty="0">
                <a:latin typeface="Times New Roman"/>
                <a:cs typeface="Times New Roman"/>
              </a:rPr>
              <a:t>у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spc="5" dirty="0">
                <a:latin typeface="Times New Roman"/>
                <a:cs typeface="Times New Roman"/>
              </a:rPr>
              <a:t>у</a:t>
            </a: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dirty="0">
                <a:latin typeface="Times New Roman"/>
                <a:cs typeface="Times New Roman"/>
              </a:rPr>
              <a:t>ш</a:t>
            </a:r>
            <a:r>
              <a:rPr sz="3200" spc="5" dirty="0">
                <a:latin typeface="Times New Roman"/>
                <a:cs typeface="Times New Roman"/>
              </a:rPr>
              <a:t>ае</a:t>
            </a:r>
            <a:r>
              <a:rPr sz="3200" dirty="0">
                <a:latin typeface="Times New Roman"/>
                <a:cs typeface="Times New Roman"/>
              </a:rPr>
              <a:t>т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в</a:t>
            </a:r>
            <a:r>
              <a:rPr sz="3200" spc="-10" dirty="0">
                <a:latin typeface="Times New Roman"/>
                <a:cs typeface="Times New Roman"/>
              </a:rPr>
              <a:t>ыж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40" dirty="0">
                <a:latin typeface="Times New Roman"/>
                <a:cs typeface="Times New Roman"/>
              </a:rPr>
              <a:t>в</a:t>
            </a:r>
            <a:r>
              <a:rPr sz="3200" spc="5" dirty="0">
                <a:latin typeface="Times New Roman"/>
                <a:cs typeface="Times New Roman"/>
              </a:rPr>
              <a:t>ае</a:t>
            </a:r>
            <a:r>
              <a:rPr sz="3200" dirty="0">
                <a:latin typeface="Times New Roman"/>
                <a:cs typeface="Times New Roman"/>
              </a:rPr>
              <a:t>м</a:t>
            </a:r>
            <a:r>
              <a:rPr sz="3200" spc="90" dirty="0">
                <a:latin typeface="Times New Roman"/>
                <a:cs typeface="Times New Roman"/>
              </a:rPr>
              <a:t>о</a:t>
            </a:r>
            <a:r>
              <a:rPr sz="3200" spc="5" dirty="0">
                <a:latin typeface="Times New Roman"/>
                <a:cs typeface="Times New Roman"/>
              </a:rPr>
              <a:t>с</a:t>
            </a:r>
            <a:r>
              <a:rPr sz="3200" dirty="0">
                <a:latin typeface="Times New Roman"/>
                <a:cs typeface="Times New Roman"/>
              </a:rPr>
              <a:t>ть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>
                <a:latin typeface="Times New Roman"/>
                <a:cs typeface="Times New Roman"/>
              </a:rPr>
              <a:t>б</a:t>
            </a:r>
            <a:r>
              <a:rPr sz="3200" spc="-35">
                <a:latin typeface="Times New Roman"/>
                <a:cs typeface="Times New Roman"/>
              </a:rPr>
              <a:t>о</a:t>
            </a:r>
            <a:r>
              <a:rPr sz="3200" spc="-5">
                <a:latin typeface="Times New Roman"/>
                <a:cs typeface="Times New Roman"/>
              </a:rPr>
              <a:t>л</a:t>
            </a:r>
            <a:r>
              <a:rPr sz="3200">
                <a:latin typeface="Times New Roman"/>
                <a:cs typeface="Times New Roman"/>
              </a:rPr>
              <a:t>ьн</a:t>
            </a:r>
            <a:r>
              <a:rPr sz="3200" spc="-10">
                <a:latin typeface="Times New Roman"/>
                <a:cs typeface="Times New Roman"/>
              </a:rPr>
              <a:t>ы</a:t>
            </a:r>
            <a:r>
              <a:rPr sz="3200">
                <a:latin typeface="Times New Roman"/>
                <a:cs typeface="Times New Roman"/>
              </a:rPr>
              <a:t>х</a:t>
            </a:r>
            <a:r>
              <a:rPr sz="3200" spc="-30">
                <a:latin typeface="Times New Roman"/>
                <a:cs typeface="Times New Roman"/>
              </a:rPr>
              <a:t> </a:t>
            </a:r>
            <a:r>
              <a:rPr sz="3200" spc="-120">
                <a:latin typeface="Times New Roman"/>
                <a:cs typeface="Times New Roman"/>
              </a:rPr>
              <a:t>Х</a:t>
            </a:r>
            <a:r>
              <a:rPr sz="3200" spc="-5">
                <a:latin typeface="Times New Roman"/>
                <a:cs typeface="Times New Roman"/>
              </a:rPr>
              <a:t>С</a:t>
            </a:r>
            <a:r>
              <a:rPr sz="3200">
                <a:latin typeface="Times New Roman"/>
                <a:cs typeface="Times New Roman"/>
              </a:rPr>
              <a:t>Н</a:t>
            </a:r>
            <a:endParaRPr lang="ru-RU" sz="32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FFFFFF"/>
              </a:buClr>
              <a:buFontTx/>
              <a:buChar char="-"/>
              <a:tabLst>
                <a:tab pos="355600" algn="l"/>
              </a:tabLst>
            </a:pPr>
            <a:endParaRPr sz="3200" dirty="0">
              <a:latin typeface="Times New Roman"/>
              <a:cs typeface="Times New Roman"/>
            </a:endParaRPr>
          </a:p>
          <a:p>
            <a:pPr marL="355600" marR="137795" indent="-342900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3200" dirty="0">
                <a:latin typeface="Times New Roman"/>
                <a:cs typeface="Times New Roman"/>
              </a:rPr>
              <a:t>- </a:t>
            </a:r>
            <a:r>
              <a:rPr sz="3200">
                <a:latin typeface="Times New Roman"/>
                <a:cs typeface="Times New Roman"/>
              </a:rPr>
              <a:t>Н</a:t>
            </a:r>
            <a:r>
              <a:rPr sz="3200" spc="5">
                <a:latin typeface="Times New Roman"/>
                <a:cs typeface="Times New Roman"/>
              </a:rPr>
              <a:t>а</a:t>
            </a:r>
            <a:r>
              <a:rPr sz="3200" spc="-10">
                <a:latin typeface="Times New Roman"/>
                <a:cs typeface="Times New Roman"/>
              </a:rPr>
              <a:t>з</a:t>
            </a:r>
            <a:r>
              <a:rPr sz="3200">
                <a:latin typeface="Times New Roman"/>
                <a:cs typeface="Times New Roman"/>
              </a:rPr>
              <a:t>н</a:t>
            </a:r>
            <a:r>
              <a:rPr sz="3200" spc="-130">
                <a:latin typeface="Times New Roman"/>
                <a:cs typeface="Times New Roman"/>
              </a:rPr>
              <a:t>а</a:t>
            </a:r>
            <a:r>
              <a:rPr sz="3200" spc="-5">
                <a:latin typeface="Times New Roman"/>
                <a:cs typeface="Times New Roman"/>
              </a:rPr>
              <a:t>ч</a:t>
            </a:r>
            <a:r>
              <a:rPr sz="3200" spc="5">
                <a:latin typeface="Times New Roman"/>
                <a:cs typeface="Times New Roman"/>
              </a:rPr>
              <a:t>е</a:t>
            </a:r>
            <a:r>
              <a:rPr sz="3200">
                <a:latin typeface="Times New Roman"/>
                <a:cs typeface="Times New Roman"/>
              </a:rPr>
              <a:t>ние</a:t>
            </a:r>
            <a:r>
              <a:rPr sz="3200" spc="-15">
                <a:latin typeface="Times New Roman"/>
                <a:cs typeface="Times New Roman"/>
              </a:rPr>
              <a:t> </a:t>
            </a:r>
            <a:r>
              <a:rPr sz="3200" spc="25" dirty="0">
                <a:latin typeface="Times New Roman"/>
                <a:cs typeface="Times New Roman"/>
              </a:rPr>
              <a:t>а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ьд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spc="-35" dirty="0">
                <a:latin typeface="Times New Roman"/>
                <a:cs typeface="Times New Roman"/>
              </a:rPr>
              <a:t>кт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на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 </a:t>
            </a:r>
            <a:r>
              <a:rPr sz="3200" spc="5" dirty="0">
                <a:latin typeface="Times New Roman"/>
                <a:cs typeface="Times New Roman"/>
              </a:rPr>
              <a:t>«</a:t>
            </a:r>
            <a:r>
              <a:rPr sz="3200" spc="35" dirty="0">
                <a:latin typeface="Times New Roman"/>
                <a:cs typeface="Times New Roman"/>
              </a:rPr>
              <a:t>т</a:t>
            </a:r>
            <a:r>
              <a:rPr sz="3200" spc="5" dirty="0">
                <a:latin typeface="Times New Roman"/>
                <a:cs typeface="Times New Roman"/>
              </a:rPr>
              <a:t>ро</a:t>
            </a:r>
            <a:r>
              <a:rPr sz="3200" dirty="0">
                <a:latin typeface="Times New Roman"/>
                <a:cs typeface="Times New Roman"/>
              </a:rPr>
              <a:t>йн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spc="-15" dirty="0">
                <a:latin typeface="Times New Roman"/>
                <a:cs typeface="Times New Roman"/>
              </a:rPr>
              <a:t>й</a:t>
            </a:r>
            <a:r>
              <a:rPr sz="3200" dirty="0">
                <a:latin typeface="Times New Roman"/>
                <a:cs typeface="Times New Roman"/>
              </a:rPr>
              <a:t>»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70" dirty="0">
                <a:latin typeface="Times New Roman"/>
                <a:cs typeface="Times New Roman"/>
              </a:rPr>
              <a:t>к</a:t>
            </a:r>
            <a:r>
              <a:rPr sz="3200" spc="-5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мбин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dirty="0">
                <a:latin typeface="Times New Roman"/>
                <a:cs typeface="Times New Roman"/>
              </a:rPr>
              <a:t>ции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 ИАПФ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spc="-85" dirty="0">
                <a:latin typeface="Times New Roman"/>
                <a:cs typeface="Times New Roman"/>
              </a:rPr>
              <a:t>т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-10" dirty="0">
                <a:latin typeface="Times New Roman"/>
                <a:cs typeface="Times New Roman"/>
              </a:rPr>
              <a:t>ы</a:t>
            </a:r>
            <a:r>
              <a:rPr sz="3200" dirty="0">
                <a:latin typeface="Times New Roman"/>
                <a:cs typeface="Times New Roman"/>
              </a:rPr>
              <a:t>м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ди</a:t>
            </a:r>
            <a:r>
              <a:rPr sz="3200" spc="5" dirty="0">
                <a:latin typeface="Times New Roman"/>
                <a:cs typeface="Times New Roman"/>
              </a:rPr>
              <a:t>уре</a:t>
            </a:r>
            <a:r>
              <a:rPr sz="3200" dirty="0">
                <a:latin typeface="Times New Roman"/>
                <a:cs typeface="Times New Roman"/>
              </a:rPr>
              <a:t>ти</a:t>
            </a:r>
            <a:r>
              <a:rPr sz="3200" spc="-180" dirty="0">
                <a:latin typeface="Times New Roman"/>
                <a:cs typeface="Times New Roman"/>
              </a:rPr>
              <a:t>к</a:t>
            </a:r>
            <a:r>
              <a:rPr sz="3200" spc="-5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м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40" dirty="0">
                <a:latin typeface="Times New Roman"/>
                <a:cs typeface="Times New Roman"/>
              </a:rPr>
              <a:t>у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spc="5" dirty="0">
                <a:latin typeface="Times New Roman"/>
                <a:cs typeface="Times New Roman"/>
              </a:rPr>
              <a:t>у</a:t>
            </a: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dirty="0">
                <a:latin typeface="Times New Roman"/>
                <a:cs typeface="Times New Roman"/>
              </a:rPr>
              <a:t>ш</a:t>
            </a:r>
            <a:r>
              <a:rPr sz="3200" spc="5" dirty="0">
                <a:latin typeface="Times New Roman"/>
                <a:cs typeface="Times New Roman"/>
              </a:rPr>
              <a:t>ае</a:t>
            </a:r>
            <a:r>
              <a:rPr sz="3200" dirty="0">
                <a:latin typeface="Times New Roman"/>
                <a:cs typeface="Times New Roman"/>
              </a:rPr>
              <a:t>т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к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ини</a:t>
            </a: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spc="85" dirty="0">
                <a:latin typeface="Times New Roman"/>
                <a:cs typeface="Times New Roman"/>
              </a:rPr>
              <a:t>е</a:t>
            </a:r>
            <a:r>
              <a:rPr sz="3200" spc="5" dirty="0">
                <a:latin typeface="Times New Roman"/>
                <a:cs typeface="Times New Roman"/>
              </a:rPr>
              <a:t>с</a:t>
            </a:r>
            <a:r>
              <a:rPr sz="3200" spc="-165" dirty="0">
                <a:latin typeface="Times New Roman"/>
                <a:cs typeface="Times New Roman"/>
              </a:rPr>
              <a:t>к</a:t>
            </a:r>
            <a:r>
              <a:rPr sz="3200" spc="4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е т</a:t>
            </a:r>
            <a:r>
              <a:rPr sz="3200" spc="-80" dirty="0">
                <a:latin typeface="Times New Roman"/>
                <a:cs typeface="Times New Roman"/>
              </a:rPr>
              <a:t>е</a:t>
            </a: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ние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з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dirty="0">
                <a:latin typeface="Times New Roman"/>
                <a:cs typeface="Times New Roman"/>
              </a:rPr>
              <a:t>б</a:t>
            </a:r>
            <a:r>
              <a:rPr sz="3200" spc="-35" dirty="0">
                <a:latin typeface="Times New Roman"/>
                <a:cs typeface="Times New Roman"/>
              </a:rPr>
              <a:t>о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spc="-40" dirty="0">
                <a:latin typeface="Times New Roman"/>
                <a:cs typeface="Times New Roman"/>
              </a:rPr>
              <a:t>в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dirty="0">
                <a:latin typeface="Times New Roman"/>
                <a:cs typeface="Times New Roman"/>
              </a:rPr>
              <a:t>ния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5" dirty="0">
                <a:latin typeface="Times New Roman"/>
                <a:cs typeface="Times New Roman"/>
              </a:rPr>
              <a:t> с</a:t>
            </a:r>
            <a:r>
              <a:rPr sz="3200" dirty="0">
                <a:latin typeface="Times New Roman"/>
                <a:cs typeface="Times New Roman"/>
              </a:rPr>
              <a:t>ни</a:t>
            </a:r>
            <a:r>
              <a:rPr sz="3200" spc="-10" dirty="0">
                <a:latin typeface="Times New Roman"/>
                <a:cs typeface="Times New Roman"/>
              </a:rPr>
              <a:t>ж</a:t>
            </a:r>
            <a:r>
              <a:rPr sz="3200" spc="5" dirty="0">
                <a:latin typeface="Times New Roman"/>
                <a:cs typeface="Times New Roman"/>
              </a:rPr>
              <a:t>ае</a:t>
            </a:r>
            <a:r>
              <a:rPr sz="3200" dirty="0">
                <a:latin typeface="Times New Roman"/>
                <a:cs typeface="Times New Roman"/>
              </a:rPr>
              <a:t>т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5" dirty="0">
                <a:latin typeface="Times New Roman"/>
                <a:cs typeface="Times New Roman"/>
              </a:rPr>
              <a:t>с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о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г</a:t>
            </a:r>
            <a:r>
              <a:rPr sz="3200" spc="90" dirty="0">
                <a:latin typeface="Times New Roman"/>
                <a:cs typeface="Times New Roman"/>
              </a:rPr>
              <a:t>о</a:t>
            </a:r>
            <a:r>
              <a:rPr sz="3200" spc="5" dirty="0">
                <a:latin typeface="Times New Roman"/>
                <a:cs typeface="Times New Roman"/>
              </a:rPr>
              <a:t>с</a:t>
            </a:r>
            <a:r>
              <a:rPr sz="3200" dirty="0">
                <a:latin typeface="Times New Roman"/>
                <a:cs typeface="Times New Roman"/>
              </a:rPr>
              <a:t>пи</a:t>
            </a:r>
            <a:r>
              <a:rPr sz="3200" spc="35" dirty="0">
                <a:latin typeface="Times New Roman"/>
                <a:cs typeface="Times New Roman"/>
              </a:rPr>
              <a:t>т</a:t>
            </a:r>
            <a:r>
              <a:rPr sz="3200" spc="25" dirty="0">
                <a:latin typeface="Times New Roman"/>
                <a:cs typeface="Times New Roman"/>
              </a:rPr>
              <a:t>а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10" dirty="0">
                <a:latin typeface="Times New Roman"/>
                <a:cs typeface="Times New Roman"/>
              </a:rPr>
              <a:t>з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dirty="0">
                <a:latin typeface="Times New Roman"/>
                <a:cs typeface="Times New Roman"/>
              </a:rPr>
              <a:t>ций по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</a:t>
            </a:r>
            <a:r>
              <a:rPr sz="3200" spc="5" dirty="0">
                <a:latin typeface="Times New Roman"/>
                <a:cs typeface="Times New Roman"/>
              </a:rPr>
              <a:t>р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dirty="0">
                <a:latin typeface="Times New Roman"/>
                <a:cs typeface="Times New Roman"/>
              </a:rPr>
              <a:t>ине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Х</a:t>
            </a:r>
            <a:r>
              <a:rPr sz="3200" dirty="0">
                <a:latin typeface="Times New Roman"/>
                <a:cs typeface="Times New Roman"/>
              </a:rPr>
              <a:t>СН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31" y="365126"/>
            <a:ext cx="8872538" cy="1089695"/>
          </a:xfrm>
          <a:prstGeom prst="rect">
            <a:avLst/>
          </a:prstGeom>
        </p:spPr>
        <p:txBody>
          <a:bodyPr vert="horz" wrap="square" lIns="0" tIns="408596" rIns="0" bIns="0" rtlCol="0">
            <a:spAutoFit/>
          </a:bodyPr>
          <a:lstStyle/>
          <a:p>
            <a:pPr marL="2750185">
              <a:lnSpc>
                <a:spcPct val="100000"/>
              </a:lnSpc>
            </a:pPr>
            <a:r>
              <a:rPr sz="4400" dirty="0">
                <a:latin typeface="Times New Roman" pitchFamily="18" charset="0"/>
                <a:cs typeface="Times New Roman" pitchFamily="18" charset="0"/>
              </a:rPr>
              <a:t>Вы</a:t>
            </a:r>
            <a:r>
              <a:rPr sz="4400" spc="-3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4400" spc="-13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4400" dirty="0">
                <a:latin typeface="Times New Roman" pitchFamily="18" charset="0"/>
                <a:cs typeface="Times New Roman" pitchFamily="18" charset="0"/>
              </a:rPr>
              <a:t>ды</a:t>
            </a:r>
            <a:r>
              <a:rPr sz="4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spc="-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4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4400" spc="-5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sz="4400" dirty="0">
                <a:latin typeface="Times New Roman" pitchFamily="18" charset="0"/>
                <a:cs typeface="Times New Roman" pitchFamily="18" charset="0"/>
              </a:rPr>
              <a:t>:</a:t>
            </a:r>
            <a:endParaRPr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090" y="2006299"/>
            <a:ext cx="8806180" cy="3626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904240" indent="-34290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spc="-3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ль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сте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яе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9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135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вых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ней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8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6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-8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в,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ия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щи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ити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4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тн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ль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ых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55600" marR="905510" indent="-34290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spc="-3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1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сп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ны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ек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-8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тн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8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-8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а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кти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38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7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95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8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ия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4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СН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spc="-3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ль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85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-12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мым</a:t>
            </a:r>
            <a:r>
              <a:rPr sz="28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6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4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ич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ским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эффек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енени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лых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(12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,5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мг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мг/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тки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8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7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тн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1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ПФ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31" y="365126"/>
            <a:ext cx="8872538" cy="1089695"/>
          </a:xfrm>
          <a:prstGeom prst="rect">
            <a:avLst/>
          </a:prstGeom>
        </p:spPr>
        <p:txBody>
          <a:bodyPr vert="horz" wrap="square" lIns="0" tIns="408596" rIns="0" bIns="0" rtlCol="0">
            <a:spAutoFit/>
          </a:bodyPr>
          <a:lstStyle/>
          <a:p>
            <a:pPr marL="2750185">
              <a:lnSpc>
                <a:spcPct val="100000"/>
              </a:lnSpc>
            </a:pPr>
            <a:r>
              <a:rPr sz="4400" dirty="0">
                <a:latin typeface="Times New Roman" pitchFamily="18" charset="0"/>
                <a:cs typeface="Times New Roman" pitchFamily="18" charset="0"/>
              </a:rPr>
              <a:t>Вы</a:t>
            </a:r>
            <a:r>
              <a:rPr sz="4400" spc="-3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4400" spc="-13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4400" dirty="0">
                <a:latin typeface="Times New Roman" pitchFamily="18" charset="0"/>
                <a:cs typeface="Times New Roman" pitchFamily="18" charset="0"/>
              </a:rPr>
              <a:t>ды</a:t>
            </a:r>
            <a:r>
              <a:rPr sz="4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spc="-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4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4400" spc="-5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sz="4400" dirty="0">
                <a:latin typeface="Times New Roman" pitchFamily="18" charset="0"/>
                <a:cs typeface="Times New Roman" pitchFamily="18" charset="0"/>
              </a:rPr>
              <a:t>:</a:t>
            </a:r>
            <a:endParaRPr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707231" y="1825625"/>
            <a:ext cx="8872538" cy="40421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92405" indent="-34290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3200" spc="-3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сп</a:t>
            </a:r>
            <a:r>
              <a:rPr sz="3200" spc="-4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ль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3200" spc="-8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4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лых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ль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ко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ин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ции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 с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3200" spc="-1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45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ез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эффекти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о,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ис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ития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 г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ипе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3200" spc="-7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ие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32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ини</a:t>
            </a:r>
            <a:r>
              <a:rPr sz="3200" spc="-45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Times New Roman"/>
              <a:buChar char="•"/>
            </a:pP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3200" spc="-3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ис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инени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ль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3200" spc="-4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пи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3200" spc="-1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ети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ко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3200" spc="-5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ль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85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ини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sz="3200" spc="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3200" spc="-9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чени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 за</a:t>
            </a:r>
            <a:r>
              <a:rPr sz="3200" spc="-45" dirty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ния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3200" spc="-8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сниж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-5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тн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45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sz="3200" spc="-5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ьн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spc="-20" dirty="0">
                <a:latin typeface="Times New Roman" pitchFamily="18" charset="0"/>
                <a:cs typeface="Times New Roman" pitchFamily="18" charset="0"/>
              </a:rPr>
              <a:t>й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4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СН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072722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</a:pPr>
            <a:r>
              <a:rPr sz="3200" spc="-5" dirty="0"/>
              <a:t>П</a:t>
            </a:r>
            <a:r>
              <a:rPr sz="3200" dirty="0"/>
              <a:t>рак</a:t>
            </a:r>
            <a:r>
              <a:rPr sz="3200" spc="-5" dirty="0"/>
              <a:t>т</a:t>
            </a:r>
            <a:r>
              <a:rPr sz="3200" dirty="0"/>
              <a:t>и</a:t>
            </a:r>
            <a:r>
              <a:rPr sz="3200" spc="-5" dirty="0"/>
              <a:t>ч</a:t>
            </a:r>
            <a:r>
              <a:rPr sz="3200" spc="45" dirty="0"/>
              <a:t>е</a:t>
            </a:r>
            <a:r>
              <a:rPr sz="3200" spc="-5" dirty="0"/>
              <a:t>с</a:t>
            </a:r>
            <a:r>
              <a:rPr sz="3200" dirty="0"/>
              <a:t>кие</a:t>
            </a:r>
            <a:r>
              <a:rPr sz="3200" spc="-5" dirty="0"/>
              <a:t> </a:t>
            </a:r>
            <a:r>
              <a:rPr sz="3200" dirty="0"/>
              <a:t>р</a:t>
            </a:r>
            <a:r>
              <a:rPr sz="3200" spc="-5" dirty="0"/>
              <a:t>е</a:t>
            </a:r>
            <a:r>
              <a:rPr sz="3200" spc="-50" dirty="0"/>
              <a:t>к</a:t>
            </a:r>
            <a:r>
              <a:rPr sz="3200" spc="-75" dirty="0"/>
              <a:t>о</a:t>
            </a:r>
            <a:r>
              <a:rPr sz="3200" spc="-5" dirty="0"/>
              <a:t>ме</a:t>
            </a:r>
            <a:r>
              <a:rPr sz="3200" dirty="0"/>
              <a:t>ндации по при</a:t>
            </a:r>
            <a:r>
              <a:rPr sz="3200" spc="-5" dirty="0"/>
              <a:t>ме</a:t>
            </a:r>
            <a:r>
              <a:rPr sz="3200" dirty="0"/>
              <a:t>н</a:t>
            </a:r>
            <a:r>
              <a:rPr sz="3200" spc="-5" dirty="0"/>
              <a:t>е</a:t>
            </a:r>
            <a:r>
              <a:rPr sz="3200" dirty="0"/>
              <a:t>нию</a:t>
            </a:r>
            <a:r>
              <a:rPr sz="3200" spc="-5" dirty="0"/>
              <a:t> </a:t>
            </a:r>
            <a:r>
              <a:rPr sz="3200" spc="35" dirty="0"/>
              <a:t>а</a:t>
            </a:r>
            <a:r>
              <a:rPr sz="3200" spc="-5" dirty="0"/>
              <a:t>л</a:t>
            </a:r>
            <a:r>
              <a:rPr sz="3200" dirty="0"/>
              <a:t>ьдак</a:t>
            </a:r>
            <a:r>
              <a:rPr sz="3200" spc="-55" dirty="0"/>
              <a:t>т</a:t>
            </a:r>
            <a:r>
              <a:rPr sz="3200" dirty="0"/>
              <a:t>она в </a:t>
            </a:r>
            <a:r>
              <a:rPr sz="3200" spc="-50" dirty="0"/>
              <a:t>к</a:t>
            </a:r>
            <a:r>
              <a:rPr sz="3200" spc="-75" dirty="0"/>
              <a:t>о</a:t>
            </a:r>
            <a:r>
              <a:rPr sz="3200" spc="-5" dirty="0"/>
              <a:t>м</a:t>
            </a:r>
            <a:r>
              <a:rPr sz="3200" dirty="0"/>
              <a:t>бинации с </a:t>
            </a:r>
            <a:r>
              <a:rPr sz="3200" spc="-5" dirty="0"/>
              <a:t>И</a:t>
            </a:r>
            <a:r>
              <a:rPr sz="3200" spc="-80" dirty="0"/>
              <a:t>А</a:t>
            </a:r>
            <a:r>
              <a:rPr sz="3200" spc="-5" dirty="0"/>
              <a:t>П</a:t>
            </a:r>
            <a:r>
              <a:rPr sz="3200" dirty="0"/>
              <a:t>Ф</a:t>
            </a:r>
            <a:r>
              <a:rPr sz="3200" spc="-10" dirty="0"/>
              <a:t> </a:t>
            </a:r>
            <a:r>
              <a:rPr sz="3200" dirty="0"/>
              <a:t>у </a:t>
            </a:r>
            <a:r>
              <a:rPr sz="3200" spc="-50" dirty="0"/>
              <a:t>бо</a:t>
            </a:r>
            <a:r>
              <a:rPr sz="3200" spc="-5" dirty="0"/>
              <a:t>л</a:t>
            </a:r>
            <a:r>
              <a:rPr sz="3200" dirty="0"/>
              <a:t>ьн</a:t>
            </a:r>
            <a:r>
              <a:rPr sz="3200" spc="-5" dirty="0"/>
              <a:t>ы</a:t>
            </a:r>
            <a:r>
              <a:rPr sz="3200" dirty="0"/>
              <a:t>х</a:t>
            </a:r>
            <a:r>
              <a:rPr sz="3200" spc="10" dirty="0"/>
              <a:t> </a:t>
            </a:r>
            <a:r>
              <a:rPr sz="3200" spc="-130" dirty="0"/>
              <a:t>Х</a:t>
            </a:r>
            <a:r>
              <a:rPr sz="3200" spc="5" dirty="0"/>
              <a:t>С</a:t>
            </a:r>
            <a:r>
              <a:rPr sz="3200" dirty="0"/>
              <a:t>Н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0" y="1142984"/>
            <a:ext cx="10206989" cy="5111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57175" indent="-342900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2400" b="1" dirty="0">
                <a:latin typeface="Times New Roman"/>
                <a:cs typeface="Times New Roman"/>
              </a:rPr>
              <a:t>- </a:t>
            </a:r>
            <a:r>
              <a:rPr sz="2400" b="1">
                <a:latin typeface="Times New Roman"/>
                <a:cs typeface="Times New Roman"/>
              </a:rPr>
              <a:t>Н</a:t>
            </a:r>
            <a:r>
              <a:rPr sz="2400" b="1" spc="-100">
                <a:latin typeface="Times New Roman"/>
                <a:cs typeface="Times New Roman"/>
              </a:rPr>
              <a:t>а</a:t>
            </a:r>
            <a:r>
              <a:rPr sz="2400" b="1">
                <a:latin typeface="Times New Roman"/>
                <a:cs typeface="Times New Roman"/>
              </a:rPr>
              <a:t>ч</a:t>
            </a:r>
            <a:r>
              <a:rPr sz="2400" b="1" spc="20">
                <a:latin typeface="Times New Roman"/>
                <a:cs typeface="Times New Roman"/>
              </a:rPr>
              <a:t>а</a:t>
            </a:r>
            <a:r>
              <a:rPr sz="2400" b="1" spc="-5">
                <a:latin typeface="Times New Roman"/>
                <a:cs typeface="Times New Roman"/>
              </a:rPr>
              <a:t>л</a:t>
            </a:r>
            <a:r>
              <a:rPr sz="2400" b="1">
                <a:latin typeface="Times New Roman"/>
                <a:cs typeface="Times New Roman"/>
              </a:rPr>
              <a:t>о</a:t>
            </a:r>
            <a:r>
              <a:rPr sz="2400" b="1" spc="-15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spc="-40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пи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 25 </a:t>
            </a:r>
            <a:r>
              <a:rPr sz="2400" b="1" spc="-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г/</a:t>
            </a:r>
            <a:r>
              <a:rPr sz="2400" b="1" spc="-35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у</a:t>
            </a:r>
            <a:r>
              <a:rPr sz="2400" b="1" spc="-5" dirty="0">
                <a:latin typeface="Times New Roman"/>
                <a:cs typeface="Times New Roman"/>
              </a:rPr>
              <a:t>тк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 </a:t>
            </a:r>
            <a:r>
              <a:rPr sz="2400" b="1" spc="-40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ни</a:t>
            </a:r>
            <a:r>
              <a:rPr sz="2400" b="1" spc="-4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рир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ва</a:t>
            </a:r>
            <a:r>
              <a:rPr sz="2400" b="1" spc="-5" dirty="0">
                <a:latin typeface="Times New Roman"/>
                <a:cs typeface="Times New Roman"/>
              </a:rPr>
              <a:t>ни</a:t>
            </a:r>
            <a:r>
              <a:rPr sz="2400" b="1" dirty="0">
                <a:latin typeface="Times New Roman"/>
                <a:cs typeface="Times New Roman"/>
              </a:rPr>
              <a:t>ем</a:t>
            </a:r>
            <a:r>
              <a:rPr sz="2400" b="1" spc="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К+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пл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45" dirty="0">
                <a:latin typeface="Times New Roman"/>
                <a:cs typeface="Times New Roman"/>
              </a:rPr>
              <a:t>з</a:t>
            </a:r>
            <a:r>
              <a:rPr sz="2400" b="1" spc="-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ы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че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ез 1, 4 и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8 </a:t>
            </a:r>
            <a:r>
              <a:rPr sz="2400" b="1" spc="-5">
                <a:latin typeface="Times New Roman"/>
                <a:cs typeface="Times New Roman"/>
              </a:rPr>
              <a:t>н</a:t>
            </a:r>
            <a:r>
              <a:rPr sz="2400" b="1" spc="-35">
                <a:latin typeface="Times New Roman"/>
                <a:cs typeface="Times New Roman"/>
              </a:rPr>
              <a:t>е</a:t>
            </a:r>
            <a:r>
              <a:rPr sz="2400" b="1" spc="-5">
                <a:latin typeface="Times New Roman"/>
                <a:cs typeface="Times New Roman"/>
              </a:rPr>
              <a:t>д</a:t>
            </a:r>
            <a:r>
              <a:rPr sz="2400" b="1">
                <a:latin typeface="Times New Roman"/>
                <a:cs typeface="Times New Roman"/>
              </a:rPr>
              <a:t>е</a:t>
            </a:r>
            <a:r>
              <a:rPr sz="2400" b="1" spc="-5">
                <a:latin typeface="Times New Roman"/>
                <a:cs typeface="Times New Roman"/>
              </a:rPr>
              <a:t>л</a:t>
            </a:r>
            <a:r>
              <a:rPr sz="2400" b="1">
                <a:latin typeface="Times New Roman"/>
                <a:cs typeface="Times New Roman"/>
              </a:rPr>
              <a:t>ь</a:t>
            </a:r>
            <a:r>
              <a:rPr sz="2400" b="1" spc="10">
                <a:latin typeface="Times New Roman"/>
                <a:cs typeface="Times New Roman"/>
              </a:rPr>
              <a:t> </a:t>
            </a:r>
            <a:r>
              <a:rPr sz="2400" b="1" spc="-5">
                <a:latin typeface="Times New Roman"/>
                <a:cs typeface="Times New Roman"/>
              </a:rPr>
              <a:t>л</a:t>
            </a:r>
            <a:r>
              <a:rPr sz="2400" b="1" spc="-60">
                <a:latin typeface="Times New Roman"/>
                <a:cs typeface="Times New Roman"/>
              </a:rPr>
              <a:t>е</a:t>
            </a:r>
            <a:r>
              <a:rPr sz="2400" b="1">
                <a:latin typeface="Times New Roman"/>
                <a:cs typeface="Times New Roman"/>
              </a:rPr>
              <a:t>че</a:t>
            </a:r>
            <a:r>
              <a:rPr sz="2400" b="1" spc="-5">
                <a:latin typeface="Times New Roman"/>
                <a:cs typeface="Times New Roman"/>
              </a:rPr>
              <a:t>ния</a:t>
            </a:r>
            <a:endParaRPr sz="2400" dirty="0">
              <a:latin typeface="Times New Roman"/>
              <a:cs typeface="Times New Roman"/>
            </a:endParaRPr>
          </a:p>
          <a:p>
            <a:pPr marL="355600" marR="161925" indent="-342900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400" b="1" dirty="0">
                <a:latin typeface="Times New Roman"/>
                <a:cs typeface="Times New Roman"/>
              </a:rPr>
              <a:t>- </a:t>
            </a:r>
            <a:r>
              <a:rPr sz="2400" b="1">
                <a:latin typeface="Times New Roman"/>
                <a:cs typeface="Times New Roman"/>
              </a:rPr>
              <a:t>П</a:t>
            </a:r>
            <a:r>
              <a:rPr sz="2400" b="1" spc="-5">
                <a:latin typeface="Times New Roman"/>
                <a:cs typeface="Times New Roman"/>
              </a:rPr>
              <a:t>р</a:t>
            </a:r>
            <a:r>
              <a:rPr sz="2400" b="1">
                <a:latin typeface="Times New Roman"/>
                <a:cs typeface="Times New Roman"/>
              </a:rPr>
              <a:t>и</a:t>
            </a:r>
            <a:r>
              <a:rPr sz="2400" b="1" spc="-5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з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-5" dirty="0">
                <a:latin typeface="Times New Roman"/>
                <a:cs typeface="Times New Roman"/>
              </a:rPr>
              <a:t>ити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г</a:t>
            </a:r>
            <a:r>
              <a:rPr sz="2400" b="1" spc="-5" dirty="0">
                <a:latin typeface="Times New Roman"/>
                <a:cs typeface="Times New Roman"/>
              </a:rPr>
              <a:t>ип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spc="-40" dirty="0">
                <a:latin typeface="Times New Roman"/>
                <a:cs typeface="Times New Roman"/>
              </a:rPr>
              <a:t>к</a:t>
            </a:r>
            <a:r>
              <a:rPr sz="2400" b="1" spc="20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ли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ми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(&gt;5,5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м</a:t>
            </a:r>
            <a:r>
              <a:rPr sz="2400" b="1" spc="-40" dirty="0">
                <a:latin typeface="Times New Roman"/>
                <a:cs typeface="Times New Roman"/>
              </a:rPr>
              <a:t>мо</a:t>
            </a:r>
            <a:r>
              <a:rPr sz="2400" b="1" spc="-5" dirty="0">
                <a:latin typeface="Times New Roman"/>
                <a:cs typeface="Times New Roman"/>
              </a:rPr>
              <a:t>л</a:t>
            </a:r>
            <a:r>
              <a:rPr sz="2400" b="1" dirty="0">
                <a:latin typeface="Times New Roman"/>
                <a:cs typeface="Times New Roman"/>
              </a:rPr>
              <a:t>ь/</a:t>
            </a:r>
            <a:r>
              <a:rPr sz="2400" b="1" spc="-5" dirty="0">
                <a:latin typeface="Times New Roman"/>
                <a:cs typeface="Times New Roman"/>
              </a:rPr>
              <a:t>л</a:t>
            </a:r>
            <a:r>
              <a:rPr sz="2400" b="1" dirty="0">
                <a:latin typeface="Times New Roman"/>
                <a:cs typeface="Times New Roman"/>
              </a:rPr>
              <a:t>)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40" dirty="0">
                <a:latin typeface="Times New Roman"/>
                <a:cs typeface="Times New Roman"/>
              </a:rPr>
              <a:t>к</a:t>
            </a:r>
            <a:r>
              <a:rPr sz="2400" b="1" spc="-50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нд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ва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3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йти н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при</a:t>
            </a:r>
            <a:r>
              <a:rPr sz="2400" b="1" dirty="0">
                <a:latin typeface="Times New Roman"/>
                <a:cs typeface="Times New Roman"/>
              </a:rPr>
              <a:t>ем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20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л</a:t>
            </a:r>
            <a:r>
              <a:rPr sz="2400" b="1" dirty="0">
                <a:latin typeface="Times New Roman"/>
                <a:cs typeface="Times New Roman"/>
              </a:rPr>
              <a:t>ь</a:t>
            </a:r>
            <a:r>
              <a:rPr sz="2400" b="1" spc="-5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к</a:t>
            </a:r>
            <a:r>
              <a:rPr sz="2400" b="1" spc="-4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25 </a:t>
            </a:r>
            <a:r>
              <a:rPr sz="2400" b="1" spc="-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г/ че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ез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ь с о</a:t>
            </a:r>
            <a:r>
              <a:rPr sz="2400" b="1" spc="-5" dirty="0">
                <a:latin typeface="Times New Roman"/>
                <a:cs typeface="Times New Roman"/>
              </a:rPr>
              <a:t>пр</a:t>
            </a:r>
            <a:r>
              <a:rPr sz="2400" b="1" spc="-35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л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ни</a:t>
            </a:r>
            <a:r>
              <a:rPr sz="2400" b="1" dirty="0">
                <a:latin typeface="Times New Roman"/>
                <a:cs typeface="Times New Roman"/>
              </a:rPr>
              <a:t>ем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К+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че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ез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>
                <a:latin typeface="Times New Roman"/>
                <a:cs typeface="Times New Roman"/>
              </a:rPr>
              <a:t>1 </a:t>
            </a:r>
            <a:r>
              <a:rPr sz="2400" b="1" spc="-5">
                <a:latin typeface="Times New Roman"/>
                <a:cs typeface="Times New Roman"/>
              </a:rPr>
              <a:t>н</a:t>
            </a:r>
            <a:r>
              <a:rPr sz="2400" b="1" spc="-35">
                <a:latin typeface="Times New Roman"/>
                <a:cs typeface="Times New Roman"/>
              </a:rPr>
              <a:t>е</a:t>
            </a:r>
            <a:r>
              <a:rPr sz="2400" b="1" spc="-5">
                <a:latin typeface="Times New Roman"/>
                <a:cs typeface="Times New Roman"/>
              </a:rPr>
              <a:t>д</a:t>
            </a:r>
            <a:r>
              <a:rPr sz="2400" b="1">
                <a:latin typeface="Times New Roman"/>
                <a:cs typeface="Times New Roman"/>
              </a:rPr>
              <a:t>е</a:t>
            </a:r>
            <a:r>
              <a:rPr sz="2400" b="1" spc="-5">
                <a:latin typeface="Times New Roman"/>
                <a:cs typeface="Times New Roman"/>
              </a:rPr>
              <a:t>л</a:t>
            </a:r>
            <a:r>
              <a:rPr sz="2400" b="1">
                <a:latin typeface="Times New Roman"/>
                <a:cs typeface="Times New Roman"/>
              </a:rPr>
              <a:t>ю</a:t>
            </a:r>
            <a:endParaRPr sz="2400" dirty="0">
              <a:latin typeface="Times New Roman"/>
              <a:cs typeface="Times New Roman"/>
            </a:endParaRPr>
          </a:p>
          <a:p>
            <a:pPr marL="355600" marR="379730" indent="-342900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400" b="1" dirty="0">
                <a:latin typeface="Times New Roman"/>
                <a:cs typeface="Times New Roman"/>
              </a:rPr>
              <a:t>- </a:t>
            </a:r>
            <a:r>
              <a:rPr sz="2400" b="1">
                <a:latin typeface="Times New Roman"/>
                <a:cs typeface="Times New Roman"/>
              </a:rPr>
              <a:t>П</a:t>
            </a:r>
            <a:r>
              <a:rPr sz="2400" b="1" spc="-5">
                <a:latin typeface="Times New Roman"/>
                <a:cs typeface="Times New Roman"/>
              </a:rPr>
              <a:t>р</a:t>
            </a:r>
            <a:r>
              <a:rPr sz="2400" b="1">
                <a:latin typeface="Times New Roman"/>
                <a:cs typeface="Times New Roman"/>
              </a:rPr>
              <a:t>и</a:t>
            </a:r>
            <a:r>
              <a:rPr sz="2400" b="1" spc="-5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Times New Roman"/>
                <a:cs typeface="Times New Roman"/>
              </a:rPr>
              <a:t>о</a:t>
            </a:r>
            <a:r>
              <a:rPr sz="2400" b="1" spc="20" dirty="0">
                <a:latin typeface="Times New Roman"/>
                <a:cs typeface="Times New Roman"/>
              </a:rPr>
              <a:t>т</a:t>
            </a:r>
            <a:r>
              <a:rPr sz="2400" b="1" spc="-35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у</a:t>
            </a:r>
            <a:r>
              <a:rPr sz="2400" b="1" spc="2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5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-5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г</a:t>
            </a:r>
            <a:r>
              <a:rPr sz="2400" b="1" spc="-5" dirty="0">
                <a:latin typeface="Times New Roman"/>
                <a:cs typeface="Times New Roman"/>
              </a:rPr>
              <a:t>ип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spc="-40" dirty="0">
                <a:latin typeface="Times New Roman"/>
                <a:cs typeface="Times New Roman"/>
              </a:rPr>
              <a:t>к</a:t>
            </a:r>
            <a:r>
              <a:rPr sz="2400" b="1" spc="20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ли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ми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5" dirty="0">
                <a:latin typeface="Times New Roman"/>
                <a:cs typeface="Times New Roman"/>
              </a:rPr>
              <a:t>п</a:t>
            </a:r>
            <a:r>
              <a:rPr sz="2400" b="1" spc="-75" dirty="0">
                <a:latin typeface="Times New Roman"/>
                <a:cs typeface="Times New Roman"/>
              </a:rPr>
              <a:t>у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4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я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8 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spc="-35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л</a:t>
            </a:r>
            <a:r>
              <a:rPr sz="2400" b="1" dirty="0">
                <a:latin typeface="Times New Roman"/>
                <a:cs typeface="Times New Roman"/>
              </a:rPr>
              <a:t>ь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spc="-40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пи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spc="20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ли</a:t>
            </a:r>
            <a:r>
              <a:rPr sz="2400" b="1" dirty="0">
                <a:latin typeface="Times New Roman"/>
                <a:cs typeface="Times New Roman"/>
              </a:rPr>
              <a:t>ч</a:t>
            </a:r>
            <a:r>
              <a:rPr sz="2400" b="1" spc="-5" dirty="0">
                <a:latin typeface="Times New Roman"/>
                <a:cs typeface="Times New Roman"/>
              </a:rPr>
              <a:t>ии 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5" dirty="0">
                <a:latin typeface="Times New Roman"/>
                <a:cs typeface="Times New Roman"/>
              </a:rPr>
              <a:t>имп</a:t>
            </a:r>
            <a:r>
              <a:rPr sz="2400" b="1" spc="-40" dirty="0">
                <a:latin typeface="Times New Roman"/>
                <a:cs typeface="Times New Roman"/>
              </a:rPr>
              <a:t>т</a:t>
            </a:r>
            <a:r>
              <a:rPr sz="2400" b="1" spc="-50" dirty="0">
                <a:latin typeface="Times New Roman"/>
                <a:cs typeface="Times New Roman"/>
              </a:rPr>
              <a:t>о</a:t>
            </a:r>
            <a:r>
              <a:rPr sz="2400" b="1" spc="-40" dirty="0">
                <a:latin typeface="Times New Roman"/>
                <a:cs typeface="Times New Roman"/>
              </a:rPr>
              <a:t>м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3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пр</a:t>
            </a:r>
            <a:r>
              <a:rPr sz="2400" b="1" dirty="0">
                <a:latin typeface="Times New Roman"/>
                <a:cs typeface="Times New Roman"/>
              </a:rPr>
              <a:t>ог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spc="25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сс</a:t>
            </a:r>
            <a:r>
              <a:rPr sz="2400" b="1" spc="-5" dirty="0">
                <a:latin typeface="Times New Roman"/>
                <a:cs typeface="Times New Roman"/>
              </a:rPr>
              <a:t>ир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ва</a:t>
            </a:r>
            <a:r>
              <a:rPr sz="2400" b="1" spc="-5" dirty="0">
                <a:latin typeface="Times New Roman"/>
                <a:cs typeface="Times New Roman"/>
              </a:rPr>
              <a:t>ни</a:t>
            </a:r>
            <a:r>
              <a:rPr sz="2400" b="1" dirty="0">
                <a:latin typeface="Times New Roman"/>
                <a:cs typeface="Times New Roman"/>
              </a:rPr>
              <a:t>я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я</a:t>
            </a:r>
            <a:r>
              <a:rPr sz="2400" b="1" spc="-40" dirty="0">
                <a:latin typeface="Times New Roman"/>
                <a:cs typeface="Times New Roman"/>
              </a:rPr>
              <a:t>в</a:t>
            </a:r>
            <a:r>
              <a:rPr sz="2400" b="1" spc="-5" dirty="0">
                <a:latin typeface="Times New Roman"/>
                <a:cs typeface="Times New Roman"/>
              </a:rPr>
              <a:t>л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ни</a:t>
            </a:r>
            <a:r>
              <a:rPr sz="2400" b="1" dirty="0">
                <a:latin typeface="Times New Roman"/>
                <a:cs typeface="Times New Roman"/>
              </a:rPr>
              <a:t>й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spc="-105" dirty="0">
                <a:latin typeface="Times New Roman"/>
                <a:cs typeface="Times New Roman"/>
              </a:rPr>
              <a:t>Х</a:t>
            </a:r>
            <a:r>
              <a:rPr sz="2400" b="1" spc="-5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Н,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40" dirty="0">
                <a:latin typeface="Times New Roman"/>
                <a:cs typeface="Times New Roman"/>
              </a:rPr>
              <a:t>к</a:t>
            </a:r>
            <a:r>
              <a:rPr sz="2400" b="1" spc="-50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нд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в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но </a:t>
            </a:r>
            <a:r>
              <a:rPr sz="2400" b="1" dirty="0">
                <a:latin typeface="Times New Roman"/>
                <a:cs typeface="Times New Roman"/>
              </a:rPr>
              <a:t>уве</a:t>
            </a:r>
            <a:r>
              <a:rPr sz="2400" b="1" spc="-5" dirty="0">
                <a:latin typeface="Times New Roman"/>
                <a:cs typeface="Times New Roman"/>
              </a:rPr>
              <a:t>ли</a:t>
            </a:r>
            <a:r>
              <a:rPr sz="2400" b="1" dirty="0">
                <a:latin typeface="Times New Roman"/>
                <a:cs typeface="Times New Roman"/>
              </a:rPr>
              <a:t>че</a:t>
            </a:r>
            <a:r>
              <a:rPr sz="2400" b="1" spc="-5" dirty="0">
                <a:latin typeface="Times New Roman"/>
                <a:cs typeface="Times New Roman"/>
              </a:rPr>
              <a:t>ни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з</a:t>
            </a:r>
            <a:r>
              <a:rPr sz="2400" b="1" dirty="0">
                <a:latin typeface="Times New Roman"/>
                <a:cs typeface="Times New Roman"/>
              </a:rPr>
              <a:t>ы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20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л</a:t>
            </a:r>
            <a:r>
              <a:rPr sz="2400" b="1" dirty="0">
                <a:latin typeface="Times New Roman"/>
                <a:cs typeface="Times New Roman"/>
              </a:rPr>
              <a:t>ь</a:t>
            </a:r>
            <a:r>
              <a:rPr sz="2400" b="1" spc="-5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к</a:t>
            </a:r>
            <a:r>
              <a:rPr sz="2400" b="1" spc="-4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о 50 </a:t>
            </a:r>
            <a:r>
              <a:rPr sz="2400" b="1" spc="-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г/</a:t>
            </a:r>
            <a:r>
              <a:rPr sz="2400" b="1" spc="-35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у</a:t>
            </a:r>
            <a:r>
              <a:rPr sz="2400" b="1" spc="-5" dirty="0">
                <a:latin typeface="Times New Roman"/>
                <a:cs typeface="Times New Roman"/>
              </a:rPr>
              <a:t>тк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</a:t>
            </a:r>
            <a:r>
              <a:rPr sz="2400" b="1" dirty="0">
                <a:latin typeface="Times New Roman"/>
                <a:cs typeface="Times New Roman"/>
              </a:rPr>
              <a:t>ос</a:t>
            </a:r>
            <a:r>
              <a:rPr sz="2400" b="1" spc="-5" dirty="0">
                <a:latin typeface="Times New Roman"/>
                <a:cs typeface="Times New Roman"/>
              </a:rPr>
              <a:t>л</a:t>
            </a:r>
            <a:r>
              <a:rPr sz="2400" b="1" spc="-35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ующ</a:t>
            </a:r>
            <a:r>
              <a:rPr sz="2400" b="1" spc="-5" dirty="0">
                <a:latin typeface="Times New Roman"/>
                <a:cs typeface="Times New Roman"/>
              </a:rPr>
              <a:t>им </a:t>
            </a:r>
            <a:r>
              <a:rPr sz="2400" b="1" spc="-40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ни</a:t>
            </a:r>
            <a:r>
              <a:rPr sz="2400" b="1" spc="-4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рир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ва</a:t>
            </a:r>
            <a:r>
              <a:rPr sz="2400" b="1" spc="5" dirty="0">
                <a:latin typeface="Times New Roman"/>
                <a:cs typeface="Times New Roman"/>
              </a:rPr>
              <a:t>н</a:t>
            </a:r>
            <a:r>
              <a:rPr sz="2400" b="1" spc="-5" dirty="0">
                <a:latin typeface="Times New Roman"/>
                <a:cs typeface="Times New Roman"/>
              </a:rPr>
              <a:t>и</a:t>
            </a:r>
            <a:r>
              <a:rPr sz="2400" b="1" dirty="0">
                <a:latin typeface="Times New Roman"/>
                <a:cs typeface="Times New Roman"/>
              </a:rPr>
              <a:t>ем</a:t>
            </a:r>
            <a:r>
              <a:rPr sz="2400" b="1" spc="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у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я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К+ </a:t>
            </a:r>
            <a:r>
              <a:rPr sz="2400" b="1">
                <a:latin typeface="Times New Roman"/>
                <a:cs typeface="Times New Roman"/>
              </a:rPr>
              <a:t>в </a:t>
            </a:r>
            <a:r>
              <a:rPr sz="2400" b="1" spc="-5">
                <a:latin typeface="Times New Roman"/>
                <a:cs typeface="Times New Roman"/>
              </a:rPr>
              <a:t>пл</a:t>
            </a:r>
            <a:r>
              <a:rPr sz="2400" b="1">
                <a:latin typeface="Times New Roman"/>
                <a:cs typeface="Times New Roman"/>
              </a:rPr>
              <a:t>а</a:t>
            </a:r>
            <a:r>
              <a:rPr sz="2400" b="1" spc="-45">
                <a:latin typeface="Times New Roman"/>
                <a:cs typeface="Times New Roman"/>
              </a:rPr>
              <a:t>з</a:t>
            </a:r>
            <a:r>
              <a:rPr sz="2400" b="1" spc="-5">
                <a:latin typeface="Times New Roman"/>
                <a:cs typeface="Times New Roman"/>
              </a:rPr>
              <a:t>м</a:t>
            </a:r>
            <a:r>
              <a:rPr sz="2400" b="1">
                <a:latin typeface="Times New Roman"/>
                <a:cs typeface="Times New Roman"/>
              </a:rPr>
              <a:t>е</a:t>
            </a:r>
            <a:endParaRPr sz="2400" dirty="0">
              <a:latin typeface="Times New Roman"/>
              <a:cs typeface="Times New Roman"/>
            </a:endParaRPr>
          </a:p>
          <a:p>
            <a:pPr marL="355600" marR="716280" indent="-342900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400" b="1" spc="-5" dirty="0">
                <a:latin typeface="Times New Roman"/>
                <a:cs typeface="Times New Roman"/>
              </a:rPr>
              <a:t>- </a:t>
            </a:r>
            <a:r>
              <a:rPr sz="2400" b="1" spc="-5">
                <a:latin typeface="Times New Roman"/>
                <a:cs typeface="Times New Roman"/>
              </a:rPr>
              <a:t>Вы</a:t>
            </a:r>
            <a:r>
              <a:rPr sz="2400" b="1">
                <a:latin typeface="Times New Roman"/>
                <a:cs typeface="Times New Roman"/>
              </a:rPr>
              <a:t>со</a:t>
            </a:r>
            <a:r>
              <a:rPr sz="2400" b="1" spc="-5">
                <a:latin typeface="Times New Roman"/>
                <a:cs typeface="Times New Roman"/>
              </a:rPr>
              <a:t>ки</a:t>
            </a:r>
            <a:r>
              <a:rPr sz="2400" b="1">
                <a:latin typeface="Times New Roman"/>
                <a:cs typeface="Times New Roman"/>
              </a:rPr>
              <a:t>е</a:t>
            </a:r>
            <a:r>
              <a:rPr sz="2400" b="1" spc="1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з</a:t>
            </a:r>
            <a:r>
              <a:rPr sz="2400" b="1" dirty="0">
                <a:latin typeface="Times New Roman"/>
                <a:cs typeface="Times New Roman"/>
              </a:rPr>
              <a:t>ы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20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л</a:t>
            </a:r>
            <a:r>
              <a:rPr sz="2400" b="1" dirty="0">
                <a:latin typeface="Times New Roman"/>
                <a:cs typeface="Times New Roman"/>
              </a:rPr>
              <a:t>ь</a:t>
            </a:r>
            <a:r>
              <a:rPr sz="2400" b="1" spc="-5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к</a:t>
            </a:r>
            <a:r>
              <a:rPr sz="2400" b="1" spc="-4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3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(&gt;50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г – 200 </a:t>
            </a:r>
            <a:r>
              <a:rPr sz="2400" b="1" spc="-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г/</a:t>
            </a:r>
            <a:r>
              <a:rPr sz="2400" b="1" spc="-35" dirty="0">
                <a:latin typeface="Times New Roman"/>
                <a:cs typeface="Times New Roman"/>
              </a:rPr>
              <a:t>с</a:t>
            </a:r>
            <a:r>
              <a:rPr sz="2400" b="1" dirty="0">
                <a:latin typeface="Times New Roman"/>
                <a:cs typeface="Times New Roman"/>
              </a:rPr>
              <a:t>у</a:t>
            </a:r>
            <a:r>
              <a:rPr sz="2400" b="1" spc="-5" dirty="0">
                <a:latin typeface="Times New Roman"/>
                <a:cs typeface="Times New Roman"/>
              </a:rPr>
              <a:t>тки</a:t>
            </a:r>
            <a:r>
              <a:rPr sz="2400" b="1" dirty="0">
                <a:latin typeface="Times New Roman"/>
                <a:cs typeface="Times New Roman"/>
              </a:rPr>
              <a:t>) </a:t>
            </a:r>
            <a:r>
              <a:rPr sz="2400" b="1" spc="-40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огут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б</a:t>
            </a:r>
            <a:r>
              <a:rPr sz="2400" b="1" spc="-5" dirty="0">
                <a:latin typeface="Times New Roman"/>
                <a:cs typeface="Times New Roman"/>
              </a:rPr>
              <a:t>ыт</a:t>
            </a:r>
            <a:r>
              <a:rPr sz="2400" b="1" dirty="0">
                <a:latin typeface="Times New Roman"/>
                <a:cs typeface="Times New Roman"/>
              </a:rPr>
              <a:t>ь 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40" dirty="0">
                <a:latin typeface="Times New Roman"/>
                <a:cs typeface="Times New Roman"/>
              </a:rPr>
              <a:t>к</a:t>
            </a:r>
            <a:r>
              <a:rPr sz="2400" b="1" spc="-50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нд</a:t>
            </a:r>
            <a:r>
              <a:rPr sz="2400" b="1" spc="-60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ва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ы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ли</a:t>
            </a:r>
            <a:r>
              <a:rPr sz="2400" b="1" dirty="0">
                <a:latin typeface="Times New Roman"/>
                <a:cs typeface="Times New Roman"/>
              </a:rPr>
              <a:t>шь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Times New Roman"/>
                <a:cs typeface="Times New Roman"/>
              </a:rPr>
              <a:t>к</a:t>
            </a:r>
            <a:r>
              <a:rPr sz="2400" b="1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spc="-40" dirty="0">
                <a:latin typeface="Times New Roman"/>
                <a:cs typeface="Times New Roman"/>
              </a:rPr>
              <a:t>о</a:t>
            </a:r>
            <a:r>
              <a:rPr sz="2400" b="1" spc="-5" dirty="0">
                <a:latin typeface="Times New Roman"/>
                <a:cs typeface="Times New Roman"/>
              </a:rPr>
              <a:t>тки</a:t>
            </a:r>
            <a:r>
              <a:rPr sz="2400" b="1" dirty="0">
                <a:latin typeface="Times New Roman"/>
                <a:cs typeface="Times New Roman"/>
              </a:rPr>
              <a:t>й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ри</a:t>
            </a:r>
            <a:r>
              <a:rPr sz="2400" b="1" spc="-75" dirty="0">
                <a:latin typeface="Times New Roman"/>
                <a:cs typeface="Times New Roman"/>
              </a:rPr>
              <a:t>о</a:t>
            </a:r>
            <a:r>
              <a:rPr sz="2400" b="1" dirty="0">
                <a:latin typeface="Times New Roman"/>
                <a:cs typeface="Times New Roman"/>
              </a:rPr>
              <a:t>д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е</a:t>
            </a:r>
            <a:r>
              <a:rPr sz="2400" b="1" spc="-5" dirty="0">
                <a:latin typeface="Times New Roman"/>
                <a:cs typeface="Times New Roman"/>
              </a:rPr>
              <a:t>н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пр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р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5" dirty="0">
                <a:latin typeface="Times New Roman"/>
                <a:cs typeface="Times New Roman"/>
              </a:rPr>
              <a:t>з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-5" dirty="0">
                <a:latin typeface="Times New Roman"/>
                <a:cs typeface="Times New Roman"/>
              </a:rPr>
              <a:t>итии </a:t>
            </a:r>
            <a:r>
              <a:rPr sz="2400" b="1" spc="-5">
                <a:latin typeface="Times New Roman"/>
                <a:cs typeface="Times New Roman"/>
              </a:rPr>
              <a:t>д</a:t>
            </a:r>
            <a:r>
              <a:rPr sz="2400" b="1">
                <a:latin typeface="Times New Roman"/>
                <a:cs typeface="Times New Roman"/>
              </a:rPr>
              <a:t>е</a:t>
            </a:r>
            <a:r>
              <a:rPr sz="2400" b="1" spc="-40">
                <a:latin typeface="Times New Roman"/>
                <a:cs typeface="Times New Roman"/>
              </a:rPr>
              <a:t>к</a:t>
            </a:r>
            <a:r>
              <a:rPr sz="2400" b="1" spc="-50">
                <a:latin typeface="Times New Roman"/>
                <a:cs typeface="Times New Roman"/>
              </a:rPr>
              <a:t>о</a:t>
            </a:r>
            <a:r>
              <a:rPr sz="2400" b="1" spc="-5">
                <a:latin typeface="Times New Roman"/>
                <a:cs typeface="Times New Roman"/>
              </a:rPr>
              <a:t>мп</a:t>
            </a:r>
            <a:r>
              <a:rPr sz="2400" b="1">
                <a:latin typeface="Times New Roman"/>
                <a:cs typeface="Times New Roman"/>
              </a:rPr>
              <a:t>е</a:t>
            </a:r>
            <a:r>
              <a:rPr sz="2400" b="1" spc="-5">
                <a:latin typeface="Times New Roman"/>
                <a:cs typeface="Times New Roman"/>
              </a:rPr>
              <a:t>н</a:t>
            </a:r>
            <a:r>
              <a:rPr sz="2400" b="1" spc="25">
                <a:latin typeface="Times New Roman"/>
                <a:cs typeface="Times New Roman"/>
              </a:rPr>
              <a:t>с</a:t>
            </a:r>
            <a:r>
              <a:rPr sz="2400" b="1">
                <a:latin typeface="Times New Roman"/>
                <a:cs typeface="Times New Roman"/>
              </a:rPr>
              <a:t>а</a:t>
            </a:r>
            <a:r>
              <a:rPr sz="2400" b="1" spc="-5">
                <a:latin typeface="Times New Roman"/>
                <a:cs typeface="Times New Roman"/>
              </a:rPr>
              <a:t>ци</a:t>
            </a:r>
            <a:r>
              <a:rPr sz="2400" b="1">
                <a:latin typeface="Times New Roman"/>
                <a:cs typeface="Times New Roman"/>
              </a:rPr>
              <a:t>и</a:t>
            </a:r>
            <a:r>
              <a:rPr sz="2400" b="1" spc="45">
                <a:latin typeface="Times New Roman"/>
                <a:cs typeface="Times New Roman"/>
              </a:rPr>
              <a:t> </a:t>
            </a:r>
            <a:r>
              <a:rPr sz="2400" b="1" spc="-105">
                <a:latin typeface="Times New Roman"/>
                <a:cs typeface="Times New Roman"/>
              </a:rPr>
              <a:t>Х</a:t>
            </a:r>
            <a:r>
              <a:rPr sz="2400" b="1" spc="-5">
                <a:latin typeface="Times New Roman"/>
                <a:cs typeface="Times New Roman"/>
              </a:rPr>
              <a:t>С</a:t>
            </a:r>
            <a:r>
              <a:rPr sz="2400" b="1">
                <a:latin typeface="Times New Roman"/>
                <a:cs typeface="Times New Roman"/>
              </a:rPr>
              <a:t>Н</a:t>
            </a:r>
            <a:endParaRPr sz="2400" dirty="0">
              <a:latin typeface="Times New Roman"/>
              <a:cs typeface="Times New Roman"/>
            </a:endParaRPr>
          </a:p>
          <a:p>
            <a:pPr marL="2542540">
              <a:lnSpc>
                <a:spcPts val="2870"/>
              </a:lnSpc>
              <a:spcBef>
                <a:spcPts val="575"/>
              </a:spcBef>
            </a:pPr>
            <a:r>
              <a:rPr sz="2400" spc="-5" dirty="0">
                <a:latin typeface="Times New Roman"/>
                <a:cs typeface="Times New Roman"/>
              </a:rPr>
              <a:t>Th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5" dirty="0">
                <a:latin typeface="Times New Roman"/>
                <a:cs typeface="Times New Roman"/>
              </a:rPr>
              <a:t>RALE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vestigators,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m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 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ar</a:t>
            </a:r>
            <a:r>
              <a:rPr sz="2400" spc="-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iol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1996; 78:902-907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Калийсберегающие </a:t>
            </a:r>
            <a:r>
              <a:rPr lang="ru-RU" b="1" i="1" dirty="0" err="1">
                <a:solidFill>
                  <a:srgbClr val="002060"/>
                </a:solidFill>
              </a:rPr>
              <a:t>диуретики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r>
              <a:rPr lang="ru-RU" sz="1900" dirty="0"/>
              <a:t>(</a:t>
            </a:r>
            <a:r>
              <a:rPr lang="ru-RU" sz="1900" i="1" dirty="0" err="1"/>
              <a:t>верошпирон</a:t>
            </a:r>
            <a:r>
              <a:rPr lang="ru-RU" sz="1900" i="1" dirty="0"/>
              <a:t>, </a:t>
            </a:r>
            <a:r>
              <a:rPr lang="ru-RU" sz="1900" i="1" dirty="0" err="1"/>
              <a:t>веро-спиронолактон</a:t>
            </a:r>
            <a:r>
              <a:rPr lang="ru-RU" sz="1900" i="1" dirty="0"/>
              <a:t>, </a:t>
            </a:r>
            <a:r>
              <a:rPr lang="ru-RU" sz="1900" i="1" dirty="0" err="1"/>
              <a:t>триамтерен</a:t>
            </a:r>
            <a:r>
              <a:rPr lang="ru-RU" sz="1900" i="1" dirty="0"/>
              <a:t>, </a:t>
            </a:r>
            <a:r>
              <a:rPr lang="ru-RU" sz="1900" i="1" dirty="0" err="1"/>
              <a:t>триампур</a:t>
            </a:r>
            <a:r>
              <a:rPr lang="ru-RU" sz="1900" i="1" dirty="0"/>
              <a:t>, </a:t>
            </a:r>
            <a:r>
              <a:rPr lang="ru-RU" sz="1900" i="1" dirty="0" err="1"/>
              <a:t>апо-треазид</a:t>
            </a:r>
            <a:r>
              <a:rPr lang="ru-RU" sz="1900" i="1" dirty="0"/>
              <a:t>, </a:t>
            </a:r>
            <a:r>
              <a:rPr lang="ru-RU" sz="1900" i="1" dirty="0" err="1"/>
              <a:t>веро-триамтезид</a:t>
            </a:r>
            <a:r>
              <a:rPr lang="ru-RU" sz="1900" i="1" dirty="0"/>
              <a:t>, </a:t>
            </a:r>
            <a:r>
              <a:rPr lang="ru-RU" sz="1900" i="1" dirty="0" err="1"/>
              <a:t>триам-ко</a:t>
            </a:r>
            <a:r>
              <a:rPr lang="ru-RU" sz="1900" dirty="0"/>
              <a:t>) </a:t>
            </a:r>
          </a:p>
          <a:p>
            <a:pPr algn="ctr">
              <a:buNone/>
            </a:pPr>
            <a:r>
              <a:rPr lang="ru-RU" dirty="0"/>
              <a:t>–  слабая диуретическая активность </a:t>
            </a:r>
          </a:p>
          <a:p>
            <a:pPr algn="ctr">
              <a:buNone/>
            </a:pPr>
            <a:r>
              <a:rPr lang="ru-RU" dirty="0"/>
              <a:t>Однако (в отличие от других </a:t>
            </a:r>
            <a:r>
              <a:rPr lang="ru-RU" dirty="0" err="1"/>
              <a:t>диуретиков</a:t>
            </a:r>
            <a:r>
              <a:rPr lang="ru-RU" dirty="0"/>
              <a:t>), </a:t>
            </a:r>
          </a:p>
          <a:p>
            <a:pPr algn="ctr">
              <a:buNone/>
            </a:pPr>
            <a:r>
              <a:rPr lang="ru-RU" dirty="0"/>
              <a:t>задерживают калий в организме, </a:t>
            </a:r>
          </a:p>
          <a:p>
            <a:pPr algn="ctr">
              <a:buNone/>
            </a:pPr>
            <a:r>
              <a:rPr lang="ru-RU" dirty="0"/>
              <a:t>эффективность повышается при вторичном </a:t>
            </a:r>
            <a:r>
              <a:rPr lang="ru-RU" dirty="0" err="1"/>
              <a:t>гиперальдостеронизме</a:t>
            </a:r>
            <a:endParaRPr lang="ru-RU" dirty="0"/>
          </a:p>
          <a:p>
            <a:pPr algn="ctr">
              <a:spcBef>
                <a:spcPts val="0"/>
              </a:spcBef>
              <a:buNone/>
            </a:pPr>
            <a:r>
              <a:rPr lang="ru-RU" dirty="0"/>
              <a:t>  </a:t>
            </a:r>
          </a:p>
          <a:p>
            <a:pPr algn="ctr">
              <a:spcBef>
                <a:spcPts val="600"/>
              </a:spcBef>
              <a:buNone/>
            </a:pPr>
            <a:r>
              <a:rPr lang="ru-RU" dirty="0"/>
              <a:t> </a:t>
            </a:r>
            <a:r>
              <a:rPr lang="ru-RU" b="1" dirty="0" err="1">
                <a:solidFill>
                  <a:srgbClr val="002060"/>
                </a:solidFill>
              </a:rPr>
              <a:t>Спиронолактон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верошпирон</a:t>
            </a:r>
            <a:r>
              <a:rPr lang="ru-RU" dirty="0"/>
              <a:t>) – </a:t>
            </a:r>
          </a:p>
          <a:p>
            <a:pPr algn="ctr">
              <a:spcBef>
                <a:spcPts val="600"/>
              </a:spcBef>
              <a:buNone/>
            </a:pPr>
            <a:r>
              <a:rPr lang="ru-RU" dirty="0"/>
              <a:t>конкурентный антагонист </a:t>
            </a:r>
            <a:r>
              <a:rPr lang="ru-RU" dirty="0" err="1"/>
              <a:t>альдостероновых</a:t>
            </a:r>
            <a:r>
              <a:rPr lang="ru-RU" dirty="0"/>
              <a:t> рецепторов, </a:t>
            </a:r>
          </a:p>
          <a:p>
            <a:pPr algn="ctr">
              <a:spcBef>
                <a:spcPts val="600"/>
              </a:spcBef>
              <a:buNone/>
            </a:pPr>
            <a:r>
              <a:rPr lang="ru-RU" dirty="0"/>
              <a:t>располагающихся в миокарде, артериальной стенке, почках</a:t>
            </a:r>
          </a:p>
          <a:p>
            <a:pPr>
              <a:buNone/>
            </a:pPr>
            <a:r>
              <a:rPr lang="ru-RU" dirty="0"/>
              <a:t>Блокируя эти рецепторы, </a:t>
            </a:r>
            <a:r>
              <a:rPr lang="ru-RU" dirty="0" err="1"/>
              <a:t>спиронолактон</a:t>
            </a:r>
            <a:r>
              <a:rPr lang="ru-RU" dirty="0"/>
              <a:t> предотвращает задержку натрия и воды и тем самым предупреждает развитие отеков, а также повышенную экскрецию калия и магния, таким образом проводится профилактика возникновения аритмий</a:t>
            </a:r>
          </a:p>
          <a:p>
            <a:pPr>
              <a:buNone/>
            </a:pPr>
            <a:r>
              <a:rPr lang="ru-RU" dirty="0"/>
              <a:t>Диуретический эффект </a:t>
            </a:r>
            <a:r>
              <a:rPr lang="ru-RU" dirty="0" err="1"/>
              <a:t>спиронолактона</a:t>
            </a:r>
            <a:r>
              <a:rPr lang="ru-RU" dirty="0"/>
              <a:t> прямо пропорционален уровню альдостерона в плазме крови</a:t>
            </a:r>
          </a:p>
          <a:p>
            <a:pPr>
              <a:buNone/>
            </a:pPr>
            <a:r>
              <a:rPr lang="ru-RU" dirty="0"/>
              <a:t>Альдостерон способствует развитию кардиосклероза, усиливая отложения коллагена в миокарде и сосудистой стенке</a:t>
            </a:r>
          </a:p>
          <a:p>
            <a:pPr>
              <a:buNone/>
            </a:pPr>
            <a:r>
              <a:rPr lang="ru-RU" dirty="0"/>
              <a:t>Основная особенность препарата - нейрогормональная модуляция активированной РААС </a:t>
            </a:r>
          </a:p>
          <a:p>
            <a:pPr>
              <a:buNone/>
            </a:pPr>
            <a:r>
              <a:rPr lang="ru-RU" dirty="0"/>
              <a:t>При лечении ХСН его назначают в комбинации с </a:t>
            </a:r>
            <a:r>
              <a:rPr lang="ru-RU" dirty="0" err="1"/>
              <a:t>фуросемидом</a:t>
            </a:r>
            <a:r>
              <a:rPr lang="ru-RU" dirty="0"/>
              <a:t> или </a:t>
            </a:r>
            <a:r>
              <a:rPr lang="ru-RU" dirty="0" err="1"/>
              <a:t>гидрохлортиазидом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после того, как диуретический эффект более активных </a:t>
            </a:r>
            <a:r>
              <a:rPr lang="ru-RU" dirty="0" err="1"/>
              <a:t>тиазидовых</a:t>
            </a:r>
            <a:r>
              <a:rPr lang="ru-RU" dirty="0"/>
              <a:t> и петлевых </a:t>
            </a:r>
            <a:r>
              <a:rPr lang="ru-RU" dirty="0" err="1"/>
              <a:t>диуретиков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через 1–2 </a:t>
            </a:r>
            <a:r>
              <a:rPr lang="ru-RU" dirty="0" err="1"/>
              <a:t>нед</a:t>
            </a:r>
            <a:r>
              <a:rPr lang="ru-RU" dirty="0"/>
              <a:t> терапии ослабевает</a:t>
            </a:r>
          </a:p>
          <a:p>
            <a:pPr>
              <a:buNone/>
            </a:pPr>
            <a:r>
              <a:rPr lang="ru-RU" dirty="0"/>
              <a:t>Препарат целесообразно принимать в утренние часы, во время мах циркадного подъема </a:t>
            </a:r>
          </a:p>
          <a:p>
            <a:pPr>
              <a:buNone/>
            </a:pPr>
            <a:r>
              <a:rPr lang="ru-RU" dirty="0"/>
              <a:t>уровня альдостерона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10287000" cy="6715148"/>
          </a:xfrm>
        </p:spPr>
        <p:txBody>
          <a:bodyPr>
            <a:normAutofit/>
          </a:bodyPr>
          <a:lstStyle/>
          <a:p>
            <a:r>
              <a:rPr lang="ru-RU" dirty="0"/>
              <a:t>Ранее </a:t>
            </a:r>
            <a:r>
              <a:rPr lang="ru-RU" i="1" dirty="0" err="1">
                <a:solidFill>
                  <a:srgbClr val="002060"/>
                </a:solidFill>
              </a:rPr>
              <a:t>спиронолактон</a:t>
            </a:r>
            <a:r>
              <a:rPr lang="ru-RU" dirty="0"/>
              <a:t> назначали из расчета 2–3 мг/кг массы тела</a:t>
            </a:r>
          </a:p>
          <a:p>
            <a:pPr>
              <a:buNone/>
            </a:pPr>
            <a:r>
              <a:rPr lang="ru-RU" dirty="0"/>
              <a:t>    Однако, исследования последних лет показали недопустимость комбинации высоких доз препарата (3 мг/ кг массы) с ингибиторами АПФ</a:t>
            </a:r>
          </a:p>
          <a:p>
            <a:r>
              <a:rPr lang="ru-RU" dirty="0"/>
              <a:t> В то же время было продемонстрировано, что низкие дозы </a:t>
            </a:r>
            <a:r>
              <a:rPr lang="ru-RU" dirty="0" err="1"/>
              <a:t>спиронолактона</a:t>
            </a:r>
            <a:r>
              <a:rPr lang="ru-RU" dirty="0"/>
              <a:t> (0,5–1 мг/кг массы) обладают модуляцией нейрогормонального профиля</a:t>
            </a:r>
          </a:p>
          <a:p>
            <a:r>
              <a:rPr lang="ru-RU" dirty="0"/>
              <a:t>Применение малых доз </a:t>
            </a:r>
            <a:r>
              <a:rPr lang="ru-RU" dirty="0" err="1"/>
              <a:t>спиронолактона</a:t>
            </a:r>
            <a:r>
              <a:rPr lang="ru-RU" dirty="0"/>
              <a:t> в комбинации с ингибиторами АПФ предотвращает или уменьшает развитие фиброза и </a:t>
            </a:r>
            <a:r>
              <a:rPr lang="ru-RU" dirty="0" err="1"/>
              <a:t>ремоделирования</a:t>
            </a:r>
            <a:r>
              <a:rPr lang="ru-RU" dirty="0"/>
              <a:t> сердца </a:t>
            </a:r>
          </a:p>
          <a:p>
            <a:pPr algn="ctr">
              <a:buNone/>
            </a:pPr>
            <a:r>
              <a:rPr lang="ru-RU" dirty="0"/>
              <a:t>Побочные эффекты калийсберегающих </a:t>
            </a:r>
            <a:r>
              <a:rPr lang="ru-RU" dirty="0" err="1"/>
              <a:t>диуретиков</a:t>
            </a:r>
            <a:r>
              <a:rPr lang="ru-RU" dirty="0"/>
              <a:t> – </a:t>
            </a:r>
          </a:p>
          <a:p>
            <a:pPr>
              <a:buNone/>
            </a:pPr>
            <a:r>
              <a:rPr lang="ru-RU" dirty="0"/>
              <a:t> электролитный дисбаланс - в виде </a:t>
            </a:r>
            <a:r>
              <a:rPr lang="ru-RU" dirty="0" err="1"/>
              <a:t>гиперкалиемии</a:t>
            </a:r>
            <a:r>
              <a:rPr lang="ru-RU" dirty="0"/>
              <a:t>, </a:t>
            </a:r>
            <a:r>
              <a:rPr lang="ru-RU" dirty="0" err="1"/>
              <a:t>гипонатриемии</a:t>
            </a:r>
            <a:r>
              <a:rPr lang="ru-RU" dirty="0"/>
              <a:t>, ацидоза, </a:t>
            </a:r>
          </a:p>
          <a:p>
            <a:pPr>
              <a:buNone/>
            </a:pPr>
            <a:r>
              <a:rPr lang="ru-RU" dirty="0"/>
              <a:t>скелетно-мышечные нарушения (</a:t>
            </a:r>
            <a:r>
              <a:rPr lang="ru-RU" dirty="0" err="1"/>
              <a:t>крампи</a:t>
            </a:r>
            <a:r>
              <a:rPr lang="ru-RU" dirty="0"/>
              <a:t>, слабость), </a:t>
            </a:r>
          </a:p>
          <a:p>
            <a:pPr>
              <a:buNone/>
            </a:pPr>
            <a:r>
              <a:rPr lang="ru-RU" dirty="0"/>
              <a:t>кожные аллергические реакции, гирсутизм, гинекомастия</a:t>
            </a:r>
          </a:p>
          <a:p>
            <a:endParaRPr lang="ru-RU" dirty="0"/>
          </a:p>
          <a:p>
            <a:r>
              <a:rPr lang="ru-RU" dirty="0"/>
              <a:t>Противопоказание к назначению препарата - ХПН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Критерии эффективности  СПИРОНОЛАКТОНА</a:t>
            </a:r>
          </a:p>
          <a:p>
            <a:pPr lvl="0"/>
            <a:r>
              <a:rPr lang="ru-RU" dirty="0"/>
              <a:t>Снижение нагрузки на поврежденное или </a:t>
            </a:r>
            <a:r>
              <a:rPr lang="ru-RU" dirty="0" err="1"/>
              <a:t>гемодинамически</a:t>
            </a:r>
            <a:r>
              <a:rPr lang="ru-RU" dirty="0"/>
              <a:t> перегруженное сердце (лечение высокими дозами – 150-300 </a:t>
            </a:r>
            <a:r>
              <a:rPr lang="ru-RU" dirty="0" err="1"/>
              <a:t>мг</a:t>
            </a:r>
            <a:r>
              <a:rPr lang="ru-RU" dirty="0" err="1">
                <a:sym typeface="Symbol"/>
              </a:rPr>
              <a:t></a:t>
            </a:r>
            <a:r>
              <a:rPr lang="ru-RU" dirty="0" err="1"/>
              <a:t>сут</a:t>
            </a:r>
            <a:r>
              <a:rPr lang="ru-RU" dirty="0"/>
              <a:t> -  при декомпенсации), что проявляется уменьшением одышки, цианоза, набухания периферических вен, отеков, признаков перегрузки сердца по ЭКГ</a:t>
            </a:r>
            <a:r>
              <a:rPr lang="ru-RU" dirty="0">
                <a:sym typeface="Symbol"/>
              </a:rPr>
              <a:t></a:t>
            </a:r>
            <a:r>
              <a:rPr lang="ru-RU" dirty="0"/>
              <a:t> стимуляция диуреза.</a:t>
            </a:r>
          </a:p>
          <a:p>
            <a:pPr lvl="0"/>
            <a:r>
              <a:rPr lang="ru-RU" dirty="0"/>
              <a:t>Торможение процессов </a:t>
            </a:r>
            <a:r>
              <a:rPr lang="ru-RU" dirty="0" err="1"/>
              <a:t>фиброзирования</a:t>
            </a:r>
            <a:r>
              <a:rPr lang="ru-RU" dirty="0"/>
              <a:t> и </a:t>
            </a:r>
            <a:r>
              <a:rPr lang="ru-RU" dirty="0" err="1"/>
              <a:t>ремоделирования</a:t>
            </a:r>
            <a:r>
              <a:rPr lang="ru-RU" dirty="0"/>
              <a:t> сердца при длительной поддерживающей терапии в дозе 25-50 </a:t>
            </a:r>
            <a:r>
              <a:rPr lang="ru-RU" dirty="0" err="1"/>
              <a:t>мг</a:t>
            </a:r>
            <a:r>
              <a:rPr lang="ru-RU" dirty="0" err="1">
                <a:sym typeface="Symbol"/>
              </a:rPr>
              <a:t></a:t>
            </a:r>
            <a:r>
              <a:rPr lang="ru-RU" dirty="0" err="1"/>
              <a:t>сут</a:t>
            </a:r>
            <a:r>
              <a:rPr lang="ru-RU" dirty="0"/>
              <a:t> (отсутствие дополнительных очагов кардиосклероза по ЭКГ, дополнительных зон гипокинеза по </a:t>
            </a:r>
            <a:r>
              <a:rPr lang="ru-RU" dirty="0" err="1"/>
              <a:t>ЭхоКГ</a:t>
            </a:r>
            <a:r>
              <a:rPr lang="ru-RU" dirty="0"/>
              <a:t>).</a:t>
            </a:r>
          </a:p>
          <a:p>
            <a:pPr lvl="0"/>
            <a:r>
              <a:rPr lang="ru-RU" dirty="0"/>
              <a:t>Снижение повышенного АД и его стабилизация.</a:t>
            </a:r>
          </a:p>
          <a:p>
            <a:pPr lvl="0"/>
            <a:r>
              <a:rPr lang="ru-RU" dirty="0"/>
              <a:t> Восстановление нормального уровня электролитов (К , М</a:t>
            </a:r>
            <a:r>
              <a:rPr lang="en-US" dirty="0"/>
              <a:t>g</a:t>
            </a:r>
            <a:r>
              <a:rPr lang="ru-RU" dirty="0"/>
              <a:t>) в сыворотке крови при совместном применении с </a:t>
            </a:r>
            <a:r>
              <a:rPr lang="ru-RU" dirty="0" err="1"/>
              <a:t>салуретиками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cap="all" dirty="0"/>
              <a:t>Критерии безопасности при использовании </a:t>
            </a:r>
            <a:r>
              <a:rPr lang="ru-RU" cap="all" dirty="0" err="1"/>
              <a:t>спиронолактона</a:t>
            </a:r>
            <a:endParaRPr lang="ru-RU" dirty="0"/>
          </a:p>
          <a:p>
            <a:pPr lvl="0"/>
            <a:r>
              <a:rPr lang="ru-RU" sz="2400" dirty="0"/>
              <a:t>Отсутствие в анамнезе аллергических реакций на препарат</a:t>
            </a:r>
          </a:p>
          <a:p>
            <a:pPr lvl="0"/>
            <a:r>
              <a:rPr lang="ru-RU" sz="2400" dirty="0"/>
              <a:t>Отсутствие </a:t>
            </a:r>
            <a:r>
              <a:rPr lang="ru-RU" sz="2400" dirty="0" err="1"/>
              <a:t>гиперкалиемии</a:t>
            </a:r>
            <a:r>
              <a:rPr lang="ru-RU" sz="2400" dirty="0"/>
              <a:t>, </a:t>
            </a:r>
            <a:r>
              <a:rPr lang="ru-RU" sz="2400" dirty="0" err="1"/>
              <a:t>гиперкальциемии</a:t>
            </a:r>
            <a:r>
              <a:rPr lang="ru-RU" sz="2400" dirty="0"/>
              <a:t> -  </a:t>
            </a:r>
          </a:p>
          <a:p>
            <a:pPr lvl="0">
              <a:buNone/>
            </a:pPr>
            <a:r>
              <a:rPr lang="ru-RU" sz="2400" dirty="0"/>
              <a:t>                возможность периодического контроля электролитов в крови</a:t>
            </a:r>
          </a:p>
          <a:p>
            <a:pPr lvl="0"/>
            <a:r>
              <a:rPr lang="ru-RU" sz="2400" dirty="0"/>
              <a:t>Отсутствие ОПН, тяжелой формы ХПН – </a:t>
            </a:r>
          </a:p>
          <a:p>
            <a:pPr lvl="0">
              <a:buNone/>
            </a:pPr>
            <a:r>
              <a:rPr lang="ru-RU" sz="2400" dirty="0"/>
              <a:t>           возможность контроля </a:t>
            </a:r>
          </a:p>
          <a:p>
            <a:pPr lvl="0">
              <a:buNone/>
            </a:pPr>
            <a:r>
              <a:rPr lang="ru-RU" sz="2400" dirty="0"/>
              <a:t>                                     СКФ, уровня мочевины, </a:t>
            </a:r>
            <a:r>
              <a:rPr lang="ru-RU" sz="2400" dirty="0" err="1"/>
              <a:t>креатинина</a:t>
            </a:r>
            <a:r>
              <a:rPr lang="ru-RU" sz="2400" dirty="0"/>
              <a:t>, мочевой кислоты</a:t>
            </a:r>
          </a:p>
          <a:p>
            <a:pPr lvl="0"/>
            <a:r>
              <a:rPr lang="ru-RU" sz="2400" dirty="0"/>
              <a:t>Отсутствие беременности, лактации</a:t>
            </a:r>
          </a:p>
          <a:p>
            <a:pPr lvl="0"/>
            <a:r>
              <a:rPr lang="ru-RU" sz="2400" dirty="0"/>
              <a:t>Отсутствие выраженной </a:t>
            </a:r>
            <a:r>
              <a:rPr lang="ru-RU" sz="2400" dirty="0" err="1"/>
              <a:t>ПечН</a:t>
            </a:r>
            <a:r>
              <a:rPr lang="ru-RU" sz="2400" dirty="0"/>
              <a:t> </a:t>
            </a:r>
          </a:p>
          <a:p>
            <a:pPr lvl="0">
              <a:buNone/>
            </a:pPr>
            <a:r>
              <a:rPr lang="ru-RU" sz="2400" i="1" dirty="0">
                <a:solidFill>
                  <a:srgbClr val="002060"/>
                </a:solidFill>
              </a:rPr>
              <a:t>   (отсутствие значительной </a:t>
            </a:r>
            <a:r>
              <a:rPr lang="ru-RU" sz="2400" i="1" dirty="0" err="1">
                <a:solidFill>
                  <a:srgbClr val="002060"/>
                </a:solidFill>
              </a:rPr>
              <a:t>гипербилирубинемии</a:t>
            </a:r>
            <a:r>
              <a:rPr lang="ru-RU" sz="2400" i="1" dirty="0">
                <a:solidFill>
                  <a:srgbClr val="002060"/>
                </a:solidFill>
              </a:rPr>
              <a:t>, </a:t>
            </a:r>
          </a:p>
          <a:p>
            <a:pPr lvl="0">
              <a:buNone/>
            </a:pPr>
            <a:r>
              <a:rPr lang="ru-RU" sz="2400" i="1" dirty="0">
                <a:solidFill>
                  <a:srgbClr val="002060"/>
                </a:solidFill>
                <a:latin typeface="Calibri"/>
                <a:cs typeface="Calibri"/>
              </a:rPr>
              <a:t>                             ↑ </a:t>
            </a:r>
            <a:r>
              <a:rPr lang="ru-RU" sz="2400" i="1" dirty="0">
                <a:solidFill>
                  <a:srgbClr val="002060"/>
                </a:solidFill>
              </a:rPr>
              <a:t>уровня </a:t>
            </a:r>
            <a:r>
              <a:rPr lang="ru-RU" sz="2400" i="1" dirty="0" err="1">
                <a:solidFill>
                  <a:srgbClr val="002060"/>
                </a:solidFill>
              </a:rPr>
              <a:t>трансаминаз</a:t>
            </a:r>
            <a:r>
              <a:rPr lang="ru-RU" sz="2400" i="1" dirty="0">
                <a:solidFill>
                  <a:srgbClr val="002060"/>
                </a:solidFill>
              </a:rPr>
              <a:t>, </a:t>
            </a:r>
          </a:p>
          <a:p>
            <a:pPr lvl="0">
              <a:buNone/>
            </a:pPr>
            <a:r>
              <a:rPr lang="ru-RU" sz="2400" i="1" dirty="0">
                <a:solidFill>
                  <a:srgbClr val="002060"/>
                </a:solidFill>
              </a:rPr>
              <a:t>                              </a:t>
            </a:r>
            <a:r>
              <a:rPr lang="ru-RU" sz="2400" i="1" dirty="0" err="1">
                <a:solidFill>
                  <a:srgbClr val="002060"/>
                </a:solidFill>
              </a:rPr>
              <a:t>гипопротеинемии</a:t>
            </a:r>
            <a:r>
              <a:rPr lang="ru-RU" sz="2400" i="1" dirty="0">
                <a:solidFill>
                  <a:srgbClr val="002060"/>
                </a:solidFill>
              </a:rPr>
              <a:t>, </a:t>
            </a:r>
            <a:r>
              <a:rPr lang="ru-RU" sz="2400" i="1" dirty="0" err="1">
                <a:solidFill>
                  <a:srgbClr val="002060"/>
                </a:solidFill>
              </a:rPr>
              <a:t>гипоальбуминемии</a:t>
            </a:r>
            <a:r>
              <a:rPr lang="ru-RU" sz="2400" i="1" dirty="0">
                <a:solidFill>
                  <a:srgbClr val="002060"/>
                </a:solidFill>
              </a:rPr>
              <a:t>) 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62500" lnSpcReduction="20000"/>
          </a:bodyPr>
          <a:lstStyle/>
          <a:p>
            <a:pPr algn="ctr">
              <a:spcBef>
                <a:spcPts val="600"/>
              </a:spcBef>
              <a:buNone/>
            </a:pPr>
            <a:r>
              <a:rPr lang="ru-RU" dirty="0"/>
              <a:t>ТАКТИКА НАЗНАЧЕНИЯ ДИУРЕТИКОВ</a:t>
            </a:r>
            <a:endParaRPr lang="ru-RU" b="1" dirty="0"/>
          </a:p>
          <a:p>
            <a:pPr lvl="0">
              <a:spcBef>
                <a:spcPts val="600"/>
              </a:spcBef>
              <a:buNone/>
            </a:pPr>
            <a:r>
              <a:rPr lang="ru-RU" sz="2900" dirty="0"/>
              <a:t>Диуретический  эффект более выражен у больных с большими отеками, соблюдающих постельный режим и </a:t>
            </a:r>
            <a:r>
              <a:rPr lang="ru-RU" sz="2900" dirty="0" err="1"/>
              <a:t>малосолевую</a:t>
            </a:r>
            <a:r>
              <a:rPr lang="ru-RU" sz="2900" dirty="0"/>
              <a:t> диету при одновременном назначении вазодилататоров (</a:t>
            </a:r>
            <a:r>
              <a:rPr lang="ru-RU" sz="2900" dirty="0" err="1"/>
              <a:t>эуфиллин</a:t>
            </a:r>
            <a:r>
              <a:rPr lang="ru-RU" sz="2900" dirty="0"/>
              <a:t>)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600" dirty="0"/>
              <a:t>Лечение  - с малых доз препаратов (профилактика потери электролитов и значительной гипотензии) :</a:t>
            </a:r>
          </a:p>
          <a:p>
            <a:pPr lvl="0">
              <a:spcBef>
                <a:spcPts val="600"/>
              </a:spcBef>
            </a:pPr>
            <a:r>
              <a:rPr lang="ru-RU" sz="2900" dirty="0" err="1"/>
              <a:t>фуросемид</a:t>
            </a:r>
            <a:r>
              <a:rPr lang="ru-RU" sz="2900" dirty="0"/>
              <a:t> -–20-40 мг/</a:t>
            </a:r>
            <a:r>
              <a:rPr lang="ru-RU" sz="2900" dirty="0" err="1"/>
              <a:t>сут</a:t>
            </a:r>
            <a:r>
              <a:rPr lang="ru-RU" sz="2900" dirty="0"/>
              <a:t>, каждая последующая доза увеличивается в 2 раза</a:t>
            </a:r>
          </a:p>
          <a:p>
            <a:pPr lvl="0">
              <a:spcBef>
                <a:spcPts val="600"/>
              </a:spcBef>
            </a:pPr>
            <a:r>
              <a:rPr lang="ru-RU" sz="2900" dirty="0" err="1"/>
              <a:t>гидрохлортиазид</a:t>
            </a:r>
            <a:r>
              <a:rPr lang="ru-RU" sz="2900" dirty="0"/>
              <a:t> – 25 мг/</a:t>
            </a:r>
            <a:r>
              <a:rPr lang="ru-RU" sz="2900" dirty="0" err="1"/>
              <a:t>сут</a:t>
            </a:r>
            <a:r>
              <a:rPr lang="ru-RU" sz="2900" dirty="0"/>
              <a:t>, </a:t>
            </a:r>
          </a:p>
          <a:p>
            <a:pPr lvl="0">
              <a:spcBef>
                <a:spcPts val="600"/>
              </a:spcBef>
            </a:pPr>
            <a:r>
              <a:rPr lang="ru-RU" sz="2900" dirty="0" err="1"/>
              <a:t>спиронолактон</a:t>
            </a:r>
            <a:r>
              <a:rPr lang="ru-RU" sz="2900" dirty="0"/>
              <a:t> – 25 мг/</a:t>
            </a:r>
            <a:r>
              <a:rPr lang="ru-RU" sz="2900" dirty="0" err="1"/>
              <a:t>сут</a:t>
            </a:r>
            <a:endParaRPr lang="ru-RU" sz="2900" dirty="0"/>
          </a:p>
          <a:p>
            <a:pPr lvl="0">
              <a:spcBef>
                <a:spcPts val="600"/>
              </a:spcBef>
              <a:buNone/>
            </a:pPr>
            <a:r>
              <a:rPr lang="ru-RU" sz="2900" dirty="0"/>
              <a:t>После нескольких дней приема диуретический эффект снижается в связи со снижением объема внеклеточной жидкости и активации РААС - при длительной терапии целесообразно использовать прерывистый прием препарата (с интервалом в 2-3 дня)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900" dirty="0"/>
              <a:t>При достижении мах возможной разовой дозы петлевого </a:t>
            </a:r>
            <a:r>
              <a:rPr lang="ru-RU" sz="2900" dirty="0" err="1"/>
              <a:t>диуретика</a:t>
            </a:r>
            <a:r>
              <a:rPr lang="ru-RU" sz="2900" dirty="0"/>
              <a:t> в случае отсутствия эффекта можно прибегнуть к частому повторению ее в течение дня для достижения кумулятивного эффекта препарата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900" dirty="0"/>
              <a:t>При недостаточном диуретическом эффекте назначают 2 диуретических препарата:</a:t>
            </a:r>
          </a:p>
          <a:p>
            <a:pPr lvl="0">
              <a:spcBef>
                <a:spcPts val="600"/>
              </a:spcBef>
            </a:pPr>
            <a:r>
              <a:rPr lang="ru-RU" sz="2900" dirty="0" err="1"/>
              <a:t>фуросемид+гипотиазид</a:t>
            </a:r>
            <a:r>
              <a:rPr lang="ru-RU" sz="2900" dirty="0"/>
              <a:t>, </a:t>
            </a:r>
          </a:p>
          <a:p>
            <a:pPr lvl="0">
              <a:spcBef>
                <a:spcPts val="600"/>
              </a:spcBef>
            </a:pPr>
            <a:r>
              <a:rPr lang="ru-RU" sz="2900" dirty="0" err="1"/>
              <a:t>фуросемид+этакриновая</a:t>
            </a:r>
            <a:r>
              <a:rPr lang="ru-RU" sz="2900" dirty="0"/>
              <a:t> кислота;</a:t>
            </a:r>
          </a:p>
          <a:p>
            <a:pPr lvl="0">
              <a:spcBef>
                <a:spcPts val="600"/>
              </a:spcBef>
            </a:pPr>
            <a:r>
              <a:rPr lang="ru-RU" sz="2900" dirty="0" err="1"/>
              <a:t>спиронолактон</a:t>
            </a:r>
            <a:r>
              <a:rPr lang="ru-RU" sz="2900" dirty="0"/>
              <a:t> в качестве фонового </a:t>
            </a:r>
            <a:r>
              <a:rPr lang="ru-RU" sz="2900" dirty="0" err="1"/>
              <a:t>препарата+сильный</a:t>
            </a:r>
            <a:r>
              <a:rPr lang="ru-RU" sz="2900" dirty="0"/>
              <a:t> </a:t>
            </a:r>
            <a:r>
              <a:rPr lang="ru-RU" sz="2900" dirty="0" err="1"/>
              <a:t>натрийуретик</a:t>
            </a:r>
            <a:r>
              <a:rPr lang="ru-RU" sz="2900" dirty="0"/>
              <a:t> с интервалом в 3-4 дня</a:t>
            </a:r>
          </a:p>
          <a:p>
            <a:pPr lvl="0" algn="ctr">
              <a:spcBef>
                <a:spcPts val="600"/>
              </a:spcBef>
              <a:buNone/>
            </a:pPr>
            <a:r>
              <a:rPr lang="ru-RU" sz="2900" b="1" dirty="0">
                <a:solidFill>
                  <a:srgbClr val="002060"/>
                </a:solidFill>
              </a:rPr>
              <a:t>При ХПН  - </a:t>
            </a:r>
          </a:p>
          <a:p>
            <a:pPr lvl="0" algn="ctr">
              <a:spcBef>
                <a:spcPts val="600"/>
              </a:spcBef>
              <a:buNone/>
            </a:pPr>
            <a:r>
              <a:rPr lang="ru-RU" sz="2900" dirty="0"/>
              <a:t>более частый прием </a:t>
            </a:r>
            <a:r>
              <a:rPr lang="ru-RU" sz="2900" dirty="0" err="1"/>
              <a:t>диуретика</a:t>
            </a:r>
            <a:r>
              <a:rPr lang="ru-RU" sz="2900" dirty="0"/>
              <a:t> в течение дня из-за ограниченной фильтрации </a:t>
            </a:r>
            <a:r>
              <a:rPr lang="en-US" sz="2900" dirty="0"/>
              <a:t>N</a:t>
            </a:r>
            <a:r>
              <a:rPr lang="ru-RU" sz="2900" dirty="0"/>
              <a:t>а у таких больных, </a:t>
            </a:r>
          </a:p>
          <a:p>
            <a:pPr lvl="0" algn="ctr">
              <a:spcBef>
                <a:spcPts val="600"/>
              </a:spcBef>
              <a:buNone/>
            </a:pPr>
            <a:r>
              <a:rPr lang="ru-RU" sz="2900" dirty="0"/>
              <a:t>сочетание петлевых и </a:t>
            </a:r>
            <a:r>
              <a:rPr lang="ru-RU" sz="2900" dirty="0" err="1"/>
              <a:t>тиазидных</a:t>
            </a:r>
            <a:r>
              <a:rPr lang="ru-RU" sz="2900" dirty="0"/>
              <a:t> </a:t>
            </a:r>
            <a:r>
              <a:rPr lang="ru-RU" sz="2900" dirty="0" err="1"/>
              <a:t>диуретиков</a:t>
            </a:r>
            <a:endParaRPr lang="ru-RU" sz="2900" dirty="0"/>
          </a:p>
          <a:p>
            <a:pPr lvl="0">
              <a:spcBef>
                <a:spcPts val="600"/>
              </a:spcBef>
              <a:buNone/>
            </a:pPr>
            <a:r>
              <a:rPr lang="ru-RU" sz="2900" dirty="0"/>
              <a:t>Усиление действия </a:t>
            </a:r>
            <a:r>
              <a:rPr lang="ru-RU" sz="2900" dirty="0" err="1"/>
              <a:t>диуретиков</a:t>
            </a:r>
            <a:r>
              <a:rPr lang="ru-RU" sz="2900" dirty="0"/>
              <a:t> возможно после ликвидации </a:t>
            </a:r>
            <a:r>
              <a:rPr lang="ru-RU" sz="2900" dirty="0" err="1"/>
              <a:t>гипопротеинемии</a:t>
            </a:r>
            <a:r>
              <a:rPr lang="ru-RU" sz="2900" dirty="0"/>
              <a:t>, 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900" dirty="0"/>
              <a:t>т. к. снижение концентрации белка плазмы &lt; 60 г/л затрудняет перенос </a:t>
            </a:r>
            <a:r>
              <a:rPr lang="ru-RU" sz="2900" dirty="0" err="1"/>
              <a:t>диуретиков</a:t>
            </a:r>
            <a:r>
              <a:rPr lang="ru-RU" sz="2900" dirty="0"/>
              <a:t> к почкам: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900" dirty="0"/>
              <a:t>введение до 25,0 бессолевого альбумина или коллоидный кровезаменитель +240 мг </a:t>
            </a:r>
            <a:r>
              <a:rPr lang="ru-RU" sz="2900" dirty="0" err="1"/>
              <a:t>фуросемида</a:t>
            </a:r>
            <a:r>
              <a:rPr lang="ru-RU" sz="2900" dirty="0"/>
              <a:t>; 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900" dirty="0"/>
              <a:t>использование </a:t>
            </a:r>
            <a:r>
              <a:rPr lang="ru-RU" sz="2900" dirty="0" err="1"/>
              <a:t>спиронолактона</a:t>
            </a:r>
            <a:r>
              <a:rPr lang="ru-RU" sz="2900" dirty="0"/>
              <a:t> от 50-100 до 400 мг/ </a:t>
            </a:r>
            <a:r>
              <a:rPr lang="ru-RU" sz="2900" dirty="0" err="1"/>
              <a:t>сут</a:t>
            </a:r>
            <a:r>
              <a:rPr lang="ru-RU" sz="2900" dirty="0"/>
              <a:t>,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900" dirty="0"/>
              <a:t> возможно сочетание с </a:t>
            </a:r>
            <a:r>
              <a:rPr lang="ru-RU" sz="2900" dirty="0" err="1"/>
              <a:t>фуросемидом</a:t>
            </a:r>
            <a:r>
              <a:rPr lang="ru-RU" sz="2900" dirty="0"/>
              <a:t>  - 20-80 мг </a:t>
            </a:r>
            <a:r>
              <a:rPr lang="ru-RU" sz="2900" dirty="0">
                <a:sym typeface="Symbol"/>
              </a:rPr>
              <a:t></a:t>
            </a:r>
            <a:r>
              <a:rPr lang="ru-RU" sz="2900" dirty="0"/>
              <a:t>2 раза/</a:t>
            </a:r>
            <a:r>
              <a:rPr lang="ru-RU" sz="2900" dirty="0" err="1"/>
              <a:t>сут</a:t>
            </a:r>
            <a:endParaRPr lang="ru-RU" sz="2900" dirty="0"/>
          </a:p>
          <a:p>
            <a:pPr lvl="0" algn="ctr">
              <a:spcBef>
                <a:spcPts val="600"/>
              </a:spcBef>
              <a:buNone/>
            </a:pPr>
            <a:r>
              <a:rPr lang="ru-RU" sz="2900" dirty="0"/>
              <a:t>При неэффективности - добавляют </a:t>
            </a:r>
            <a:r>
              <a:rPr lang="ru-RU" sz="2900" dirty="0" err="1"/>
              <a:t>тиазидные</a:t>
            </a:r>
            <a:r>
              <a:rPr lang="ru-RU" sz="2900" dirty="0"/>
              <a:t> </a:t>
            </a:r>
            <a:r>
              <a:rPr lang="ru-RU" sz="2900" dirty="0" err="1"/>
              <a:t>диуретики</a:t>
            </a:r>
            <a:r>
              <a:rPr lang="ru-RU" sz="2900" dirty="0"/>
              <a:t>, </a:t>
            </a:r>
            <a:r>
              <a:rPr lang="ru-RU" sz="2900" dirty="0" err="1"/>
              <a:t>маннитол</a:t>
            </a:r>
            <a:r>
              <a:rPr lang="ru-RU" sz="2900" dirty="0"/>
              <a:t>, глюкозу!</a:t>
            </a:r>
          </a:p>
          <a:p>
            <a:pPr>
              <a:spcBef>
                <a:spcPts val="600"/>
              </a:spcBef>
            </a:pPr>
            <a:endParaRPr lang="ru-RU" sz="29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07" y="1"/>
            <a:ext cx="8936862" cy="642918"/>
          </a:xfrm>
        </p:spPr>
        <p:txBody>
          <a:bodyPr>
            <a:normAutofit/>
          </a:bodyPr>
          <a:lstStyle/>
          <a:p>
            <a:r>
              <a:rPr lang="ru-RU" sz="1800" dirty="0"/>
              <a:t>ВЗАИМОДЕЙСТВИЕ ДИУРЕТИКОВ ПРИ СОВМЕСТНОМ ПРИМЕНЕНИИ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78" y="785793"/>
          <a:ext cx="9929882" cy="585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4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9868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0980" algn="l"/>
                        </a:tabLst>
                      </a:pPr>
                      <a:r>
                        <a:rPr lang="ru-RU" sz="2400" b="1" kern="0" dirty="0">
                          <a:latin typeface="Times New Roman" pitchFamily="18" charset="0"/>
                          <a:cs typeface="Times New Roman" pitchFamily="18" charset="0"/>
                        </a:rPr>
                        <a:t>Препараты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0980" algn="l"/>
                        </a:tabLs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 взаимодействия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868">
                <a:tc>
                  <a:txBody>
                    <a:bodyPr/>
                    <a:lstStyle/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0980" algn="l"/>
                        </a:tabLs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Органические поваренные соли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0980" algn="l"/>
                        </a:tabLs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Усиление эффекта диуретинов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868">
                <a:tc>
                  <a:txBody>
                    <a:bodyPr/>
                    <a:lstStyle/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0980" algn="l"/>
                        </a:tabLs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Избыток органических поваренных солей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0980" algn="l"/>
                        </a:tabLs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Ослабление эффекта диуретинов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9868">
                <a:tc>
                  <a:txBody>
                    <a:bodyPr/>
                    <a:lstStyle/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0980" algn="l"/>
                        </a:tabLs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Ингибиторы АПФ, вазодилататоры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0980" algn="l"/>
                        </a:tabLs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Усиление </a:t>
                      </a: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антигипертензивного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эффекта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041">
                <a:tc>
                  <a:txBody>
                    <a:bodyPr/>
                    <a:lstStyle/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0980" algn="l"/>
                        </a:tabLs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Кортикостероиды, сердечные гликозиды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0980" algn="l"/>
                        </a:tabLs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Повышение риска побочных эффектов, усиление токсичности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2406">
                <a:tc>
                  <a:txBody>
                    <a:bodyPr/>
                    <a:lstStyle/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0980" algn="l"/>
                        </a:tabLs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НПВС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70980" algn="l"/>
                        </a:tabLs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Снижение диуретического и </a:t>
                      </a: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антигипертензивного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эффекта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500" b="1" dirty="0">
                <a:solidFill>
                  <a:srgbClr val="002060"/>
                </a:solidFill>
              </a:rPr>
              <a:t>СН может быть следствием:</a:t>
            </a:r>
          </a:p>
          <a:p>
            <a:pPr algn="ctr">
              <a:buNone/>
            </a:pPr>
            <a:r>
              <a:rPr lang="ru-RU" sz="2500" dirty="0"/>
              <a:t> заболевания самого сердца (эндо-, мио-, перикардиты, ВПС, ОРЛ, КМП), </a:t>
            </a:r>
          </a:p>
          <a:p>
            <a:pPr algn="ctr">
              <a:buNone/>
            </a:pPr>
            <a:r>
              <a:rPr lang="ru-RU" sz="2500" dirty="0"/>
              <a:t>в основе могут быть нарушения ритма, </a:t>
            </a:r>
          </a:p>
          <a:p>
            <a:pPr algn="ctr">
              <a:buNone/>
            </a:pPr>
            <a:r>
              <a:rPr lang="ru-RU" sz="2500" dirty="0"/>
              <a:t>экстракардиальные причины (заболевания легких, почек и т.д.)</a:t>
            </a:r>
          </a:p>
          <a:p>
            <a:pPr>
              <a:buNone/>
            </a:pPr>
            <a:r>
              <a:rPr lang="ru-RU" sz="2500" dirty="0"/>
              <a:t>    </a:t>
            </a:r>
          </a:p>
          <a:p>
            <a:pPr algn="ctr">
              <a:buNone/>
            </a:pPr>
            <a:r>
              <a:rPr lang="ru-RU" sz="2500" dirty="0" err="1"/>
              <a:t>М.Я.Студеникин</a:t>
            </a:r>
            <a:r>
              <a:rPr lang="ru-RU" sz="2500" dirty="0"/>
              <a:t> и В.И.Сербин выделяли </a:t>
            </a:r>
          </a:p>
          <a:p>
            <a:pPr algn="ctr">
              <a:buNone/>
            </a:pPr>
            <a:r>
              <a:rPr lang="ru-RU" sz="2500" dirty="0"/>
              <a:t>следующие патогенетические варианты СН:</a:t>
            </a:r>
          </a:p>
          <a:p>
            <a:pPr>
              <a:buNone/>
            </a:pPr>
            <a:r>
              <a:rPr lang="ru-RU" sz="2500" b="1" dirty="0">
                <a:solidFill>
                  <a:srgbClr val="002060"/>
                </a:solidFill>
              </a:rPr>
              <a:t>   1. </a:t>
            </a:r>
            <a:r>
              <a:rPr lang="ru-RU" sz="2500" b="1" dirty="0" err="1">
                <a:solidFill>
                  <a:srgbClr val="002060"/>
                </a:solidFill>
              </a:rPr>
              <a:t>Миокардиально-обменный</a:t>
            </a:r>
            <a:r>
              <a:rPr lang="ru-RU" sz="2500" b="1" dirty="0">
                <a:solidFill>
                  <a:srgbClr val="002060"/>
                </a:solidFill>
              </a:rPr>
              <a:t> </a:t>
            </a:r>
            <a:r>
              <a:rPr lang="ru-RU" sz="2500" dirty="0"/>
              <a:t>– заболевания миокарда токсического, инфекционного и аллергического характера,</a:t>
            </a:r>
          </a:p>
          <a:p>
            <a:pPr>
              <a:buNone/>
            </a:pPr>
            <a:r>
              <a:rPr lang="ru-RU" sz="2500" b="1" dirty="0">
                <a:solidFill>
                  <a:srgbClr val="002060"/>
                </a:solidFill>
              </a:rPr>
              <a:t>   2. Снижение сократимости миокарда </a:t>
            </a:r>
            <a:r>
              <a:rPr lang="ru-RU" sz="2500" dirty="0"/>
              <a:t>из-за переутомления и вторичных изменений в нем вследствие гиперфункции (пороки сердца и повышение давления в сосудах большого и/или малого круга кровообращения),</a:t>
            </a:r>
          </a:p>
          <a:p>
            <a:pPr>
              <a:buNone/>
            </a:pPr>
            <a:r>
              <a:rPr lang="ru-RU" sz="2500" b="1" dirty="0">
                <a:solidFill>
                  <a:srgbClr val="002060"/>
                </a:solidFill>
              </a:rPr>
              <a:t>   3. Смешанный вариант </a:t>
            </a:r>
            <a:r>
              <a:rPr lang="ru-RU" sz="2500" dirty="0"/>
              <a:t>– сочетание повреждения миокарда и перегрузка сердца (тиреотоксикоз, ревматические ПС)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2" y="0"/>
            <a:ext cx="10215598" cy="6858000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Действие </a:t>
            </a:r>
            <a:r>
              <a:rPr lang="ru-RU" dirty="0" err="1"/>
              <a:t>инотропных</a:t>
            </a:r>
            <a:r>
              <a:rPr lang="ru-RU" dirty="0"/>
              <a:t> препаратов </a:t>
            </a:r>
          </a:p>
          <a:p>
            <a:pPr algn="ctr">
              <a:buNone/>
            </a:pPr>
            <a:r>
              <a:rPr lang="ru-RU" dirty="0"/>
              <a:t>направлено на улучшение сократительной способности сердца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Выделяют две группы </a:t>
            </a:r>
            <a:r>
              <a:rPr lang="ru-RU" dirty="0" err="1"/>
              <a:t>инотропных</a:t>
            </a:r>
            <a:r>
              <a:rPr lang="ru-RU" dirty="0"/>
              <a:t> препаратов: </a:t>
            </a:r>
          </a:p>
          <a:p>
            <a:pPr algn="ctr">
              <a:buNone/>
            </a:pPr>
            <a:r>
              <a:rPr lang="ru-RU" b="1" dirty="0"/>
              <a:t>сердечные гликозиды </a:t>
            </a:r>
            <a:r>
              <a:rPr lang="ru-RU" dirty="0"/>
              <a:t>и</a:t>
            </a:r>
            <a:r>
              <a:rPr lang="ru-RU" b="1" dirty="0"/>
              <a:t> </a:t>
            </a:r>
            <a:r>
              <a:rPr lang="ru-RU" b="1" dirty="0" err="1"/>
              <a:t>негликозидные</a:t>
            </a:r>
            <a:r>
              <a:rPr lang="ru-RU" dirty="0"/>
              <a:t> </a:t>
            </a:r>
            <a:r>
              <a:rPr lang="ru-RU" dirty="0" err="1"/>
              <a:t>инотропные</a:t>
            </a:r>
            <a:r>
              <a:rPr lang="ru-RU" dirty="0"/>
              <a:t> препараты 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К </a:t>
            </a:r>
            <a:r>
              <a:rPr lang="ru-RU" b="1" dirty="0" err="1"/>
              <a:t>негликозидным</a:t>
            </a:r>
            <a:r>
              <a:rPr lang="ru-RU" dirty="0"/>
              <a:t> </a:t>
            </a:r>
            <a:r>
              <a:rPr lang="ru-RU" dirty="0" err="1"/>
              <a:t>инотропным</a:t>
            </a:r>
            <a:r>
              <a:rPr lang="ru-RU" dirty="0"/>
              <a:t> препаратам относятся: </a:t>
            </a:r>
          </a:p>
          <a:p>
            <a:r>
              <a:rPr lang="ru-RU" dirty="0"/>
              <a:t>β</a:t>
            </a:r>
            <a:r>
              <a:rPr lang="ru-RU" baseline="-25000" dirty="0"/>
              <a:t>1</a:t>
            </a:r>
            <a:r>
              <a:rPr lang="ru-RU" dirty="0"/>
              <a:t>-адреномиметики (</a:t>
            </a:r>
            <a:r>
              <a:rPr lang="ru-RU" dirty="0" err="1"/>
              <a:t>добутамин</a:t>
            </a:r>
            <a:r>
              <a:rPr lang="ru-RU" dirty="0"/>
              <a:t>, </a:t>
            </a:r>
            <a:r>
              <a:rPr lang="ru-RU" dirty="0" err="1"/>
              <a:t>добутамин</a:t>
            </a:r>
            <a:r>
              <a:rPr lang="ru-RU" dirty="0"/>
              <a:t> </a:t>
            </a:r>
            <a:r>
              <a:rPr lang="ru-RU" dirty="0" err="1"/>
              <a:t>солвей</a:t>
            </a:r>
            <a:r>
              <a:rPr lang="ru-RU" dirty="0"/>
              <a:t>, </a:t>
            </a:r>
            <a:r>
              <a:rPr lang="ru-RU" dirty="0" err="1"/>
              <a:t>доксаминол</a:t>
            </a:r>
            <a:r>
              <a:rPr lang="ru-RU" dirty="0"/>
              <a:t>, </a:t>
            </a:r>
            <a:r>
              <a:rPr lang="ru-RU" dirty="0" err="1"/>
              <a:t>ксамотерол</a:t>
            </a:r>
            <a:r>
              <a:rPr lang="ru-RU" dirty="0"/>
              <a:t>, </a:t>
            </a:r>
            <a:r>
              <a:rPr lang="ru-RU" dirty="0" err="1"/>
              <a:t>бутопамин</a:t>
            </a:r>
            <a:r>
              <a:rPr lang="ru-RU" dirty="0"/>
              <a:t>, </a:t>
            </a:r>
            <a:r>
              <a:rPr lang="ru-RU" dirty="0" err="1"/>
              <a:t>преналтерол</a:t>
            </a:r>
            <a:r>
              <a:rPr lang="ru-RU" dirty="0"/>
              <a:t>, </a:t>
            </a:r>
            <a:r>
              <a:rPr lang="ru-RU" dirty="0" err="1"/>
              <a:t>тазолол</a:t>
            </a:r>
            <a:r>
              <a:rPr lang="ru-RU" dirty="0"/>
              <a:t>), </a:t>
            </a:r>
          </a:p>
          <a:p>
            <a:r>
              <a:rPr lang="ru-RU" dirty="0"/>
              <a:t>β</a:t>
            </a:r>
            <a:r>
              <a:rPr lang="ru-RU" baseline="-25000" dirty="0"/>
              <a:t>2</a:t>
            </a:r>
            <a:r>
              <a:rPr lang="ru-RU" dirty="0"/>
              <a:t>-адреномиметики (</a:t>
            </a:r>
            <a:r>
              <a:rPr lang="ru-RU" dirty="0" err="1"/>
              <a:t>пирбутерол</a:t>
            </a:r>
            <a:r>
              <a:rPr lang="ru-RU" dirty="0"/>
              <a:t>), </a:t>
            </a:r>
          </a:p>
          <a:p>
            <a:r>
              <a:rPr lang="ru-RU" dirty="0" err="1"/>
              <a:t>допаминергические</a:t>
            </a:r>
            <a:r>
              <a:rPr lang="ru-RU" dirty="0"/>
              <a:t> средства (</a:t>
            </a:r>
            <a:r>
              <a:rPr lang="ru-RU" dirty="0" err="1"/>
              <a:t>допамин</a:t>
            </a:r>
            <a:r>
              <a:rPr lang="ru-RU" dirty="0"/>
              <a:t>, </a:t>
            </a:r>
            <a:r>
              <a:rPr lang="ru-RU" dirty="0" err="1"/>
              <a:t>леводопа</a:t>
            </a:r>
            <a:r>
              <a:rPr lang="ru-RU" dirty="0"/>
              <a:t>), </a:t>
            </a:r>
          </a:p>
          <a:p>
            <a:r>
              <a:rPr lang="ru-RU" dirty="0"/>
              <a:t>ингибиторы </a:t>
            </a:r>
            <a:r>
              <a:rPr lang="ru-RU" dirty="0" err="1"/>
              <a:t>фосфодиестеразы</a:t>
            </a:r>
            <a:r>
              <a:rPr lang="ru-RU" dirty="0"/>
              <a:t> (</a:t>
            </a:r>
            <a:r>
              <a:rPr lang="ru-RU" dirty="0" err="1"/>
              <a:t>амрион</a:t>
            </a:r>
            <a:r>
              <a:rPr lang="ru-RU" dirty="0"/>
              <a:t>, </a:t>
            </a:r>
            <a:r>
              <a:rPr lang="ru-RU" dirty="0" err="1"/>
              <a:t>милринон</a:t>
            </a:r>
            <a:r>
              <a:rPr lang="ru-RU" dirty="0"/>
              <a:t>, </a:t>
            </a:r>
            <a:r>
              <a:rPr lang="ru-RU" dirty="0" err="1"/>
              <a:t>эноксимон</a:t>
            </a:r>
            <a:r>
              <a:rPr lang="ru-RU" dirty="0"/>
              <a:t>, </a:t>
            </a:r>
            <a:r>
              <a:rPr lang="ru-RU" dirty="0" err="1"/>
              <a:t>адибендан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14416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/>
              <a:t>Сердечные гликозиды (СГ)</a:t>
            </a:r>
            <a:br>
              <a:rPr lang="ru-RU" dirty="0"/>
            </a:br>
            <a:endParaRPr lang="ru-RU" dirty="0"/>
          </a:p>
          <a:p>
            <a:r>
              <a:rPr lang="ru-RU" dirty="0"/>
              <a:t>СГ по химическому строению напоминают строение желчных кислот, кортизона, витаминов, гормонов, холестерина, которые, являясь естественными метаболитами, на протяжении жизни поддерживают деятельность сердца</a:t>
            </a:r>
          </a:p>
          <a:p>
            <a:r>
              <a:rPr lang="ru-RU" dirty="0"/>
              <a:t>Гликозиды состоят из двух частей: </a:t>
            </a:r>
          </a:p>
          <a:p>
            <a:pPr>
              <a:buNone/>
            </a:pPr>
            <a:r>
              <a:rPr lang="ru-RU" dirty="0"/>
              <a:t>   сахаристой (</a:t>
            </a:r>
            <a:r>
              <a:rPr lang="ru-RU" dirty="0" err="1"/>
              <a:t>гликон</a:t>
            </a:r>
            <a:r>
              <a:rPr lang="ru-RU" dirty="0"/>
              <a:t>) и </a:t>
            </a:r>
            <a:r>
              <a:rPr lang="ru-RU" dirty="0" err="1"/>
              <a:t>несахаристой</a:t>
            </a:r>
            <a:r>
              <a:rPr lang="ru-RU" dirty="0"/>
              <a:t> (</a:t>
            </a:r>
            <a:r>
              <a:rPr lang="ru-RU" dirty="0" err="1"/>
              <a:t>агликон</a:t>
            </a:r>
            <a:r>
              <a:rPr lang="ru-RU" dirty="0"/>
              <a:t>) – она и определяет</a:t>
            </a:r>
          </a:p>
          <a:p>
            <a:pPr>
              <a:buNone/>
            </a:pPr>
            <a:r>
              <a:rPr lang="ru-RU" dirty="0"/>
              <a:t>  фармакологическую активность препарата</a:t>
            </a:r>
          </a:p>
          <a:p>
            <a:r>
              <a:rPr lang="ru-RU" dirty="0"/>
              <a:t>Особенность химического строения СГ - наличие ненасыщенного пятичленного кольца, за счет которого они могут вступать в реакции с БАВ</a:t>
            </a:r>
          </a:p>
          <a:p>
            <a:r>
              <a:rPr lang="ru-RU" dirty="0"/>
              <a:t>При поступлении в организм СГ распределяются неравномерно: 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sz="2000" dirty="0"/>
              <a:t>в миокарде </a:t>
            </a:r>
            <a:r>
              <a:rPr lang="ru-RU" sz="1600" dirty="0"/>
              <a:t>(проявляют свое фармакологическое действие) </a:t>
            </a:r>
            <a:r>
              <a:rPr lang="ru-RU" sz="2000" dirty="0"/>
              <a:t>фиксируется 10% от принятой дозы,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sz="2000" dirty="0"/>
              <a:t>в </a:t>
            </a:r>
            <a:r>
              <a:rPr lang="ru-RU" sz="2000" dirty="0" err="1"/>
              <a:t>поперечно-полосатых</a:t>
            </a:r>
            <a:r>
              <a:rPr lang="ru-RU" sz="2000" dirty="0"/>
              <a:t> мышцах </a:t>
            </a:r>
            <a:r>
              <a:rPr lang="ru-RU" sz="1600" dirty="0"/>
              <a:t>(не оказывают никакого фармакологического эффекта) </a:t>
            </a:r>
            <a:r>
              <a:rPr lang="ru-RU" sz="2000" dirty="0"/>
              <a:t>- 50%  </a:t>
            </a:r>
          </a:p>
          <a:p>
            <a:r>
              <a:rPr lang="ru-RU" dirty="0"/>
              <a:t>СГ вступают в прочную длительную связь с белками сыворотки крови (альбуминами)</a:t>
            </a:r>
          </a:p>
          <a:p>
            <a:r>
              <a:rPr lang="ru-RU" dirty="0"/>
              <a:t>Насыщение альбуминовой фракции идет медленно, поэтому существуют разные методы </a:t>
            </a:r>
            <a:r>
              <a:rPr lang="ru-RU" dirty="0" err="1"/>
              <a:t>дигитализации</a:t>
            </a:r>
            <a:r>
              <a:rPr lang="ru-RU" dirty="0"/>
              <a:t> - насыщения белковой фракции СГ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r>
              <a:rPr lang="ru-RU" dirty="0"/>
              <a:t>Способность гликозидов хорошо связываться с белками сыворотки крови приводит к развитию материальной кумуляции</a:t>
            </a:r>
          </a:p>
          <a:p>
            <a:r>
              <a:rPr lang="ru-RU" dirty="0"/>
              <a:t>В основе материальной кумуляции лежит и особенность химического строения сахаристой части (</a:t>
            </a:r>
            <a:r>
              <a:rPr lang="ru-RU" dirty="0" err="1"/>
              <a:t>гликона</a:t>
            </a:r>
            <a:r>
              <a:rPr lang="ru-RU" dirty="0"/>
              <a:t>) - ее строение неадекватно для физиологических компонентов организма, в котором нет готовых структур, способных разрушать эту часть, что и способствует задержке СГ в организме </a:t>
            </a:r>
          </a:p>
          <a:p>
            <a:r>
              <a:rPr lang="ru-RU" dirty="0"/>
              <a:t>При применении возникает и функциональная кумуляция </a:t>
            </a:r>
          </a:p>
          <a:p>
            <a:pPr>
              <a:buNone/>
            </a:pPr>
            <a:r>
              <a:rPr lang="ru-RU" dirty="0"/>
              <a:t>   К ее развитию приводит суммация следовых потенциалов действия, которые остаются в миокарде предсердий после применения сердечных гликозидов</a:t>
            </a:r>
          </a:p>
          <a:p>
            <a:pPr>
              <a:buNone/>
            </a:pPr>
            <a:r>
              <a:rPr lang="ru-RU" dirty="0"/>
              <a:t>                                 Таким образом, к кумуляции приводит:</a:t>
            </a:r>
          </a:p>
          <a:p>
            <a:pPr>
              <a:buNone/>
            </a:pPr>
            <a:r>
              <a:rPr lang="ru-RU" dirty="0"/>
              <a:t>1. Прочная связь гликозидов с белками сыворотки крови.</a:t>
            </a:r>
          </a:p>
          <a:p>
            <a:pPr>
              <a:buNone/>
            </a:pPr>
            <a:r>
              <a:rPr lang="ru-RU" dirty="0"/>
              <a:t>2. Необычное строение </a:t>
            </a:r>
            <a:r>
              <a:rPr lang="ru-RU" dirty="0" err="1"/>
              <a:t>гликона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3. Суммация следовых потенциалов.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r>
              <a:rPr lang="ru-RU" dirty="0"/>
              <a:t>При ХСН развивается анаэробный (наименее благоприятный) обмен веществ</a:t>
            </a:r>
          </a:p>
          <a:p>
            <a:r>
              <a:rPr lang="ru-RU" dirty="0"/>
              <a:t>При этом страдает углеводно-фосфорный обмен (снижается утилизация глюкозы, молочной кислоты, </a:t>
            </a:r>
            <a:r>
              <a:rPr lang="ru-RU" dirty="0" err="1"/>
              <a:t>ресинтез</a:t>
            </a:r>
            <a:r>
              <a:rPr lang="ru-RU" dirty="0"/>
              <a:t> АТФ)</a:t>
            </a:r>
          </a:p>
          <a:p>
            <a:r>
              <a:rPr lang="ru-RU" dirty="0"/>
              <a:t>Кислородный запрос превышает выполняемую нагрузку, снижается синтез белка, РНК и ДНК </a:t>
            </a:r>
            <a:r>
              <a:rPr lang="ru-RU" dirty="0" err="1"/>
              <a:t>миокардиоцитов</a:t>
            </a:r>
            <a:endParaRPr lang="ru-RU" dirty="0"/>
          </a:p>
          <a:p>
            <a:r>
              <a:rPr lang="ru-RU" dirty="0"/>
              <a:t> Сердечные гликозиды переводят обмен веществ на аэробный цикл и за</a:t>
            </a:r>
          </a:p>
          <a:p>
            <a:pPr>
              <a:buNone/>
            </a:pPr>
            <a:r>
              <a:rPr lang="ru-RU" dirty="0"/>
              <a:t>    счет этого повышают количество синтезированного АТФ на одну молекулу</a:t>
            </a:r>
          </a:p>
          <a:p>
            <a:pPr>
              <a:buNone/>
            </a:pPr>
            <a:r>
              <a:rPr lang="ru-RU" dirty="0"/>
              <a:t>    кислорода</a:t>
            </a:r>
          </a:p>
          <a:p>
            <a:r>
              <a:rPr lang="ru-RU" dirty="0"/>
              <a:t> Благодаря двусторонней связи между функцией и энергообеспечением,</a:t>
            </a:r>
          </a:p>
          <a:p>
            <a:pPr>
              <a:buNone/>
            </a:pPr>
            <a:r>
              <a:rPr lang="ru-RU" dirty="0"/>
              <a:t>    возросшая функция получает свое энергетическое обеспечение и </a:t>
            </a:r>
          </a:p>
          <a:p>
            <a:pPr>
              <a:buNone/>
            </a:pPr>
            <a:r>
              <a:rPr lang="ru-RU" dirty="0"/>
              <a:t>    стимулирует увеличение количества белка, РНК, ДНК,</a:t>
            </a:r>
          </a:p>
          <a:p>
            <a:pPr>
              <a:buNone/>
            </a:pPr>
            <a:r>
              <a:rPr lang="ru-RU" dirty="0"/>
              <a:t>    обеспечивает рост </a:t>
            </a:r>
            <a:r>
              <a:rPr lang="ru-RU" dirty="0" err="1"/>
              <a:t>миокардиоцитов</a:t>
            </a:r>
            <a:r>
              <a:rPr lang="ru-RU" dirty="0"/>
              <a:t> посредством их гипертрофии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70009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/>
              <a:t>Механизм действия:</a:t>
            </a:r>
          </a:p>
          <a:p>
            <a:r>
              <a:rPr lang="ru-RU" dirty="0"/>
              <a:t>В норме </a:t>
            </a:r>
            <a:r>
              <a:rPr lang="ru-RU" dirty="0" err="1"/>
              <a:t>миокардиоцит</a:t>
            </a:r>
            <a:r>
              <a:rPr lang="ru-RU" dirty="0"/>
              <a:t> содержит в 20 раз меньше ионов натрия и в 30 раз больше ионов калия</a:t>
            </a:r>
          </a:p>
          <a:p>
            <a:r>
              <a:rPr lang="ru-RU" dirty="0"/>
              <a:t>В состоянии покоя наружная поверхность клеточной мембраны заряжена положительно, а внутренняя – отрицательно</a:t>
            </a:r>
          </a:p>
          <a:p>
            <a:r>
              <a:rPr lang="ru-RU" dirty="0"/>
              <a:t>В процессе возбуждения происходит деполяризация клеточной мембраны, при этом ионы натрия входят в клетку, увлекая за собой ионы кальция</a:t>
            </a:r>
          </a:p>
          <a:p>
            <a:r>
              <a:rPr lang="ru-RU" dirty="0"/>
              <a:t>Пока идет процесс поляризации, клеточная оболочка непроницаема для ионов калия</a:t>
            </a:r>
          </a:p>
          <a:p>
            <a:r>
              <a:rPr lang="ru-RU" dirty="0"/>
              <a:t>Когда ионы калия начинают выходить из клетки по градиенту концентрации происходит процесс </a:t>
            </a:r>
            <a:r>
              <a:rPr lang="ru-RU" dirty="0" err="1"/>
              <a:t>реполяризации</a:t>
            </a:r>
            <a:endParaRPr lang="ru-RU" dirty="0"/>
          </a:p>
          <a:p>
            <a:r>
              <a:rPr lang="ru-RU" dirty="0"/>
              <a:t>Этот процесс происходит перед сокращением мышцы</a:t>
            </a:r>
          </a:p>
          <a:p>
            <a:r>
              <a:rPr lang="ru-RU" dirty="0"/>
              <a:t>Ионы калия являются антагонистами интенсивности мышечного сокращения</a:t>
            </a:r>
          </a:p>
          <a:p>
            <a:r>
              <a:rPr lang="ru-RU" dirty="0"/>
              <a:t>Как только калий покидает клетку по саркоплазматическому </a:t>
            </a:r>
            <a:r>
              <a:rPr lang="ru-RU" dirty="0" err="1"/>
              <a:t>ретикулуму</a:t>
            </a:r>
            <a:r>
              <a:rPr lang="ru-RU" dirty="0"/>
              <a:t>, ионы кальция подходят ко всем органоидам клетки</a:t>
            </a:r>
          </a:p>
          <a:p>
            <a:r>
              <a:rPr lang="ru-RU" dirty="0"/>
              <a:t>Таким образом, в клетке собирается огромное количество ионов кальция, который поступает с ионами натрия в фазу деполяризации</a:t>
            </a:r>
          </a:p>
          <a:p>
            <a:r>
              <a:rPr lang="ru-RU" dirty="0"/>
              <a:t>На элементах сократительного аппарата клетки имеется фермент – </a:t>
            </a:r>
            <a:r>
              <a:rPr lang="ru-RU" dirty="0" err="1"/>
              <a:t>кальцийзависимаядефосфатаза</a:t>
            </a:r>
            <a:endParaRPr lang="ru-RU" dirty="0"/>
          </a:p>
          <a:p>
            <a:r>
              <a:rPr lang="ru-RU" dirty="0"/>
              <a:t>Кальций участвует в </a:t>
            </a:r>
            <a:r>
              <a:rPr lang="ru-RU" dirty="0" err="1"/>
              <a:t>фосфорилировании</a:t>
            </a:r>
            <a:r>
              <a:rPr lang="ru-RU" dirty="0"/>
              <a:t> этого фермента, что и обеспечивает сокращение клетки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r>
              <a:rPr lang="ru-RU" dirty="0"/>
              <a:t>Действие СГ направлено на ускорение наступления фазы </a:t>
            </a:r>
            <a:r>
              <a:rPr lang="ru-RU" dirty="0" err="1"/>
              <a:t>реполяризации</a:t>
            </a:r>
            <a:r>
              <a:rPr lang="ru-RU" dirty="0"/>
              <a:t> и максимальный выход ионов калия из клетки</a:t>
            </a:r>
          </a:p>
          <a:p>
            <a:r>
              <a:rPr lang="ru-RU" dirty="0"/>
              <a:t>После сокращения необходимо восстановление ионного состава клетки (возврат в клетку ионов калия и выход натрия)</a:t>
            </a:r>
          </a:p>
          <a:p>
            <a:r>
              <a:rPr lang="ru-RU" dirty="0"/>
              <a:t>Этот процесс </a:t>
            </a:r>
            <a:r>
              <a:rPr lang="ru-RU" dirty="0" err="1"/>
              <a:t>Э-зависимый</a:t>
            </a:r>
            <a:r>
              <a:rPr lang="ru-RU" dirty="0"/>
              <a:t> и обеспечивается действием натрий-, калий-, </a:t>
            </a:r>
            <a:r>
              <a:rPr lang="ru-RU" dirty="0" err="1"/>
              <a:t>магнийзависимой</a:t>
            </a:r>
            <a:r>
              <a:rPr lang="ru-RU" dirty="0"/>
              <a:t> </a:t>
            </a:r>
            <a:r>
              <a:rPr lang="ru-RU" dirty="0" err="1"/>
              <a:t>АТФ-азы</a:t>
            </a:r>
            <a:r>
              <a:rPr lang="ru-RU" dirty="0"/>
              <a:t> - фермента, который участвует в </a:t>
            </a:r>
            <a:r>
              <a:rPr lang="ru-RU" dirty="0" err="1"/>
              <a:t>дефосфорилировании</a:t>
            </a:r>
            <a:r>
              <a:rPr lang="ru-RU" dirty="0"/>
              <a:t> АТФ, а выделившаяся при этом энергия идет на работу </a:t>
            </a:r>
            <a:r>
              <a:rPr lang="en-US" dirty="0"/>
              <a:t>Na</a:t>
            </a:r>
            <a:r>
              <a:rPr lang="ru-RU" dirty="0"/>
              <a:t>-К-насоса</a:t>
            </a:r>
          </a:p>
          <a:p>
            <a:r>
              <a:rPr lang="ru-RU" dirty="0"/>
              <a:t>Активным центром </a:t>
            </a:r>
            <a:r>
              <a:rPr lang="en-US" dirty="0"/>
              <a:t>N</a:t>
            </a:r>
            <a:r>
              <a:rPr lang="ru-RU" dirty="0"/>
              <a:t>а, К, </a:t>
            </a:r>
            <a:r>
              <a:rPr lang="en-US" dirty="0"/>
              <a:t>Mg</a:t>
            </a:r>
            <a:r>
              <a:rPr lang="ru-RU" dirty="0"/>
              <a:t>-зависимой </a:t>
            </a:r>
            <a:r>
              <a:rPr lang="ru-RU" dirty="0" err="1"/>
              <a:t>АТФ-азы</a:t>
            </a:r>
            <a:r>
              <a:rPr lang="ru-RU" dirty="0"/>
              <a:t> является сульфгидрильная группа</a:t>
            </a:r>
          </a:p>
          <a:p>
            <a:r>
              <a:rPr lang="ru-RU" dirty="0"/>
              <a:t>Действие СГ  - блокирование активного центра этого фермента, при этом его активность снижается, энергия на работу </a:t>
            </a:r>
            <a:r>
              <a:rPr lang="en-US" dirty="0"/>
              <a:t>Na</a:t>
            </a:r>
            <a:r>
              <a:rPr lang="ru-RU" dirty="0"/>
              <a:t>-К-насоса не выделяется, ионы натрия остаются в клетке, что способствует улучшению прохождения процесса деполяризации</a:t>
            </a:r>
          </a:p>
          <a:p>
            <a:r>
              <a:rPr lang="ru-RU" dirty="0"/>
              <a:t>Однако, при уменьшении содержания ионов калия ниже определенного уровня процесс синтеза </a:t>
            </a:r>
            <a:r>
              <a:rPr lang="ru-RU" dirty="0" err="1"/>
              <a:t>креатинфосфата</a:t>
            </a:r>
            <a:r>
              <a:rPr lang="ru-RU" dirty="0"/>
              <a:t> резко снижается, что приводит к снижению силы сокращения миокарда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r>
              <a:rPr lang="ru-RU" dirty="0"/>
              <a:t>СГ тормозят </a:t>
            </a:r>
            <a:r>
              <a:rPr lang="ru-RU" dirty="0" err="1"/>
              <a:t>дезаминазу</a:t>
            </a:r>
            <a:r>
              <a:rPr lang="ru-RU" dirty="0"/>
              <a:t> АТФ, что обеспечивает стабильность АТФ и перевод </a:t>
            </a:r>
            <a:r>
              <a:rPr lang="ru-RU" dirty="0" err="1"/>
              <a:t>актиновых</a:t>
            </a:r>
            <a:r>
              <a:rPr lang="ru-RU" dirty="0"/>
              <a:t> нитей в активные фибриллярные</a:t>
            </a:r>
          </a:p>
          <a:p>
            <a:r>
              <a:rPr lang="ru-RU" dirty="0"/>
              <a:t>СГ вызывают повышение кислородного запроса до 70%, а КПД сердечной мышцы возрастает на 205 %</a:t>
            </a:r>
          </a:p>
          <a:p>
            <a:r>
              <a:rPr lang="ru-RU" dirty="0"/>
              <a:t>Обеспечивая депонирование крови и одновременно увеличивая скорость кровотока, СГ способствуют ликвидации отека</a:t>
            </a:r>
          </a:p>
          <a:p>
            <a:r>
              <a:rPr lang="ru-RU" dirty="0"/>
              <a:t>Воздействуя на обменные процессы, повышают образование </a:t>
            </a:r>
            <a:r>
              <a:rPr lang="ru-RU" dirty="0" err="1"/>
              <a:t>коронарорасширяющих</a:t>
            </a:r>
            <a:r>
              <a:rPr lang="ru-RU" dirty="0"/>
              <a:t> компонентов (молочная, </a:t>
            </a:r>
            <a:r>
              <a:rPr lang="ru-RU" dirty="0" err="1"/>
              <a:t>адениловая</a:t>
            </a:r>
            <a:r>
              <a:rPr lang="ru-RU" dirty="0"/>
              <a:t> кислоты), увеличивают содержание гликогена на 40%</a:t>
            </a:r>
          </a:p>
          <a:p>
            <a:r>
              <a:rPr lang="ru-RU" dirty="0"/>
              <a:t>Большие дозы СГ, наоборот снижают содержание гликогена в сердце, </a:t>
            </a:r>
          </a:p>
          <a:p>
            <a:pPr>
              <a:buNone/>
            </a:pPr>
            <a:r>
              <a:rPr lang="ru-RU" dirty="0"/>
              <a:t>   что по мнению академика Черкеса связано с развитием гипоксии миокарда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Препараты дигиталиса более 200 лет, после их первого применения английским врачом W. </a:t>
            </a:r>
            <a:r>
              <a:rPr lang="ru-RU" dirty="0" err="1"/>
              <a:t>Whithering</a:t>
            </a:r>
            <a:r>
              <a:rPr lang="ru-RU" dirty="0"/>
              <a:t> в 1785 г., занимали ведущее место в лечении СН</a:t>
            </a:r>
          </a:p>
          <a:p>
            <a:r>
              <a:rPr lang="ru-RU" dirty="0"/>
              <a:t> Длительное время СГ - наряду с </a:t>
            </a:r>
            <a:r>
              <a:rPr lang="ru-RU" dirty="0" err="1"/>
              <a:t>диуретиками</a:t>
            </a:r>
            <a:r>
              <a:rPr lang="ru-RU" dirty="0"/>
              <a:t>  - были единственными средствами,</a:t>
            </a:r>
          </a:p>
          <a:p>
            <a:pPr>
              <a:buNone/>
            </a:pPr>
            <a:r>
              <a:rPr lang="ru-RU" dirty="0"/>
              <a:t>    использовавшимися для лечения СН</a:t>
            </a:r>
          </a:p>
          <a:p>
            <a:r>
              <a:rPr lang="ru-RU" dirty="0"/>
              <a:t>Только с конца 1980-х гг. - активная дискуссия относительно целесообразности применения СГ в лечении СН:</a:t>
            </a:r>
          </a:p>
          <a:p>
            <a:pPr>
              <a:buNone/>
            </a:pPr>
            <a:r>
              <a:rPr lang="ru-RU" dirty="0"/>
              <a:t>    у взрослых пациентов было показано, что назначение </a:t>
            </a:r>
            <a:r>
              <a:rPr lang="ru-RU" dirty="0" err="1"/>
              <a:t>дигоксина</a:t>
            </a:r>
            <a:r>
              <a:rPr lang="ru-RU" dirty="0"/>
              <a:t> практически не влияет на продолжительность жизни, но увеличивает число госпитализаций, приводит к развитию таких серьезных осложнений, как нарушение сердечного ритма, инфаркт миокарда </a:t>
            </a:r>
          </a:p>
          <a:p>
            <a:r>
              <a:rPr lang="ru-RU" dirty="0"/>
              <a:t>Вместе с тем,  </a:t>
            </a:r>
            <a:r>
              <a:rPr lang="ru-RU" dirty="0" err="1"/>
              <a:t>дигоксин</a:t>
            </a:r>
            <a:r>
              <a:rPr lang="ru-RU" dirty="0"/>
              <a:t> и до настоящего времени - препарат первой линии в лечении СН у детей</a:t>
            </a:r>
          </a:p>
          <a:p>
            <a:r>
              <a:rPr lang="ru-RU" dirty="0"/>
              <a:t>Гемодинамическое действие </a:t>
            </a:r>
            <a:r>
              <a:rPr lang="ru-RU" dirty="0" err="1"/>
              <a:t>дигоксина</a:t>
            </a:r>
            <a:r>
              <a:rPr lang="ru-RU" dirty="0"/>
              <a:t> - повышение сердечного выброса, увеличение фракции выброса левого желудочка (ЛЖ), снижение </a:t>
            </a:r>
            <a:r>
              <a:rPr lang="ru-RU" dirty="0" err="1"/>
              <a:t>конечно-диастолического</a:t>
            </a:r>
            <a:r>
              <a:rPr lang="ru-RU" dirty="0"/>
              <a:t> давления в полости ЛЖ, повышение толерантности к </a:t>
            </a:r>
          </a:p>
          <a:p>
            <a:pPr>
              <a:buNone/>
            </a:pPr>
            <a:r>
              <a:rPr lang="ru-RU" dirty="0"/>
              <a:t>   физической нагрузке, увеличение </a:t>
            </a:r>
            <a:r>
              <a:rPr lang="ru-RU" dirty="0" err="1"/>
              <a:t>натриуреза</a:t>
            </a:r>
            <a:endParaRPr lang="ru-RU" dirty="0"/>
          </a:p>
          <a:p>
            <a:r>
              <a:rPr lang="ru-RU" dirty="0"/>
              <a:t> Нейрогуморальные эффекты препарата - снижение уровня НА плазмы, </a:t>
            </a:r>
          </a:p>
          <a:p>
            <a:pPr>
              <a:buNone/>
            </a:pPr>
            <a:r>
              <a:rPr lang="ru-RU" dirty="0"/>
              <a:t>    уменьшение активности периферической нервной системы, </a:t>
            </a:r>
          </a:p>
          <a:p>
            <a:pPr>
              <a:buNone/>
            </a:pPr>
            <a:r>
              <a:rPr lang="ru-RU" dirty="0"/>
              <a:t>    уменьшение активности РААС, снижение тонуса </a:t>
            </a:r>
            <a:r>
              <a:rPr lang="ru-RU" dirty="0" err="1"/>
              <a:t>вагуса</a:t>
            </a:r>
            <a:r>
              <a:rPr lang="ru-RU" dirty="0"/>
              <a:t>,</a:t>
            </a:r>
          </a:p>
          <a:p>
            <a:pPr>
              <a:buNone/>
            </a:pPr>
            <a:r>
              <a:rPr lang="ru-RU" dirty="0"/>
              <a:t>    нормализация активности артериальных </a:t>
            </a:r>
            <a:r>
              <a:rPr lang="ru-RU" dirty="0" err="1"/>
              <a:t>барорецепторов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7000900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Классификация сердечных гликозидов</a:t>
            </a:r>
          </a:p>
          <a:p>
            <a:pPr algn="ctr">
              <a:buNone/>
            </a:pPr>
            <a:r>
              <a:rPr lang="ru-RU" dirty="0"/>
              <a:t>По длительности действия  </a:t>
            </a:r>
          </a:p>
          <a:p>
            <a:pPr>
              <a:buNone/>
            </a:pPr>
            <a:r>
              <a:rPr lang="ru-RU" dirty="0"/>
              <a:t>        1. Длительного действия:</a:t>
            </a:r>
          </a:p>
          <a:p>
            <a:pPr lvl="0">
              <a:buNone/>
            </a:pPr>
            <a:r>
              <a:rPr lang="ru-RU" dirty="0"/>
              <a:t>             </a:t>
            </a:r>
            <a:r>
              <a:rPr lang="ru-RU" dirty="0" err="1"/>
              <a:t>дигитоксин</a:t>
            </a:r>
            <a:endParaRPr lang="ru-RU" dirty="0"/>
          </a:p>
          <a:p>
            <a:pPr>
              <a:buNone/>
            </a:pPr>
            <a:r>
              <a:rPr lang="ru-RU" dirty="0"/>
              <a:t>        </a:t>
            </a:r>
          </a:p>
          <a:p>
            <a:pPr>
              <a:buNone/>
            </a:pPr>
            <a:r>
              <a:rPr lang="ru-RU" dirty="0"/>
              <a:t>        2. Средней продолжительности действия:</a:t>
            </a:r>
          </a:p>
          <a:p>
            <a:pPr lvl="0">
              <a:buNone/>
            </a:pPr>
            <a:r>
              <a:rPr lang="ru-RU" dirty="0"/>
              <a:t>             </a:t>
            </a:r>
            <a:r>
              <a:rPr lang="ru-RU" dirty="0" err="1"/>
              <a:t>дигоксин</a:t>
            </a:r>
            <a:endParaRPr lang="ru-RU" dirty="0"/>
          </a:p>
          <a:p>
            <a:pPr>
              <a:buNone/>
            </a:pPr>
            <a:r>
              <a:rPr lang="ru-RU" dirty="0"/>
              <a:t>        </a:t>
            </a:r>
          </a:p>
          <a:p>
            <a:pPr>
              <a:buNone/>
            </a:pPr>
            <a:r>
              <a:rPr lang="ru-RU" dirty="0"/>
              <a:t>        3. Короткого действия:	</a:t>
            </a:r>
          </a:p>
          <a:p>
            <a:pPr lvl="0">
              <a:buNone/>
            </a:pPr>
            <a:r>
              <a:rPr lang="ru-RU" dirty="0"/>
              <a:t>             </a:t>
            </a:r>
            <a:r>
              <a:rPr lang="ru-RU" dirty="0" err="1"/>
              <a:t>строфантин</a:t>
            </a:r>
            <a:endParaRPr lang="ru-RU" dirty="0"/>
          </a:p>
          <a:p>
            <a:pPr lvl="0">
              <a:buNone/>
            </a:pPr>
            <a:r>
              <a:rPr lang="ru-RU" dirty="0"/>
              <a:t>             </a:t>
            </a:r>
            <a:r>
              <a:rPr lang="ru-RU" dirty="0" err="1"/>
              <a:t>коргликон</a:t>
            </a:r>
            <a:endParaRPr lang="ru-RU" dirty="0"/>
          </a:p>
          <a:p>
            <a:pPr lvl="0">
              <a:buNone/>
            </a:pPr>
            <a:r>
              <a:rPr lang="ru-RU" dirty="0"/>
              <a:t>             </a:t>
            </a:r>
            <a:r>
              <a:rPr lang="ru-RU" dirty="0" err="1"/>
              <a:t>конваллятоксин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0" y="142852"/>
            <a:ext cx="10001320" cy="6034111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b="1" i="1" dirty="0">
                <a:solidFill>
                  <a:srgbClr val="002060"/>
                </a:solidFill>
              </a:rPr>
              <a:t>Для лечения </a:t>
            </a:r>
            <a:r>
              <a:rPr lang="ru-RU" b="1" i="1" dirty="0" err="1">
                <a:solidFill>
                  <a:srgbClr val="002060"/>
                </a:solidFill>
              </a:rPr>
              <a:t>декомпенсированной</a:t>
            </a:r>
            <a:r>
              <a:rPr lang="ru-RU" b="1" i="1" dirty="0">
                <a:solidFill>
                  <a:srgbClr val="002060"/>
                </a:solidFill>
              </a:rPr>
              <a:t> СН - </a:t>
            </a:r>
          </a:p>
          <a:p>
            <a:pPr>
              <a:spcBef>
                <a:spcPts val="0"/>
              </a:spcBef>
            </a:pPr>
            <a:r>
              <a:rPr lang="ru-RU" dirty="0"/>
              <a:t>при развитии острой левожелудочковой недостаточности, </a:t>
            </a:r>
          </a:p>
          <a:p>
            <a:pPr>
              <a:spcBef>
                <a:spcPts val="0"/>
              </a:spcBef>
            </a:pPr>
            <a:r>
              <a:rPr lang="ru-RU" dirty="0" err="1"/>
              <a:t>предотеке</a:t>
            </a:r>
            <a:r>
              <a:rPr lang="ru-RU" dirty="0"/>
              <a:t> легких </a:t>
            </a:r>
          </a:p>
          <a:p>
            <a:pPr>
              <a:spcBef>
                <a:spcPts val="0"/>
              </a:spcBef>
              <a:buNone/>
            </a:pPr>
            <a:r>
              <a:rPr lang="ru-RU" dirty="0"/>
              <a:t>                                                    необходимо </a:t>
            </a:r>
          </a:p>
          <a:p>
            <a:pPr>
              <a:spcBef>
                <a:spcPts val="0"/>
              </a:spcBef>
            </a:pPr>
            <a:r>
              <a:rPr lang="ru-RU" dirty="0"/>
              <a:t>в/</a:t>
            </a:r>
            <a:r>
              <a:rPr lang="ru-RU" dirty="0" err="1"/>
              <a:t>в</a:t>
            </a:r>
            <a:r>
              <a:rPr lang="ru-RU" dirty="0"/>
              <a:t> капельное введение сердечных гликозидов короткого действия –</a:t>
            </a:r>
          </a:p>
          <a:p>
            <a:pPr>
              <a:spcBef>
                <a:spcPts val="0"/>
              </a:spcBef>
              <a:buNone/>
            </a:pPr>
            <a:r>
              <a:rPr lang="ru-RU" b="1" i="1" dirty="0">
                <a:solidFill>
                  <a:srgbClr val="002060"/>
                </a:solidFill>
              </a:rPr>
              <a:t>           </a:t>
            </a:r>
            <a:r>
              <a:rPr lang="ru-RU" b="1" i="1" dirty="0" err="1">
                <a:solidFill>
                  <a:srgbClr val="002060"/>
                </a:solidFill>
              </a:rPr>
              <a:t>строфантина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dirty="0"/>
              <a:t>или </a:t>
            </a:r>
            <a:r>
              <a:rPr lang="ru-RU" b="1" i="1" dirty="0" err="1">
                <a:solidFill>
                  <a:srgbClr val="002060"/>
                </a:solidFill>
              </a:rPr>
              <a:t>коргликона</a:t>
            </a:r>
            <a:r>
              <a:rPr lang="ru-RU" dirty="0"/>
              <a:t>  (в/</a:t>
            </a:r>
            <a:r>
              <a:rPr lang="ru-RU" dirty="0" err="1"/>
              <a:t>в</a:t>
            </a:r>
            <a:r>
              <a:rPr lang="ru-RU" dirty="0"/>
              <a:t> медленно </a:t>
            </a:r>
            <a:r>
              <a:rPr lang="ru-RU" dirty="0" err="1"/>
              <a:t>капельно</a:t>
            </a:r>
            <a:r>
              <a:rPr lang="ru-RU" dirty="0"/>
              <a:t>)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i="1" dirty="0"/>
              <a:t>  Препараты вводятся внутривенно медленно </a:t>
            </a:r>
            <a:r>
              <a:rPr lang="ru-RU" sz="2000" i="1" dirty="0" err="1"/>
              <a:t>капельно</a:t>
            </a:r>
            <a:r>
              <a:rPr lang="ru-RU" sz="2000" i="1" dirty="0"/>
              <a:t> !!!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1" y="2643182"/>
          <a:ext cx="10001321" cy="4021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6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5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5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8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6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Возраст</a:t>
                      </a:r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Строфантин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Коргликон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8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Метод введения,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форма выпуска</a:t>
                      </a:r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Доза</a:t>
                      </a:r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Метод введения,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форма выпуска</a:t>
                      </a:r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Доза</a:t>
                      </a:r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1-6 </a:t>
                      </a:r>
                      <a:r>
                        <a:rPr lang="ru-RU" dirty="0" err="1"/>
                        <a:t>мес</a:t>
                      </a:r>
                      <a:endParaRPr lang="ru-RU" dirty="0"/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algn="ctr"/>
                      <a:r>
                        <a:rPr lang="ru-RU" dirty="0"/>
                        <a:t>1 мл </a:t>
                      </a:r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0,025% </a:t>
                      </a:r>
                    </a:p>
                    <a:p>
                      <a:pPr algn="ctr"/>
                      <a:r>
                        <a:rPr lang="ru-RU" dirty="0"/>
                        <a:t>или </a:t>
                      </a:r>
                    </a:p>
                    <a:p>
                      <a:pPr algn="ctr"/>
                      <a:r>
                        <a:rPr lang="ru-RU" dirty="0"/>
                        <a:t>0,05% </a:t>
                      </a:r>
                      <a:r>
                        <a:rPr lang="ru-RU" dirty="0" err="1"/>
                        <a:t>р-ра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0,1 мл 0,025% </a:t>
                      </a:r>
                      <a:r>
                        <a:rPr lang="ru-RU" dirty="0" err="1"/>
                        <a:t>р-ра</a:t>
                      </a:r>
                      <a:endParaRPr lang="ru-RU" dirty="0"/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algn="ctr"/>
                      <a:r>
                        <a:rPr lang="ru-RU" dirty="0"/>
                        <a:t>1 мл </a:t>
                      </a:r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0,06% </a:t>
                      </a:r>
                      <a:r>
                        <a:rPr lang="ru-RU" dirty="0" err="1"/>
                        <a:t>р-ра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0,1 мл</a:t>
                      </a:r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9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1-3 г.</a:t>
                      </a:r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21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0,1 мл 0,05% </a:t>
                      </a:r>
                      <a:r>
                        <a:rPr lang="ru-RU" dirty="0" err="1"/>
                        <a:t>р-ра</a:t>
                      </a:r>
                      <a:r>
                        <a:rPr lang="ru-RU" dirty="0"/>
                        <a:t>;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0,2 мл 0,025% </a:t>
                      </a:r>
                      <a:r>
                        <a:rPr lang="ru-RU" dirty="0" err="1"/>
                        <a:t>р-ра</a:t>
                      </a:r>
                      <a:endParaRPr lang="ru-RU" dirty="0"/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0,2 мл</a:t>
                      </a:r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6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4-7 лет</a:t>
                      </a:r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82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0,2 мл 0,05% </a:t>
                      </a:r>
                      <a:r>
                        <a:rPr lang="ru-RU" dirty="0" err="1"/>
                        <a:t>р-ра</a:t>
                      </a:r>
                      <a:r>
                        <a:rPr lang="ru-RU" dirty="0"/>
                        <a:t>;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0,3 мл 0,025% </a:t>
                      </a:r>
                      <a:r>
                        <a:rPr lang="ru-RU" dirty="0" err="1"/>
                        <a:t>р-ра</a:t>
                      </a:r>
                      <a:endParaRPr lang="ru-RU" dirty="0"/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0,3 мл</a:t>
                      </a:r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8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старше 7 лет</a:t>
                      </a:r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0,3 мл 0,05% </a:t>
                      </a:r>
                      <a:r>
                        <a:rPr lang="ru-RU" dirty="0" err="1"/>
                        <a:t>р-ра</a:t>
                      </a:r>
                      <a:r>
                        <a:rPr lang="ru-RU" dirty="0"/>
                        <a:t>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0,6 мл 0,025% </a:t>
                      </a:r>
                      <a:r>
                        <a:rPr lang="ru-RU" dirty="0" err="1"/>
                        <a:t>р-ра</a:t>
                      </a:r>
                      <a:endParaRPr lang="ru-RU" dirty="0"/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0,6-0,8 мл</a:t>
                      </a:r>
                    </a:p>
                  </a:txBody>
                  <a:tcPr marL="9525" marR="9525" marT="9525" marB="9525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0" y="0"/>
            <a:ext cx="1014416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Таким образом,  </a:t>
            </a:r>
          </a:p>
          <a:p>
            <a:pPr algn="ctr">
              <a:buNone/>
            </a:pPr>
            <a:r>
              <a:rPr lang="ru-RU" dirty="0"/>
              <a:t>в зависимости от ведущего патофизиологического механизма развития СН </a:t>
            </a:r>
          </a:p>
          <a:p>
            <a:pPr algn="ctr">
              <a:buNone/>
            </a:pPr>
            <a:r>
              <a:rPr lang="ru-RU" dirty="0"/>
              <a:t>при конкретном заболевании сердца целесообразно </a:t>
            </a:r>
          </a:p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выделять варианты СН</a:t>
            </a:r>
            <a:r>
              <a:rPr lang="ru-RU" dirty="0"/>
              <a:t>: 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    </a:t>
            </a:r>
            <a:r>
              <a:rPr lang="ru-RU" dirty="0" err="1">
                <a:solidFill>
                  <a:srgbClr val="002060"/>
                </a:solidFill>
              </a:rPr>
              <a:t>миокардиальный</a:t>
            </a:r>
            <a:r>
              <a:rPr lang="ru-RU" dirty="0"/>
              <a:t>,  </a:t>
            </a:r>
          </a:p>
          <a:p>
            <a:pPr>
              <a:buNone/>
            </a:pPr>
            <a:r>
              <a:rPr lang="ru-RU" dirty="0"/>
              <a:t>    </a:t>
            </a:r>
            <a:r>
              <a:rPr lang="ru-RU" dirty="0" err="1">
                <a:solidFill>
                  <a:srgbClr val="002060"/>
                </a:solidFill>
              </a:rPr>
              <a:t>циркуляторный</a:t>
            </a:r>
            <a:r>
              <a:rPr lang="ru-RU" dirty="0"/>
              <a:t> </a:t>
            </a:r>
            <a:r>
              <a:rPr lang="ru-RU" sz="2200" i="1" dirty="0"/>
              <a:t>(перегрузка давлением и/или объемом) </a:t>
            </a:r>
            <a:r>
              <a:rPr lang="ru-RU" dirty="0"/>
              <a:t>и</a:t>
            </a:r>
          </a:p>
          <a:p>
            <a:pPr>
              <a:buNone/>
            </a:pPr>
            <a:r>
              <a:rPr lang="ru-RU" dirty="0"/>
              <a:t>    связанный с нарушением </a:t>
            </a:r>
            <a:r>
              <a:rPr lang="ru-RU" dirty="0" err="1"/>
              <a:t>диастолического</a:t>
            </a:r>
            <a:r>
              <a:rPr lang="ru-RU" dirty="0"/>
              <a:t> расслабления ЛЖ </a:t>
            </a:r>
          </a:p>
          <a:p>
            <a:pPr algn="ctr">
              <a:buNone/>
            </a:pPr>
            <a:r>
              <a:rPr lang="ru-RU" i="1" dirty="0">
                <a:solidFill>
                  <a:srgbClr val="002060"/>
                </a:solidFill>
              </a:rPr>
              <a:t>  </a:t>
            </a:r>
          </a:p>
          <a:p>
            <a:pPr algn="ctr">
              <a:buNone/>
            </a:pPr>
            <a:r>
              <a:rPr lang="ru-RU" dirty="0" err="1">
                <a:solidFill>
                  <a:srgbClr val="002060"/>
                </a:solidFill>
              </a:rPr>
              <a:t>Миокардиальная</a:t>
            </a:r>
            <a:r>
              <a:rPr lang="ru-RU" dirty="0"/>
              <a:t> СН может носить первичный и вторичный характер:</a:t>
            </a:r>
          </a:p>
          <a:p>
            <a:r>
              <a:rPr lang="ru-RU" i="1" dirty="0"/>
              <a:t>Первичная</a:t>
            </a:r>
            <a:r>
              <a:rPr lang="ru-RU" dirty="0"/>
              <a:t> </a:t>
            </a:r>
            <a:r>
              <a:rPr lang="ru-RU" dirty="0" err="1"/>
              <a:t>миокардиальная</a:t>
            </a:r>
            <a:r>
              <a:rPr lang="ru-RU" dirty="0"/>
              <a:t> недостаточность  - возникает на фоне первичного поражения миокарда при миокардитах и </a:t>
            </a:r>
            <a:r>
              <a:rPr lang="ru-RU" dirty="0" err="1"/>
              <a:t>дилатационной</a:t>
            </a:r>
            <a:r>
              <a:rPr lang="ru-RU" dirty="0"/>
              <a:t> </a:t>
            </a:r>
            <a:r>
              <a:rPr lang="ru-RU" dirty="0" err="1"/>
              <a:t>кардиомиопатии</a:t>
            </a:r>
            <a:r>
              <a:rPr lang="ru-RU" dirty="0"/>
              <a:t> </a:t>
            </a:r>
          </a:p>
          <a:p>
            <a:r>
              <a:rPr lang="ru-RU" i="1" dirty="0"/>
              <a:t>Вторичная</a:t>
            </a:r>
            <a:r>
              <a:rPr lang="ru-RU" dirty="0"/>
              <a:t> </a:t>
            </a:r>
            <a:r>
              <a:rPr lang="ru-RU" dirty="0" err="1"/>
              <a:t>миокардиальная</a:t>
            </a:r>
            <a:r>
              <a:rPr lang="ru-RU" dirty="0"/>
              <a:t> недостаточность  - связана с поражением миокарда на фоне </a:t>
            </a:r>
            <a:r>
              <a:rPr lang="ru-RU" dirty="0" err="1"/>
              <a:t>гипо-или</a:t>
            </a:r>
            <a:r>
              <a:rPr lang="ru-RU" dirty="0"/>
              <a:t> гипертиреоза, диффузных заболеваний соединительной ткани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10287000" cy="6715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>
                <a:solidFill>
                  <a:srgbClr val="002060"/>
                </a:solidFill>
              </a:rPr>
              <a:t>Строфантин</a:t>
            </a:r>
            <a:r>
              <a:rPr lang="ru-RU" dirty="0"/>
              <a:t> - представителем полярных (гидрофильных) СГ, 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dirty="0" err="1"/>
              <a:t>малорастворим</a:t>
            </a:r>
            <a:r>
              <a:rPr lang="ru-RU" dirty="0"/>
              <a:t> в липидах, плохо всасывается из ЖКТ</a:t>
            </a:r>
          </a:p>
          <a:p>
            <a:pPr>
              <a:buNone/>
            </a:pPr>
            <a:r>
              <a:rPr lang="ru-RU" dirty="0"/>
              <a:t>   Вводится медленно </a:t>
            </a:r>
            <a:r>
              <a:rPr lang="ru-RU" dirty="0" err="1"/>
              <a:t>капельно</a:t>
            </a:r>
            <a:r>
              <a:rPr lang="ru-RU" dirty="0"/>
              <a:t> на изотоническом </a:t>
            </a:r>
            <a:r>
              <a:rPr lang="ru-RU" dirty="0" err="1"/>
              <a:t>р-ре</a:t>
            </a:r>
            <a:r>
              <a:rPr lang="ru-RU" dirty="0"/>
              <a:t> натрия хлорида или </a:t>
            </a:r>
          </a:p>
          <a:p>
            <a:pPr>
              <a:buNone/>
            </a:pPr>
            <a:r>
              <a:rPr lang="ru-RU" dirty="0"/>
              <a:t>   5% растворе глюкозы, объем вводимой жидкости не превышает 100 мл</a:t>
            </a:r>
          </a:p>
          <a:p>
            <a:pPr>
              <a:buNone/>
            </a:pPr>
            <a:r>
              <a:rPr lang="ru-RU" dirty="0"/>
              <a:t>   Эффект </a:t>
            </a:r>
            <a:r>
              <a:rPr lang="ru-RU" dirty="0" err="1"/>
              <a:t>строфантина</a:t>
            </a:r>
            <a:r>
              <a:rPr lang="ru-RU" dirty="0"/>
              <a:t> – ч/</a:t>
            </a:r>
            <a:r>
              <a:rPr lang="ru-RU" dirty="0" err="1"/>
              <a:t>з</a:t>
            </a:r>
            <a:r>
              <a:rPr lang="ru-RU" dirty="0"/>
              <a:t> 5–10 мин, мах воздействие – ч/</a:t>
            </a:r>
            <a:r>
              <a:rPr lang="ru-RU" dirty="0" err="1"/>
              <a:t>з</a:t>
            </a:r>
            <a:r>
              <a:rPr lang="ru-RU" dirty="0"/>
              <a:t> 25–30 мин, период полувыведения из плазмы крови - 23 ч</a:t>
            </a:r>
          </a:p>
          <a:p>
            <a:pPr>
              <a:buNone/>
            </a:pPr>
            <a:r>
              <a:rPr lang="ru-RU" dirty="0"/>
              <a:t>   Выводится </a:t>
            </a:r>
            <a:r>
              <a:rPr lang="ru-RU" dirty="0" err="1"/>
              <a:t>строфантин</a:t>
            </a:r>
            <a:r>
              <a:rPr lang="ru-RU" dirty="0"/>
              <a:t> преимущественно через почки - при нарушении выделительной функции почек доза </a:t>
            </a:r>
            <a:r>
              <a:rPr lang="ru-RU" dirty="0" err="1"/>
              <a:t>строфантина</a:t>
            </a:r>
            <a:r>
              <a:rPr lang="ru-RU" dirty="0"/>
              <a:t> должна быть уменьшена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err="1">
                <a:solidFill>
                  <a:srgbClr val="002060"/>
                </a:solidFill>
              </a:rPr>
              <a:t>Коргликон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/>
              <a:t> - по механизму действия близок к </a:t>
            </a:r>
            <a:r>
              <a:rPr lang="ru-RU" dirty="0" err="1"/>
              <a:t>строфантину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dirty="0"/>
              <a:t>  не уступает ему по быстроте действия, </a:t>
            </a:r>
          </a:p>
          <a:p>
            <a:pPr>
              <a:buNone/>
            </a:pPr>
            <a:r>
              <a:rPr lang="ru-RU" dirty="0"/>
              <a:t>  инактивируется в организме несколько медленнее – </a:t>
            </a:r>
          </a:p>
          <a:p>
            <a:pPr>
              <a:buNone/>
            </a:pPr>
            <a:r>
              <a:rPr lang="ru-RU" dirty="0"/>
              <a:t>                                                                            более продолжительный эффект</a:t>
            </a:r>
          </a:p>
          <a:p>
            <a:pPr>
              <a:buNone/>
            </a:pPr>
            <a:r>
              <a:rPr lang="ru-RU" dirty="0"/>
              <a:t>  По сравнению со </a:t>
            </a:r>
            <a:r>
              <a:rPr lang="ru-RU" dirty="0" err="1"/>
              <a:t>строфантином</a:t>
            </a:r>
            <a:r>
              <a:rPr lang="ru-RU" dirty="0"/>
              <a:t> - более выраженное </a:t>
            </a:r>
            <a:r>
              <a:rPr lang="ru-RU" dirty="0" err="1"/>
              <a:t>вагусное</a:t>
            </a:r>
            <a:r>
              <a:rPr lang="ru-RU" dirty="0"/>
              <a:t> действие</a:t>
            </a:r>
          </a:p>
          <a:p>
            <a:pPr>
              <a:buNone/>
            </a:pPr>
            <a:r>
              <a:rPr lang="ru-RU" dirty="0"/>
              <a:t>  Вводится медленно </a:t>
            </a:r>
            <a:r>
              <a:rPr lang="ru-RU" dirty="0" err="1"/>
              <a:t>капельно</a:t>
            </a:r>
            <a:r>
              <a:rPr lang="ru-RU" dirty="0"/>
              <a:t> на изотоническом </a:t>
            </a:r>
            <a:r>
              <a:rPr lang="ru-RU" dirty="0" err="1"/>
              <a:t>р-ре</a:t>
            </a:r>
            <a:r>
              <a:rPr lang="ru-RU" dirty="0"/>
              <a:t> натрия хлорида или</a:t>
            </a:r>
          </a:p>
          <a:p>
            <a:pPr>
              <a:buNone/>
            </a:pPr>
            <a:r>
              <a:rPr lang="ru-RU" dirty="0"/>
              <a:t>  5% растворе глюкозы, объем вводимой жидкости не превышает 100 мл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16" y="357166"/>
            <a:ext cx="9858444" cy="5819797"/>
          </a:xfrm>
        </p:spPr>
        <p:txBody>
          <a:bodyPr/>
          <a:lstStyle/>
          <a:p>
            <a:r>
              <a:rPr lang="ru-RU" dirty="0"/>
              <a:t>Время введения и величина дозы насыщения зависят от состояния миокарда (выраженности кардиосклероза, вида аритмии), почек и печени (при олиго- и анурии сначала назначаются </a:t>
            </a:r>
            <a:r>
              <a:rPr lang="ru-RU" dirty="0" err="1"/>
              <a:t>диуретики</a:t>
            </a:r>
            <a:r>
              <a:rPr lang="ru-RU" dirty="0"/>
              <a:t>), электролитных нарушений (</a:t>
            </a:r>
            <a:r>
              <a:rPr lang="ru-RU" dirty="0" err="1"/>
              <a:t>гипокалиемия</a:t>
            </a:r>
            <a:r>
              <a:rPr lang="ru-RU" dirty="0"/>
              <a:t> предрасполагает к развитию аритмии, </a:t>
            </a:r>
            <a:r>
              <a:rPr lang="ru-RU" dirty="0" err="1"/>
              <a:t>гиперкальциемия</a:t>
            </a:r>
            <a:r>
              <a:rPr lang="ru-RU" dirty="0"/>
              <a:t> способствует побочным действиям сердечных гликозидов)</a:t>
            </a:r>
          </a:p>
          <a:p>
            <a:r>
              <a:rPr lang="ru-RU" dirty="0"/>
              <a:t>Доза насыщения </a:t>
            </a:r>
            <a:r>
              <a:rPr lang="ru-RU" dirty="0" err="1"/>
              <a:t>дигоксина</a:t>
            </a:r>
            <a:r>
              <a:rPr lang="ru-RU" dirty="0"/>
              <a:t> вводится в течение 2–3 дней,</a:t>
            </a:r>
          </a:p>
          <a:p>
            <a:pPr>
              <a:buNone/>
            </a:pPr>
            <a:r>
              <a:rPr lang="ru-RU" dirty="0"/>
              <a:t>   кратность приема ДН — 3 раза в сутки</a:t>
            </a:r>
          </a:p>
          <a:p>
            <a:r>
              <a:rPr lang="ru-RU" dirty="0"/>
              <a:t>При достижении эффекта от лечения (уменьшение частоты сердечных сокращений и одышки, сокращение печени, положительный диурез) переходят на поддерживающую дозу </a:t>
            </a:r>
            <a:r>
              <a:rPr lang="ru-RU" dirty="0" err="1"/>
              <a:t>дигоксина</a:t>
            </a:r>
            <a:r>
              <a:rPr lang="ru-RU" dirty="0"/>
              <a:t> – 2 раза в </a:t>
            </a:r>
            <a:r>
              <a:rPr lang="ru-RU" dirty="0" err="1"/>
              <a:t>сцтки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Факторы риска токсического воздействия </a:t>
            </a:r>
            <a:r>
              <a:rPr lang="ru-RU" b="1" dirty="0" err="1">
                <a:solidFill>
                  <a:srgbClr val="002060"/>
                </a:solidFill>
              </a:rPr>
              <a:t>дигоксина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r>
              <a:rPr lang="ru-RU" sz="2200" dirty="0"/>
              <a:t>(учитывают при назначении препарата, отдавая предпочтение более низким дозировкам):</a:t>
            </a:r>
          </a:p>
          <a:p>
            <a:r>
              <a:rPr lang="ru-RU" dirty="0"/>
              <a:t>глубокое поражение миокарда, </a:t>
            </a:r>
          </a:p>
          <a:p>
            <a:r>
              <a:rPr lang="ru-RU" dirty="0"/>
              <a:t>вовлечение в процесс коронарных сосудов, </a:t>
            </a:r>
          </a:p>
          <a:p>
            <a:r>
              <a:rPr lang="ru-RU" dirty="0"/>
              <a:t>снижение диуреза,</a:t>
            </a:r>
          </a:p>
          <a:p>
            <a:r>
              <a:rPr lang="ru-RU" dirty="0" err="1"/>
              <a:t>гипокалиемия</a:t>
            </a:r>
            <a:r>
              <a:rPr lang="ru-RU" dirty="0"/>
              <a:t>, </a:t>
            </a:r>
          </a:p>
          <a:p>
            <a:r>
              <a:rPr lang="ru-RU" dirty="0"/>
              <a:t>брадикардия, </a:t>
            </a:r>
          </a:p>
          <a:p>
            <a:r>
              <a:rPr lang="ru-RU" dirty="0"/>
              <a:t>резкая гипертрофия миокарда, </a:t>
            </a:r>
          </a:p>
          <a:p>
            <a:r>
              <a:rPr lang="ru-RU" dirty="0"/>
              <a:t>желудочковая экстрасистолия</a:t>
            </a:r>
          </a:p>
          <a:p>
            <a:pPr algn="ctr">
              <a:buNone/>
            </a:pPr>
            <a:r>
              <a:rPr lang="ru-RU" i="1" dirty="0"/>
              <a:t>Непереносимость сердечных гликозидов - при форсированной </a:t>
            </a:r>
            <a:r>
              <a:rPr lang="ru-RU" i="1" dirty="0" err="1"/>
              <a:t>дигитализации</a:t>
            </a:r>
            <a:r>
              <a:rPr lang="ru-RU" i="1" dirty="0"/>
              <a:t>, </a:t>
            </a:r>
          </a:p>
          <a:p>
            <a:pPr algn="ctr">
              <a:buNone/>
            </a:pPr>
            <a:r>
              <a:rPr lang="ru-RU" i="1" dirty="0"/>
              <a:t>особенно в случае сниженного диуреза, гипогликемии, ацидоза, кардиосклероза</a:t>
            </a:r>
          </a:p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Симптомы токсического действия сердечных гликозидов</a:t>
            </a:r>
            <a:r>
              <a:rPr lang="ru-RU" b="1" dirty="0"/>
              <a:t>:</a:t>
            </a:r>
          </a:p>
          <a:p>
            <a:pPr>
              <a:buNone/>
            </a:pPr>
            <a:r>
              <a:rPr lang="ru-RU" dirty="0"/>
              <a:t>   нарастание брадикардии, </a:t>
            </a:r>
          </a:p>
          <a:p>
            <a:pPr>
              <a:buNone/>
            </a:pPr>
            <a:r>
              <a:rPr lang="ru-RU" dirty="0"/>
              <a:t>   появление </a:t>
            </a:r>
            <a:r>
              <a:rPr lang="ru-RU" dirty="0" err="1"/>
              <a:t>непароксизмальной</a:t>
            </a:r>
            <a:r>
              <a:rPr lang="ru-RU" dirty="0"/>
              <a:t> тахикардии из атриовентрикулярного узла,</a:t>
            </a:r>
          </a:p>
          <a:p>
            <a:pPr>
              <a:buNone/>
            </a:pPr>
            <a:r>
              <a:rPr lang="ru-RU" dirty="0"/>
              <a:t>   экстрасистолии, </a:t>
            </a:r>
          </a:p>
          <a:p>
            <a:pPr>
              <a:buNone/>
            </a:pPr>
            <a:r>
              <a:rPr lang="ru-RU" dirty="0"/>
              <a:t>   удлинение атриовентрикулярного проведения, </a:t>
            </a:r>
          </a:p>
          <a:p>
            <a:pPr>
              <a:buNone/>
            </a:pPr>
            <a:r>
              <a:rPr lang="ru-RU" dirty="0"/>
              <a:t>   корытообразное смещение сегмента ST ниже изолинии, </a:t>
            </a:r>
          </a:p>
          <a:p>
            <a:pPr>
              <a:buNone/>
            </a:pPr>
            <a:r>
              <a:rPr lang="ru-RU" dirty="0"/>
              <a:t>   нарушения со стороны ЖКТ </a:t>
            </a:r>
            <a:r>
              <a:rPr lang="ru-RU" sz="2000" i="1" dirty="0"/>
              <a:t>(снижение аппетита, тошнота, рвота, жидкий стул), </a:t>
            </a:r>
          </a:p>
          <a:p>
            <a:pPr>
              <a:buNone/>
            </a:pPr>
            <a:r>
              <a:rPr lang="ru-RU" dirty="0"/>
              <a:t>   нарушения со стороны нервной системы </a:t>
            </a:r>
            <a:r>
              <a:rPr lang="ru-RU" sz="2000" i="1" dirty="0"/>
              <a:t>(бессонница, головокружение)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/>
              <a:t>КРИТЕРИИ ЭФФЕКТИВНОСТИ  ПРИ ЛЕЧЕНИИ СЕРДЕЧНЫМИ ГЛИКОЗИДАМИ</a:t>
            </a:r>
          </a:p>
          <a:p>
            <a:pPr algn="ctr">
              <a:buNone/>
            </a:pPr>
            <a:r>
              <a:rPr lang="ru-RU" dirty="0"/>
              <a:t>(</a:t>
            </a:r>
            <a:r>
              <a:rPr lang="ru-RU" dirty="0" err="1"/>
              <a:t>дигоксин</a:t>
            </a:r>
            <a:r>
              <a:rPr lang="ru-RU" dirty="0"/>
              <a:t>)</a:t>
            </a:r>
            <a:endParaRPr lang="ru-RU" b="1" dirty="0"/>
          </a:p>
          <a:p>
            <a:endParaRPr lang="ru-RU" b="1" dirty="0"/>
          </a:p>
          <a:p>
            <a:pPr lvl="0"/>
            <a:r>
              <a:rPr lang="ru-RU" dirty="0"/>
              <a:t>Уменьшение  нагрузки на поврежденное или </a:t>
            </a:r>
            <a:r>
              <a:rPr lang="ru-RU" dirty="0" err="1"/>
              <a:t>гемодинамически</a:t>
            </a:r>
            <a:r>
              <a:rPr lang="ru-RU" dirty="0"/>
              <a:t> перегруженное сердце (исчезновение одышки, цианоза, расширения яремных вен и вен передней брюшной стенки, исчезновение болей и дискомфорта в области печени, нормальное АД</a:t>
            </a:r>
            <a:r>
              <a:rPr lang="ru-RU" dirty="0">
                <a:sym typeface="Symbol"/>
              </a:rPr>
              <a:t></a:t>
            </a:r>
            <a:r>
              <a:rPr lang="ru-RU" dirty="0"/>
              <a:t> отсутствие признаков перегрузки по ЭКГ).</a:t>
            </a:r>
          </a:p>
          <a:p>
            <a:pPr>
              <a:buNone/>
            </a:pPr>
            <a:endParaRPr lang="ru-RU" dirty="0"/>
          </a:p>
          <a:p>
            <a:pPr lvl="0"/>
            <a:r>
              <a:rPr lang="ru-RU" dirty="0"/>
              <a:t>Усиление сократительных свойств миокарда, то есть улучшение его систолической и </a:t>
            </a:r>
            <a:r>
              <a:rPr lang="ru-RU" dirty="0" err="1"/>
              <a:t>диастолической</a:t>
            </a:r>
            <a:r>
              <a:rPr lang="ru-RU" dirty="0"/>
              <a:t> функций (восстановление звучности тонов, исчезновение </a:t>
            </a:r>
            <a:r>
              <a:rPr lang="en-US" dirty="0"/>
              <a:t>III</a:t>
            </a:r>
            <a:r>
              <a:rPr lang="ru-RU" dirty="0"/>
              <a:t> тона, </a:t>
            </a:r>
            <a:r>
              <a:rPr lang="ru-RU" dirty="0" err="1"/>
              <a:t>маятникообразного</a:t>
            </a:r>
            <a:r>
              <a:rPr lang="ru-RU" dirty="0"/>
              <a:t> ритма</a:t>
            </a:r>
            <a:r>
              <a:rPr lang="ru-RU" dirty="0">
                <a:sym typeface="Symbol"/>
              </a:rPr>
              <a:t></a:t>
            </a:r>
            <a:r>
              <a:rPr lang="ru-RU" dirty="0"/>
              <a:t> повышение вольтажа зубцов, улучшение метаболизма в миокарде по данным ЭКГ; увеличение ФВ, снижение КДО по данным </a:t>
            </a:r>
            <a:r>
              <a:rPr lang="ru-RU" dirty="0" err="1"/>
              <a:t>ЭхоКГ</a:t>
            </a:r>
            <a:r>
              <a:rPr lang="ru-RU" dirty="0"/>
              <a:t>).       </a:t>
            </a:r>
          </a:p>
          <a:p>
            <a:pPr>
              <a:buNone/>
            </a:pPr>
            <a:endParaRPr lang="ru-RU" dirty="0"/>
          </a:p>
          <a:p>
            <a:pPr lvl="0"/>
            <a:r>
              <a:rPr lang="ru-RU" dirty="0"/>
              <a:t>Нормализация частоты сердечных сокращений, переход </a:t>
            </a:r>
            <a:r>
              <a:rPr lang="ru-RU" dirty="0" err="1"/>
              <a:t>тахисистолической</a:t>
            </a:r>
            <a:r>
              <a:rPr lang="ru-RU" dirty="0"/>
              <a:t> формы мерцательной аритмии в </a:t>
            </a:r>
            <a:r>
              <a:rPr lang="ru-RU" dirty="0" err="1"/>
              <a:t>нормосистолическую</a:t>
            </a:r>
            <a:r>
              <a:rPr lang="ru-RU" dirty="0">
                <a:sym typeface="Symbol"/>
              </a:rPr>
              <a:t></a:t>
            </a:r>
            <a:r>
              <a:rPr lang="ru-RU" dirty="0"/>
              <a:t> восстановление </a:t>
            </a:r>
            <a:r>
              <a:rPr lang="ru-RU" dirty="0" err="1"/>
              <a:t>синусового</a:t>
            </a:r>
            <a:r>
              <a:rPr lang="ru-RU" dirty="0"/>
              <a:t> ритма (исчезновение пароксизмов мерцательной аритмии, </a:t>
            </a:r>
            <a:r>
              <a:rPr lang="ru-RU" dirty="0" err="1"/>
              <a:t>суправентрикулярных</a:t>
            </a:r>
            <a:r>
              <a:rPr lang="ru-RU" dirty="0"/>
              <a:t> аритмий).</a:t>
            </a:r>
          </a:p>
          <a:p>
            <a:pPr>
              <a:buNone/>
            </a:pPr>
            <a:endParaRPr lang="ru-RU" dirty="0"/>
          </a:p>
          <a:p>
            <a:pPr lvl="0"/>
            <a:r>
              <a:rPr lang="ru-RU" dirty="0"/>
              <a:t>Уменьшение и последующее исчезновение  признаков </a:t>
            </a:r>
            <a:r>
              <a:rPr lang="ru-RU" dirty="0" err="1"/>
              <a:t>гипергидратации</a:t>
            </a:r>
            <a:r>
              <a:rPr lang="ru-RU" dirty="0"/>
              <a:t> (уменьшение отеков, выпота в серозные полости, влажных хрипов в легких, нарастание диуреза).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/>
              <a:t>КРИТЕРИИ БЕЗОПАСНОСТИ ПРИ ИСПОЛЬЗОВАНИИ СЕРДЕЧНЫХ ГЛИКОЗИДОВ</a:t>
            </a:r>
          </a:p>
          <a:p>
            <a:pPr lvl="0"/>
            <a:r>
              <a:rPr lang="ru-RU" dirty="0"/>
              <a:t>Отсутствие индивидуальной непереносимости и аллергических реакций на препарат.</a:t>
            </a:r>
          </a:p>
          <a:p>
            <a:pPr lvl="0"/>
            <a:r>
              <a:rPr lang="ru-RU" dirty="0"/>
              <a:t>Отсутствие </a:t>
            </a:r>
            <a:r>
              <a:rPr lang="ru-RU" dirty="0" err="1"/>
              <a:t>синусовой</a:t>
            </a:r>
            <a:r>
              <a:rPr lang="ru-RU" dirty="0"/>
              <a:t> брадикардии, </a:t>
            </a:r>
            <a:r>
              <a:rPr lang="ru-RU" dirty="0" err="1"/>
              <a:t>АВ-блокады</a:t>
            </a:r>
            <a:r>
              <a:rPr lang="ru-RU" dirty="0"/>
              <a:t>, желудочковой экстрасистолии, </a:t>
            </a:r>
            <a:r>
              <a:rPr lang="en-US" dirty="0"/>
              <a:t>WPW</a:t>
            </a:r>
            <a:r>
              <a:rPr lang="ru-RU" dirty="0"/>
              <a:t>-синдрома.</a:t>
            </a:r>
          </a:p>
          <a:p>
            <a:pPr lvl="0"/>
            <a:r>
              <a:rPr lang="ru-RU" dirty="0"/>
              <a:t>Отсутствие изолированного митрального стеноза, гипертрофического </a:t>
            </a:r>
            <a:r>
              <a:rPr lang="ru-RU" dirty="0" err="1"/>
              <a:t>субаортального</a:t>
            </a:r>
            <a:r>
              <a:rPr lang="ru-RU" dirty="0"/>
              <a:t> стеноза (по данным осмотра, аускультации, </a:t>
            </a:r>
            <a:r>
              <a:rPr lang="ru-RU" dirty="0" err="1"/>
              <a:t>ЭхоКГ</a:t>
            </a:r>
            <a:r>
              <a:rPr lang="ru-RU" dirty="0"/>
              <a:t>).</a:t>
            </a:r>
          </a:p>
          <a:p>
            <a:pPr lvl="0"/>
            <a:r>
              <a:rPr lang="ru-RU" dirty="0"/>
              <a:t>Удовлетворительная выделительная функция почек (достаточная СКФ, отсутствие значительного повышения содержания </a:t>
            </a:r>
            <a:r>
              <a:rPr lang="ru-RU" dirty="0" err="1"/>
              <a:t>креатинина</a:t>
            </a:r>
            <a:r>
              <a:rPr lang="ru-RU" dirty="0"/>
              <a:t>, мочевины, нет  клинических признаков уремии).</a:t>
            </a:r>
          </a:p>
          <a:p>
            <a:pPr lvl="0"/>
            <a:r>
              <a:rPr lang="ru-RU" dirty="0"/>
              <a:t>Отсутствие тяжелой печеночной недостаточности (не снижено содержание альбуминов, фибриногена, ПТИ, холестерина, нет значительной </a:t>
            </a:r>
            <a:r>
              <a:rPr lang="ru-RU" dirty="0" err="1"/>
              <a:t>гипербилирубинемии</a:t>
            </a:r>
            <a:r>
              <a:rPr lang="ru-RU" dirty="0"/>
              <a:t>).</a:t>
            </a:r>
          </a:p>
          <a:p>
            <a:pPr lvl="0"/>
            <a:r>
              <a:rPr lang="ru-RU" dirty="0"/>
              <a:t>Содержание К в сыворотке крови не ниже 3,4 </a:t>
            </a:r>
            <a:r>
              <a:rPr lang="ru-RU" dirty="0" err="1"/>
              <a:t>ммоль</a:t>
            </a:r>
            <a:r>
              <a:rPr lang="ru-RU" dirty="0" err="1">
                <a:sym typeface="Symbol"/>
              </a:rPr>
              <a:t></a:t>
            </a:r>
            <a:r>
              <a:rPr lang="ru-RU" dirty="0" err="1"/>
              <a:t>л</a:t>
            </a:r>
            <a:r>
              <a:rPr lang="ru-RU" dirty="0"/>
              <a:t>, М</a:t>
            </a:r>
            <a:r>
              <a:rPr lang="en-US" dirty="0"/>
              <a:t>g</a:t>
            </a:r>
            <a:r>
              <a:rPr lang="ru-RU" dirty="0"/>
              <a:t> – 0,8 </a:t>
            </a:r>
            <a:r>
              <a:rPr lang="ru-RU" dirty="0" err="1"/>
              <a:t>ммоль</a:t>
            </a:r>
            <a:r>
              <a:rPr lang="ru-RU" dirty="0" err="1">
                <a:sym typeface="Symbol"/>
              </a:rPr>
              <a:t></a:t>
            </a:r>
            <a:r>
              <a:rPr lang="ru-RU" dirty="0" err="1"/>
              <a:t>л</a:t>
            </a:r>
            <a:r>
              <a:rPr lang="ru-RU" dirty="0"/>
              <a:t>, а также отсутствие состояний, ведущих к </a:t>
            </a:r>
            <a:r>
              <a:rPr lang="ru-RU" dirty="0" err="1"/>
              <a:t>гипокалиемии</a:t>
            </a:r>
            <a:r>
              <a:rPr lang="ru-RU" dirty="0"/>
              <a:t> (тяжелая рвота, понос, диабетический </a:t>
            </a:r>
            <a:r>
              <a:rPr lang="ru-RU" dirty="0" err="1"/>
              <a:t>кетоз</a:t>
            </a:r>
            <a:r>
              <a:rPr lang="ru-RU" dirty="0"/>
              <a:t>, вторичный </a:t>
            </a:r>
            <a:r>
              <a:rPr lang="ru-RU" dirty="0" err="1"/>
              <a:t>гиперальдостеронизм</a:t>
            </a:r>
            <a:r>
              <a:rPr lang="ru-RU" dirty="0"/>
              <a:t>).</a:t>
            </a:r>
          </a:p>
          <a:p>
            <a:pPr lvl="0"/>
            <a:r>
              <a:rPr lang="ru-RU" dirty="0"/>
              <a:t>Отсутствие активного миокардита (нет клинических проявлений, повышения уровня ЛДГ, КФК в сыворотке крови, характерных изменений на </a:t>
            </a:r>
            <a:r>
              <a:rPr lang="ru-RU" dirty="0" err="1"/>
              <a:t>ЭхоКГ</a:t>
            </a:r>
            <a:r>
              <a:rPr lang="ru-RU" dirty="0"/>
              <a:t>).</a:t>
            </a:r>
          </a:p>
          <a:p>
            <a:pPr lvl="0"/>
            <a:r>
              <a:rPr lang="ru-RU" dirty="0"/>
              <a:t>Отсутствие острого инфаркта миокарда (нет клинических проявлений, изменений на ЭКГ, нормальное содержание ЛДГ, МВ-КФК, </a:t>
            </a:r>
            <a:r>
              <a:rPr lang="ru-RU" dirty="0" err="1"/>
              <a:t>тропонинов</a:t>
            </a:r>
            <a:r>
              <a:rPr lang="ru-RU" dirty="0"/>
              <a:t> в сыворотке крови).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10287000" cy="6858000"/>
          </a:xfrm>
        </p:spPr>
        <p:txBody>
          <a:bodyPr>
            <a:normAutofit/>
          </a:bodyPr>
          <a:lstStyle/>
          <a:p>
            <a:r>
              <a:rPr lang="ru-RU" dirty="0"/>
              <a:t>Отсутствие состояний, повышающих чувствительность больного к СГ</a:t>
            </a:r>
          </a:p>
          <a:p>
            <a:pPr>
              <a:buNone/>
            </a:pPr>
            <a:r>
              <a:rPr lang="ru-RU" dirty="0"/>
              <a:t>   (старческий возраст, сердечная кахексия, гипотиреоз, хроническое ЛС и тромбоэмболии в системе легочной артерии, состояние после электрической </a:t>
            </a:r>
            <a:r>
              <a:rPr lang="ru-RU" dirty="0" err="1"/>
              <a:t>кардиоверсии</a:t>
            </a:r>
            <a:r>
              <a:rPr lang="ru-RU" dirty="0">
                <a:sym typeface="Symbol"/>
              </a:rPr>
              <a:t></a:t>
            </a:r>
            <a:r>
              <a:rPr lang="ru-RU" dirty="0"/>
              <a:t> совместный прием </a:t>
            </a:r>
            <a:r>
              <a:rPr lang="ru-RU" dirty="0">
                <a:sym typeface="Symbol"/>
              </a:rPr>
              <a:t></a:t>
            </a:r>
            <a:r>
              <a:rPr lang="ru-RU" dirty="0"/>
              <a:t> - </a:t>
            </a:r>
            <a:r>
              <a:rPr lang="ru-RU" dirty="0" err="1"/>
              <a:t>адреномиметиков</a:t>
            </a:r>
            <a:r>
              <a:rPr lang="ru-RU" dirty="0"/>
              <a:t>, </a:t>
            </a:r>
            <a:r>
              <a:rPr lang="ru-RU" dirty="0" err="1"/>
              <a:t>эуфиллина</a:t>
            </a:r>
            <a:r>
              <a:rPr lang="ru-RU" dirty="0"/>
              <a:t>, </a:t>
            </a:r>
            <a:r>
              <a:rPr lang="ru-RU" dirty="0" err="1"/>
              <a:t>хинидина</a:t>
            </a:r>
            <a:r>
              <a:rPr lang="ru-RU" dirty="0"/>
              <a:t>, </a:t>
            </a:r>
            <a:r>
              <a:rPr lang="ru-RU" dirty="0" err="1"/>
              <a:t>амиодарона</a:t>
            </a:r>
            <a:r>
              <a:rPr lang="ru-RU" dirty="0"/>
              <a:t>, </a:t>
            </a:r>
            <a:r>
              <a:rPr lang="ru-RU" dirty="0" err="1"/>
              <a:t>верапамила</a:t>
            </a:r>
            <a:r>
              <a:rPr lang="ru-RU" dirty="0"/>
              <a:t>).</a:t>
            </a:r>
          </a:p>
          <a:p>
            <a:r>
              <a:rPr lang="ru-RU" dirty="0"/>
              <a:t>Для длительного применения можно использовать: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dirty="0" err="1"/>
              <a:t>гидралазин</a:t>
            </a:r>
            <a:r>
              <a:rPr lang="ru-RU" dirty="0"/>
              <a:t> (0,5 мг/кг 2-4 раза в день, не превышая дозу 5 мг/кг/день), 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dirty="0" err="1"/>
              <a:t>празозин</a:t>
            </a:r>
            <a:r>
              <a:rPr lang="ru-RU" dirty="0"/>
              <a:t> (25 мкг/кг 2-3 раза в день, не превышая дозы 250 мкг/кг/день), 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dirty="0" err="1"/>
              <a:t>каптоприл</a:t>
            </a:r>
            <a:r>
              <a:rPr lang="ru-RU" dirty="0"/>
              <a:t> (0,1 мг/кг 1-2 раза в день, максимум 0,5 мг/кг/доза)</a:t>
            </a:r>
          </a:p>
          <a:p>
            <a:pPr>
              <a:buNone/>
            </a:pPr>
            <a:r>
              <a:rPr lang="ru-RU" dirty="0"/>
              <a:t>   Все вышеперечисленные препараты одинаково эффективны, </a:t>
            </a:r>
          </a:p>
          <a:p>
            <a:pPr>
              <a:buNone/>
            </a:pPr>
            <a:r>
              <a:rPr lang="ru-RU" dirty="0"/>
              <a:t>   однако, </a:t>
            </a:r>
            <a:r>
              <a:rPr lang="ru-RU" dirty="0" err="1"/>
              <a:t>каптоприл</a:t>
            </a:r>
            <a:r>
              <a:rPr lang="ru-RU" dirty="0"/>
              <a:t> может снижать </a:t>
            </a:r>
            <a:r>
              <a:rPr lang="ru-RU" dirty="0" err="1"/>
              <a:t>гломерулярную</a:t>
            </a:r>
            <a:r>
              <a:rPr lang="ru-RU" dirty="0"/>
              <a:t> фильтрацию и,</a:t>
            </a:r>
          </a:p>
          <a:p>
            <a:pPr>
              <a:buNone/>
            </a:pPr>
            <a:r>
              <a:rPr lang="ru-RU" dirty="0"/>
              <a:t>   если это происходит, он должен быть заменен на другой препарат</a:t>
            </a:r>
          </a:p>
          <a:p>
            <a:pPr>
              <a:buNone/>
            </a:pPr>
            <a:r>
              <a:rPr lang="ru-RU" dirty="0"/>
              <a:t>   </a:t>
            </a:r>
          </a:p>
          <a:p>
            <a:pPr>
              <a:buNone/>
            </a:pPr>
            <a:r>
              <a:rPr lang="ru-RU" dirty="0"/>
              <a:t>   Всегда нужно начинать с малых доз, постепенно повышая их до получения </a:t>
            </a:r>
            <a:r>
              <a:rPr lang="ru-RU"/>
              <a:t>клинического эффекта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14"/>
            <a:ext cx="10287000" cy="6786586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В детской практике </a:t>
            </a:r>
          </a:p>
          <a:p>
            <a:pPr algn="ctr">
              <a:buNone/>
            </a:pPr>
            <a:r>
              <a:rPr lang="ru-RU" dirty="0"/>
              <a:t>при лечении </a:t>
            </a:r>
            <a:r>
              <a:rPr lang="ru-RU" dirty="0" err="1"/>
              <a:t>декомпенсированной</a:t>
            </a:r>
            <a:r>
              <a:rPr lang="ru-RU" dirty="0"/>
              <a:t> СН </a:t>
            </a:r>
          </a:p>
          <a:p>
            <a:pPr algn="ctr">
              <a:buNone/>
            </a:pPr>
            <a:r>
              <a:rPr lang="ru-RU" dirty="0"/>
              <a:t>в критических случаях применяют </a:t>
            </a:r>
          </a:p>
          <a:p>
            <a:pPr algn="ctr">
              <a:buNone/>
            </a:pPr>
            <a:r>
              <a:rPr lang="ru-RU" dirty="0"/>
              <a:t>короткие курсы </a:t>
            </a:r>
          </a:p>
          <a:p>
            <a:pPr algn="ctr">
              <a:buNone/>
            </a:pPr>
            <a:r>
              <a:rPr lang="ru-RU" dirty="0"/>
              <a:t>внутривенного капельного введения </a:t>
            </a:r>
            <a:r>
              <a:rPr lang="ru-RU" b="1" dirty="0" err="1">
                <a:solidFill>
                  <a:srgbClr val="002060"/>
                </a:solidFill>
              </a:rPr>
              <a:t>добутамина</a:t>
            </a:r>
            <a:r>
              <a:rPr lang="ru-RU" dirty="0"/>
              <a:t> и </a:t>
            </a:r>
            <a:r>
              <a:rPr lang="ru-RU" b="1" dirty="0" err="1">
                <a:solidFill>
                  <a:srgbClr val="002060"/>
                </a:solidFill>
              </a:rPr>
              <a:t>допамина</a:t>
            </a:r>
            <a:r>
              <a:rPr lang="ru-RU" dirty="0"/>
              <a:t>, </a:t>
            </a:r>
          </a:p>
          <a:p>
            <a:pPr algn="ctr">
              <a:buNone/>
            </a:pPr>
            <a:r>
              <a:rPr lang="ru-RU" dirty="0"/>
              <a:t>направленные на повышение </a:t>
            </a:r>
            <a:r>
              <a:rPr lang="ru-RU" dirty="0" err="1"/>
              <a:t>контрактильности</a:t>
            </a:r>
            <a:r>
              <a:rPr lang="ru-RU" dirty="0"/>
              <a:t> и </a:t>
            </a:r>
          </a:p>
          <a:p>
            <a:pPr algn="ctr">
              <a:buNone/>
            </a:pPr>
            <a:r>
              <a:rPr lang="ru-RU" dirty="0"/>
              <a:t>перераспределение </a:t>
            </a:r>
            <a:r>
              <a:rPr lang="ru-RU" dirty="0" err="1"/>
              <a:t>артериолярного</a:t>
            </a:r>
            <a:r>
              <a:rPr lang="ru-RU" dirty="0"/>
              <a:t> кровотока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2000" b="1" i="1" dirty="0">
                <a:solidFill>
                  <a:srgbClr val="002060"/>
                </a:solidFill>
              </a:rPr>
              <a:t>Длительное использование этих препаратов недопустимо </a:t>
            </a:r>
          </a:p>
          <a:p>
            <a:pPr algn="ctr">
              <a:buNone/>
            </a:pPr>
            <a:r>
              <a:rPr lang="ru-RU" sz="2000" b="1" i="1" dirty="0">
                <a:solidFill>
                  <a:srgbClr val="002060"/>
                </a:solidFill>
              </a:rPr>
              <a:t>из-за опасности развития ряда негативных явлений: </a:t>
            </a:r>
          </a:p>
          <a:p>
            <a:pPr algn="ctr">
              <a:buNone/>
            </a:pPr>
            <a:r>
              <a:rPr lang="ru-RU" dirty="0"/>
              <a:t>увеличивается ишемия миокарда, </a:t>
            </a:r>
          </a:p>
          <a:p>
            <a:pPr algn="ctr">
              <a:buNone/>
            </a:pPr>
            <a:r>
              <a:rPr lang="ru-RU" dirty="0"/>
              <a:t>развивается метаболическое истощение миокарда, </a:t>
            </a:r>
          </a:p>
          <a:p>
            <a:pPr algn="ctr">
              <a:buNone/>
            </a:pPr>
            <a:r>
              <a:rPr lang="ru-RU" dirty="0"/>
              <a:t>индуцируется </a:t>
            </a:r>
            <a:r>
              <a:rPr lang="ru-RU" dirty="0" err="1"/>
              <a:t>апоптоз</a:t>
            </a:r>
            <a:r>
              <a:rPr lang="ru-RU" dirty="0"/>
              <a:t> </a:t>
            </a:r>
            <a:r>
              <a:rPr lang="ru-RU" dirty="0" err="1"/>
              <a:t>кардиомиоцитов</a:t>
            </a:r>
            <a:r>
              <a:rPr lang="ru-RU" dirty="0"/>
              <a:t>, </a:t>
            </a:r>
          </a:p>
          <a:p>
            <a:pPr algn="ctr">
              <a:buNone/>
            </a:pPr>
            <a:r>
              <a:rPr lang="ru-RU" dirty="0"/>
              <a:t>возможно возникновение аритмий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</a:rPr>
              <a:t>Добутамин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/>
              <a:t>— β</a:t>
            </a:r>
            <a:r>
              <a:rPr lang="ru-RU" baseline="-25000" dirty="0"/>
              <a:t>1</a:t>
            </a:r>
            <a:r>
              <a:rPr lang="ru-RU" dirty="0"/>
              <a:t>-адреномиметик, </a:t>
            </a:r>
          </a:p>
          <a:p>
            <a:pPr algn="ctr">
              <a:buNone/>
            </a:pPr>
            <a:r>
              <a:rPr lang="ru-RU" dirty="0"/>
              <a:t>оказывает положительное </a:t>
            </a:r>
            <a:r>
              <a:rPr lang="ru-RU" dirty="0" err="1"/>
              <a:t>инотропное</a:t>
            </a:r>
            <a:r>
              <a:rPr lang="ru-RU" dirty="0"/>
              <a:t> действие на сердце,</a:t>
            </a:r>
          </a:p>
          <a:p>
            <a:pPr algn="ctr">
              <a:buNone/>
            </a:pPr>
            <a:r>
              <a:rPr lang="ru-RU" dirty="0"/>
              <a:t>умеренно увеличивает ЧСС, а также ударный и минутный объемы сердца, </a:t>
            </a:r>
          </a:p>
          <a:p>
            <a:pPr algn="ctr">
              <a:buNone/>
            </a:pPr>
            <a:r>
              <a:rPr lang="ru-RU" dirty="0"/>
              <a:t>снижает общее периферическое и сосудистое сопротивление малого круга кровообращения, </a:t>
            </a:r>
          </a:p>
          <a:p>
            <a:pPr algn="ctr">
              <a:buNone/>
            </a:pPr>
            <a:r>
              <a:rPr lang="ru-RU" dirty="0"/>
              <a:t>при этом системное АД имеет тенденцию к повышению, </a:t>
            </a:r>
          </a:p>
          <a:p>
            <a:pPr algn="ctr">
              <a:buNone/>
            </a:pPr>
            <a:r>
              <a:rPr lang="ru-RU" dirty="0"/>
              <a:t>уменьшает давление наполнения желудочков сердца,</a:t>
            </a:r>
          </a:p>
          <a:p>
            <a:pPr algn="ctr">
              <a:buNone/>
            </a:pPr>
            <a:r>
              <a:rPr lang="ru-RU" dirty="0"/>
              <a:t>увеличивает коронарный кровоток, </a:t>
            </a:r>
          </a:p>
          <a:p>
            <a:pPr algn="ctr">
              <a:buNone/>
            </a:pPr>
            <a:r>
              <a:rPr lang="ru-RU" dirty="0"/>
              <a:t>улучшает снабжение кислородом миокарда</a:t>
            </a:r>
          </a:p>
          <a:p>
            <a:pPr algn="ctr">
              <a:buNone/>
            </a:pPr>
            <a:r>
              <a:rPr lang="ru-RU" dirty="0"/>
              <a:t>Увеличение сердечного выброса улучшает перфузию почек и повышает экскрецию натрия и воды </a:t>
            </a:r>
          </a:p>
          <a:p>
            <a:pPr algn="ctr">
              <a:buNone/>
            </a:pPr>
            <a:r>
              <a:rPr lang="ru-RU" dirty="0"/>
              <a:t>Препарат применяют при сниженном почечном кровотоке и сердечном выбросе, </a:t>
            </a:r>
          </a:p>
          <a:p>
            <a:pPr algn="ctr">
              <a:buNone/>
            </a:pPr>
            <a:r>
              <a:rPr lang="ru-RU" dirty="0"/>
              <a:t>умеренной гипотонии</a:t>
            </a:r>
          </a:p>
          <a:p>
            <a:pPr algn="ctr">
              <a:buNone/>
            </a:pPr>
            <a:r>
              <a:rPr lang="ru-RU" dirty="0"/>
              <a:t> Учитывая возможный </a:t>
            </a:r>
            <a:r>
              <a:rPr lang="ru-RU" dirty="0" err="1"/>
              <a:t>тахикардитический</a:t>
            </a:r>
            <a:r>
              <a:rPr lang="ru-RU" dirty="0"/>
              <a:t> и </a:t>
            </a:r>
            <a:r>
              <a:rPr lang="ru-RU" dirty="0" err="1"/>
              <a:t>аритмогенный</a:t>
            </a:r>
            <a:r>
              <a:rPr lang="ru-RU" dirty="0"/>
              <a:t> эффект</a:t>
            </a:r>
          </a:p>
          <a:p>
            <a:pPr algn="ctr">
              <a:buNone/>
            </a:pPr>
            <a:r>
              <a:rPr lang="ru-RU" dirty="0"/>
              <a:t>стимулятора </a:t>
            </a:r>
            <a:r>
              <a:rPr lang="ru-RU" dirty="0" err="1"/>
              <a:t>β-рецепторов допамина</a:t>
            </a:r>
            <a:r>
              <a:rPr lang="ru-RU" dirty="0"/>
              <a:t>, </a:t>
            </a:r>
          </a:p>
          <a:p>
            <a:pPr algn="ctr">
              <a:buNone/>
            </a:pPr>
            <a:r>
              <a:rPr lang="ru-RU" dirty="0"/>
              <a:t>препарат применяется очень короткими курсами, </a:t>
            </a:r>
          </a:p>
          <a:p>
            <a:pPr algn="ctr">
              <a:buNone/>
            </a:pPr>
            <a:r>
              <a:rPr lang="ru-RU" dirty="0"/>
              <a:t>только в крайне тяжелых случаях и при полном истощении симпатико-адреналовой системы, </a:t>
            </a:r>
          </a:p>
          <a:p>
            <a:pPr algn="ctr">
              <a:buNone/>
            </a:pPr>
            <a:r>
              <a:rPr lang="ru-RU" dirty="0"/>
              <a:t>при нарастании сердечной недостаточности до III степени</a:t>
            </a:r>
          </a:p>
          <a:p>
            <a:pPr algn="ctr">
              <a:buNone/>
            </a:pPr>
            <a:r>
              <a:rPr lang="ru-RU" dirty="0"/>
              <a:t>Препарат эффективен в очень малых дозах!!!</a:t>
            </a:r>
          </a:p>
          <a:p>
            <a:pPr algn="ctr">
              <a:buNone/>
            </a:pPr>
            <a:r>
              <a:rPr lang="ru-RU" i="1" dirty="0"/>
              <a:t>(очень маленький диапазон доз между клинически эффективным и токсическим воздействием)</a:t>
            </a:r>
          </a:p>
          <a:p>
            <a:pPr algn="ctr">
              <a:buNone/>
            </a:pPr>
            <a:r>
              <a:rPr lang="ru-RU" dirty="0"/>
              <a:t> Назначают - в дозе 2,5 мкг/кг/мин,</a:t>
            </a:r>
          </a:p>
          <a:p>
            <a:pPr algn="ctr">
              <a:buNone/>
            </a:pPr>
            <a:r>
              <a:rPr lang="ru-RU" dirty="0"/>
              <a:t> затем возможно постепенное увеличение скорости перфузии до 10 мкг/кг/мин </a:t>
            </a:r>
          </a:p>
          <a:p>
            <a:pPr algn="ctr">
              <a:buNone/>
            </a:pPr>
            <a:r>
              <a:rPr lang="ru-RU" dirty="0"/>
              <a:t>в изотоническом растворе или в 5% растворе глюкозы </a:t>
            </a:r>
          </a:p>
          <a:p>
            <a:pPr algn="ctr">
              <a:buNone/>
            </a:pPr>
            <a:r>
              <a:rPr lang="ru-RU" dirty="0"/>
              <a:t>под постоянным мониторным контролем АД и ЭКГ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0" y="71414"/>
            <a:ext cx="10001320" cy="678658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</a:rPr>
              <a:t>Допамин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кардиотоническое</a:t>
            </a:r>
            <a:r>
              <a:rPr lang="ru-RU" dirty="0"/>
              <a:t> средство, </a:t>
            </a:r>
          </a:p>
          <a:p>
            <a:pPr algn="ctr">
              <a:buNone/>
            </a:pPr>
            <a:r>
              <a:rPr lang="ru-RU" dirty="0" err="1"/>
              <a:t>агонист</a:t>
            </a:r>
            <a:r>
              <a:rPr lang="ru-RU" dirty="0"/>
              <a:t> </a:t>
            </a:r>
            <a:r>
              <a:rPr lang="ru-RU" dirty="0" err="1"/>
              <a:t>допаминовых</a:t>
            </a:r>
            <a:r>
              <a:rPr lang="ru-RU" dirty="0"/>
              <a:t> рецепторов – </a:t>
            </a:r>
          </a:p>
          <a:p>
            <a:pPr algn="ctr">
              <a:buNone/>
            </a:pPr>
            <a:r>
              <a:rPr lang="ru-RU" dirty="0"/>
              <a:t>вызывает возбуждение </a:t>
            </a:r>
            <a:r>
              <a:rPr lang="ru-RU" dirty="0" err="1"/>
              <a:t>α- </a:t>
            </a:r>
            <a:r>
              <a:rPr lang="ru-RU" dirty="0"/>
              <a:t>и </a:t>
            </a:r>
            <a:r>
              <a:rPr lang="ru-RU" dirty="0" err="1"/>
              <a:t>β-адренорецепторов</a:t>
            </a:r>
            <a:r>
              <a:rPr lang="ru-RU" dirty="0"/>
              <a:t>, </a:t>
            </a:r>
          </a:p>
          <a:p>
            <a:pPr algn="ctr">
              <a:buNone/>
            </a:pPr>
            <a:r>
              <a:rPr lang="ru-RU" dirty="0"/>
              <a:t>усиливает выделение норадреналина в </a:t>
            </a:r>
            <a:r>
              <a:rPr lang="ru-RU" dirty="0" err="1"/>
              <a:t>синаптическую</a:t>
            </a:r>
            <a:r>
              <a:rPr lang="ru-RU" dirty="0"/>
              <a:t> щель, </a:t>
            </a:r>
          </a:p>
          <a:p>
            <a:pPr algn="ctr">
              <a:buNone/>
            </a:pPr>
            <a:r>
              <a:rPr lang="ru-RU" dirty="0"/>
              <a:t>увеличивает силу сокращений сердца и сердечный выброс </a:t>
            </a:r>
          </a:p>
          <a:p>
            <a:pPr algn="ctr">
              <a:buNone/>
            </a:pPr>
            <a:r>
              <a:rPr lang="ru-RU" i="1" dirty="0"/>
              <a:t>(влияние препарата на ЧСС незначительно)</a:t>
            </a:r>
          </a:p>
          <a:p>
            <a:pPr algn="ctr">
              <a:buNone/>
            </a:pPr>
            <a:r>
              <a:rPr lang="ru-RU" dirty="0"/>
              <a:t>Способствует перераспределению общего сосудистого периферического сопротивления, вызывая дилатацию почечных и </a:t>
            </a:r>
            <a:r>
              <a:rPr lang="ru-RU" dirty="0" err="1"/>
              <a:t>мезентериальных</a:t>
            </a:r>
            <a:r>
              <a:rPr lang="ru-RU" dirty="0"/>
              <a:t> сосудов и </a:t>
            </a:r>
            <a:r>
              <a:rPr lang="ru-RU" dirty="0" err="1"/>
              <a:t>вазоконстрикторный</a:t>
            </a:r>
            <a:r>
              <a:rPr lang="ru-RU" dirty="0"/>
              <a:t> эффект; </a:t>
            </a:r>
          </a:p>
          <a:p>
            <a:pPr algn="ctr">
              <a:buNone/>
            </a:pPr>
            <a:r>
              <a:rPr lang="ru-RU" dirty="0"/>
              <a:t>улучшение почечной перфузии способствует увеличению диуреза</a:t>
            </a:r>
          </a:p>
          <a:p>
            <a:pPr algn="ctr">
              <a:buNone/>
            </a:pPr>
            <a:r>
              <a:rPr lang="ru-RU" dirty="0"/>
              <a:t>Применяется в случае </a:t>
            </a:r>
            <a:r>
              <a:rPr lang="ru-RU" dirty="0" err="1"/>
              <a:t>декомпенсированной</a:t>
            </a:r>
            <a:r>
              <a:rPr lang="ru-RU" dirty="0"/>
              <a:t> рефрактерной СН</a:t>
            </a:r>
          </a:p>
          <a:p>
            <a:pPr algn="ctr">
              <a:buNone/>
            </a:pPr>
            <a:r>
              <a:rPr lang="ru-RU" dirty="0"/>
              <a:t>для увеличения сердечного выброса, </a:t>
            </a:r>
          </a:p>
          <a:p>
            <a:pPr algn="ctr">
              <a:buNone/>
            </a:pPr>
            <a:r>
              <a:rPr lang="ru-RU" dirty="0"/>
              <a:t>стабилизации уровня системного АД, </a:t>
            </a:r>
          </a:p>
          <a:p>
            <a:pPr algn="ctr">
              <a:buNone/>
            </a:pPr>
            <a:r>
              <a:rPr lang="ru-RU" dirty="0"/>
              <a:t>увеличения диуреза</a:t>
            </a:r>
          </a:p>
          <a:p>
            <a:pPr algn="ctr">
              <a:buNone/>
            </a:pPr>
            <a:r>
              <a:rPr lang="ru-RU" dirty="0" err="1"/>
              <a:t>Инфузия</a:t>
            </a:r>
            <a:r>
              <a:rPr lang="ru-RU" dirty="0"/>
              <a:t> </a:t>
            </a:r>
            <a:r>
              <a:rPr lang="ru-RU" dirty="0" err="1"/>
              <a:t>допамина</a:t>
            </a:r>
            <a:r>
              <a:rPr lang="ru-RU" dirty="0"/>
              <a:t>  - в отделении реанимации </a:t>
            </a:r>
          </a:p>
          <a:p>
            <a:pPr algn="ctr">
              <a:buNone/>
            </a:pPr>
            <a:r>
              <a:rPr lang="ru-RU" dirty="0"/>
              <a:t>под непрерывным мониторным контролем с помощью дозатора </a:t>
            </a:r>
          </a:p>
          <a:p>
            <a:pPr algn="ctr">
              <a:buNone/>
            </a:pPr>
            <a:r>
              <a:rPr lang="ru-RU" dirty="0"/>
              <a:t>в дозе от 5 до 10 мкг/кг/мин в течение 24–48 ч</a:t>
            </a:r>
          </a:p>
          <a:p>
            <a:pPr algn="ctr">
              <a:buNone/>
            </a:pPr>
            <a:r>
              <a:rPr lang="ru-RU" dirty="0"/>
              <a:t>Действие наступает через 5 мин, его пик — через 5–7 мин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24362" y="1721226"/>
            <a:ext cx="7829550" cy="203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4400" b="1" spc="5" dirty="0">
                <a:latin typeface="Times New Roman"/>
                <a:cs typeface="Times New Roman"/>
              </a:rPr>
              <a:t>«</a:t>
            </a:r>
            <a:r>
              <a:rPr sz="4400" b="1" spc="-10" dirty="0">
                <a:latin typeface="Times New Roman"/>
                <a:cs typeface="Times New Roman"/>
              </a:rPr>
              <a:t>И</a:t>
            </a:r>
            <a:r>
              <a:rPr sz="4400" b="1" spc="-5" dirty="0">
                <a:latin typeface="Times New Roman"/>
                <a:cs typeface="Times New Roman"/>
              </a:rPr>
              <a:t>н</a:t>
            </a:r>
            <a:r>
              <a:rPr sz="4400" b="1" dirty="0">
                <a:latin typeface="Times New Roman"/>
                <a:cs typeface="Times New Roman"/>
              </a:rPr>
              <a:t>г</a:t>
            </a:r>
            <a:r>
              <a:rPr sz="4400" b="1" spc="-5" dirty="0">
                <a:latin typeface="Times New Roman"/>
                <a:cs typeface="Times New Roman"/>
              </a:rPr>
              <a:t>и</a:t>
            </a:r>
            <a:r>
              <a:rPr sz="4400" b="1" spc="5" dirty="0">
                <a:latin typeface="Times New Roman"/>
                <a:cs typeface="Times New Roman"/>
              </a:rPr>
              <a:t>б</a:t>
            </a:r>
            <a:r>
              <a:rPr sz="4400" b="1" spc="-5" dirty="0">
                <a:latin typeface="Times New Roman"/>
                <a:cs typeface="Times New Roman"/>
              </a:rPr>
              <a:t>и</a:t>
            </a:r>
            <a:r>
              <a:rPr sz="4400" b="1" spc="-65" dirty="0">
                <a:latin typeface="Times New Roman"/>
                <a:cs typeface="Times New Roman"/>
              </a:rPr>
              <a:t>т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spc="-5" dirty="0">
                <a:latin typeface="Times New Roman"/>
                <a:cs typeface="Times New Roman"/>
              </a:rPr>
              <a:t>р</a:t>
            </a:r>
            <a:r>
              <a:rPr sz="4400" b="1" dirty="0">
                <a:latin typeface="Times New Roman"/>
                <a:cs typeface="Times New Roman"/>
              </a:rPr>
              <a:t>ы</a:t>
            </a:r>
            <a:r>
              <a:rPr sz="4400" b="1" spc="-5" dirty="0">
                <a:latin typeface="Times New Roman"/>
                <a:cs typeface="Times New Roman"/>
              </a:rPr>
              <a:t> </a:t>
            </a:r>
            <a:r>
              <a:rPr sz="4400" b="1" spc="-110" dirty="0">
                <a:latin typeface="Times New Roman"/>
                <a:cs typeface="Times New Roman"/>
              </a:rPr>
              <a:t>А</a:t>
            </a:r>
            <a:r>
              <a:rPr sz="4400" b="1" spc="-5" dirty="0">
                <a:latin typeface="Times New Roman"/>
                <a:cs typeface="Times New Roman"/>
              </a:rPr>
              <a:t>П</a:t>
            </a:r>
            <a:r>
              <a:rPr sz="4400" b="1" dirty="0">
                <a:latin typeface="Times New Roman"/>
                <a:cs typeface="Times New Roman"/>
              </a:rPr>
              <a:t>Ф</a:t>
            </a:r>
            <a:r>
              <a:rPr sz="4400" b="1" spc="-15" dirty="0">
                <a:latin typeface="Times New Roman"/>
                <a:cs typeface="Times New Roman"/>
              </a:rPr>
              <a:t> </a:t>
            </a:r>
            <a:r>
              <a:rPr sz="4400" b="1" dirty="0">
                <a:latin typeface="Times New Roman"/>
                <a:cs typeface="Times New Roman"/>
              </a:rPr>
              <a:t>– </a:t>
            </a:r>
            <a:r>
              <a:rPr sz="4400" b="1" spc="-5" dirty="0">
                <a:latin typeface="Times New Roman"/>
                <a:cs typeface="Times New Roman"/>
              </a:rPr>
              <a:t>к</a:t>
            </a:r>
            <a:r>
              <a:rPr sz="4400" b="1" dirty="0">
                <a:latin typeface="Times New Roman"/>
                <a:cs typeface="Times New Roman"/>
              </a:rPr>
              <a:t>р</a:t>
            </a:r>
            <a:r>
              <a:rPr sz="4400" b="1" spc="5" dirty="0">
                <a:latin typeface="Times New Roman"/>
                <a:cs typeface="Times New Roman"/>
              </a:rPr>
              <a:t>а</a:t>
            </a:r>
            <a:r>
              <a:rPr sz="4400" b="1" spc="-110" dirty="0">
                <a:latin typeface="Times New Roman"/>
                <a:cs typeface="Times New Roman"/>
              </a:rPr>
              <a:t>е</a:t>
            </a:r>
            <a:r>
              <a:rPr sz="4400" b="1" spc="5" dirty="0">
                <a:latin typeface="Times New Roman"/>
                <a:cs typeface="Times New Roman"/>
              </a:rPr>
              <a:t>у</a:t>
            </a:r>
            <a:r>
              <a:rPr sz="4400" b="1" spc="-105" dirty="0">
                <a:latin typeface="Times New Roman"/>
                <a:cs typeface="Times New Roman"/>
              </a:rPr>
              <a:t>г</a:t>
            </a:r>
            <a:r>
              <a:rPr sz="4400" b="1" spc="-55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ль</a:t>
            </a:r>
            <a:r>
              <a:rPr sz="4400" b="1" spc="-5" dirty="0">
                <a:latin typeface="Times New Roman"/>
                <a:cs typeface="Times New Roman"/>
              </a:rPr>
              <a:t>н</a:t>
            </a:r>
            <a:r>
              <a:rPr sz="4400" b="1" dirty="0">
                <a:latin typeface="Times New Roman"/>
                <a:cs typeface="Times New Roman"/>
              </a:rPr>
              <a:t>ый</a:t>
            </a:r>
            <a:r>
              <a:rPr sz="4400" b="1" spc="-40" dirty="0">
                <a:latin typeface="Times New Roman"/>
                <a:cs typeface="Times New Roman"/>
              </a:rPr>
              <a:t> </a:t>
            </a:r>
            <a:r>
              <a:rPr sz="4400" b="1" spc="-80" dirty="0">
                <a:latin typeface="Times New Roman"/>
                <a:cs typeface="Times New Roman"/>
              </a:rPr>
              <a:t>к</a:t>
            </a:r>
            <a:r>
              <a:rPr sz="4400" b="1" spc="5" dirty="0">
                <a:latin typeface="Times New Roman"/>
                <a:cs typeface="Times New Roman"/>
              </a:rPr>
              <a:t>а</a:t>
            </a:r>
            <a:r>
              <a:rPr sz="4400" b="1" dirty="0">
                <a:latin typeface="Times New Roman"/>
                <a:cs typeface="Times New Roman"/>
              </a:rPr>
              <a:t>ме</a:t>
            </a:r>
            <a:r>
              <a:rPr sz="4400" b="1" spc="-5" dirty="0">
                <a:latin typeface="Times New Roman"/>
                <a:cs typeface="Times New Roman"/>
              </a:rPr>
              <a:t>н</a:t>
            </a:r>
            <a:r>
              <a:rPr sz="4400" b="1" dirty="0">
                <a:latin typeface="Times New Roman"/>
                <a:cs typeface="Times New Roman"/>
              </a:rPr>
              <a:t>ь</a:t>
            </a:r>
            <a:r>
              <a:rPr sz="4400" b="1" spc="-10" dirty="0">
                <a:latin typeface="Times New Roman"/>
                <a:cs typeface="Times New Roman"/>
              </a:rPr>
              <a:t> </a:t>
            </a:r>
            <a:r>
              <a:rPr sz="4400" b="1" dirty="0">
                <a:latin typeface="Times New Roman"/>
                <a:cs typeface="Times New Roman"/>
              </a:rPr>
              <a:t>л</a:t>
            </a:r>
            <a:r>
              <a:rPr sz="4400" b="1" spc="-110" dirty="0">
                <a:latin typeface="Times New Roman"/>
                <a:cs typeface="Times New Roman"/>
              </a:rPr>
              <a:t>е</a:t>
            </a:r>
            <a:r>
              <a:rPr sz="4400" b="1" dirty="0">
                <a:latin typeface="Times New Roman"/>
                <a:cs typeface="Times New Roman"/>
              </a:rPr>
              <a:t>че</a:t>
            </a:r>
            <a:r>
              <a:rPr sz="4400" b="1" spc="-5" dirty="0">
                <a:latin typeface="Times New Roman"/>
                <a:cs typeface="Times New Roman"/>
              </a:rPr>
              <a:t>ни</a:t>
            </a:r>
            <a:r>
              <a:rPr sz="4400" b="1" dirty="0">
                <a:latin typeface="Times New Roman"/>
                <a:cs typeface="Times New Roman"/>
              </a:rPr>
              <a:t>я </a:t>
            </a:r>
            <a:r>
              <a:rPr sz="4400" b="1" spc="45" dirty="0">
                <a:latin typeface="Times New Roman"/>
                <a:cs typeface="Times New Roman"/>
              </a:rPr>
              <a:t>с</a:t>
            </a:r>
            <a:r>
              <a:rPr sz="4400" b="1" dirty="0">
                <a:latin typeface="Times New Roman"/>
                <a:cs typeface="Times New Roman"/>
              </a:rPr>
              <a:t>е</a:t>
            </a:r>
            <a:r>
              <a:rPr sz="4400" b="1" spc="-65" dirty="0">
                <a:latin typeface="Times New Roman"/>
                <a:cs typeface="Times New Roman"/>
              </a:rPr>
              <a:t>р</a:t>
            </a:r>
            <a:r>
              <a:rPr sz="4400" b="1" dirty="0">
                <a:latin typeface="Times New Roman"/>
                <a:cs typeface="Times New Roman"/>
              </a:rPr>
              <a:t>д</a:t>
            </a:r>
            <a:r>
              <a:rPr sz="4400" b="1" spc="-110" dirty="0">
                <a:latin typeface="Times New Roman"/>
                <a:cs typeface="Times New Roman"/>
              </a:rPr>
              <a:t>е</a:t>
            </a:r>
            <a:r>
              <a:rPr sz="4400" b="1" dirty="0">
                <a:latin typeface="Times New Roman"/>
                <a:cs typeface="Times New Roman"/>
              </a:rPr>
              <a:t>ч</a:t>
            </a:r>
            <a:r>
              <a:rPr sz="4400" b="1" spc="-5" dirty="0">
                <a:latin typeface="Times New Roman"/>
                <a:cs typeface="Times New Roman"/>
              </a:rPr>
              <a:t>н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й</a:t>
            </a:r>
            <a:r>
              <a:rPr sz="4400" b="1" spc="-15" dirty="0">
                <a:latin typeface="Times New Roman"/>
                <a:cs typeface="Times New Roman"/>
              </a:rPr>
              <a:t> </a:t>
            </a:r>
            <a:r>
              <a:rPr sz="4400" b="1" spc="-5" dirty="0">
                <a:latin typeface="Times New Roman"/>
                <a:cs typeface="Times New Roman"/>
              </a:rPr>
              <a:t>н</a:t>
            </a:r>
            <a:r>
              <a:rPr sz="4400" b="1" spc="-60" dirty="0">
                <a:latin typeface="Times New Roman"/>
                <a:cs typeface="Times New Roman"/>
              </a:rPr>
              <a:t>е</a:t>
            </a:r>
            <a:r>
              <a:rPr sz="4400" b="1" dirty="0">
                <a:latin typeface="Times New Roman"/>
                <a:cs typeface="Times New Roman"/>
              </a:rPr>
              <a:t>д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с</a:t>
            </a:r>
            <a:r>
              <a:rPr sz="4400" b="1" spc="45" dirty="0">
                <a:latin typeface="Times New Roman"/>
                <a:cs typeface="Times New Roman"/>
              </a:rPr>
              <a:t>т</a:t>
            </a:r>
            <a:r>
              <a:rPr sz="4400" b="1" spc="-105" dirty="0">
                <a:latin typeface="Times New Roman"/>
                <a:cs typeface="Times New Roman"/>
              </a:rPr>
              <a:t>а</a:t>
            </a:r>
            <a:r>
              <a:rPr sz="4400" b="1" spc="-65" dirty="0">
                <a:latin typeface="Times New Roman"/>
                <a:cs typeface="Times New Roman"/>
              </a:rPr>
              <a:t>т</a:t>
            </a:r>
            <a:r>
              <a:rPr sz="4400" b="1" spc="-105" dirty="0">
                <a:latin typeface="Times New Roman"/>
                <a:cs typeface="Times New Roman"/>
              </a:rPr>
              <a:t>о</a:t>
            </a:r>
            <a:r>
              <a:rPr sz="4400" b="1" dirty="0">
                <a:latin typeface="Times New Roman"/>
                <a:cs typeface="Times New Roman"/>
              </a:rPr>
              <a:t>ч</a:t>
            </a:r>
            <a:r>
              <a:rPr sz="4400" b="1" spc="-5" dirty="0">
                <a:latin typeface="Times New Roman"/>
                <a:cs typeface="Times New Roman"/>
              </a:rPr>
              <a:t>н</a:t>
            </a:r>
            <a:r>
              <a:rPr sz="4400" b="1" spc="5" dirty="0">
                <a:latin typeface="Times New Roman"/>
                <a:cs typeface="Times New Roman"/>
              </a:rPr>
              <a:t>о</a:t>
            </a:r>
            <a:r>
              <a:rPr sz="4400" b="1" spc="-15" dirty="0">
                <a:latin typeface="Times New Roman"/>
                <a:cs typeface="Times New Roman"/>
              </a:rPr>
              <a:t>с</a:t>
            </a:r>
            <a:r>
              <a:rPr sz="4400" b="1" spc="-5" dirty="0">
                <a:latin typeface="Times New Roman"/>
                <a:cs typeface="Times New Roman"/>
              </a:rPr>
              <a:t>ти»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3700" y="5486400"/>
            <a:ext cx="700214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5" dirty="0">
                <a:latin typeface="Times New Roman"/>
                <a:cs typeface="Times New Roman"/>
              </a:rPr>
              <a:t>Br</a:t>
            </a:r>
            <a:r>
              <a:rPr sz="2800" b="1" spc="-10" dirty="0">
                <a:latin typeface="Times New Roman"/>
                <a:cs typeface="Times New Roman"/>
              </a:rPr>
              <a:t>aun</a:t>
            </a:r>
            <a:r>
              <a:rPr sz="2800" b="1" spc="-55" dirty="0">
                <a:latin typeface="Times New Roman"/>
                <a:cs typeface="Times New Roman"/>
              </a:rPr>
              <a:t>w</a:t>
            </a:r>
            <a:r>
              <a:rPr sz="2800" b="1" spc="-10" dirty="0">
                <a:latin typeface="Times New Roman"/>
                <a:cs typeface="Times New Roman"/>
              </a:rPr>
              <a:t>a</a:t>
            </a:r>
            <a:r>
              <a:rPr sz="2800" b="1" spc="-15" dirty="0">
                <a:latin typeface="Times New Roman"/>
                <a:cs typeface="Times New Roman"/>
              </a:rPr>
              <a:t>ld</a:t>
            </a:r>
            <a:r>
              <a:rPr sz="2800" b="1" spc="3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E.</a:t>
            </a:r>
            <a:r>
              <a:rPr sz="2800" b="1" spc="-10" dirty="0">
                <a:latin typeface="Times New Roman"/>
                <a:cs typeface="Times New Roman"/>
              </a:rPr>
              <a:t>,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E</a:t>
            </a:r>
            <a:r>
              <a:rPr sz="2800" b="1" spc="-10" dirty="0">
                <a:latin typeface="Times New Roman"/>
                <a:cs typeface="Times New Roman"/>
              </a:rPr>
              <a:t>ngl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J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30" dirty="0">
                <a:latin typeface="Times New Roman"/>
                <a:cs typeface="Times New Roman"/>
              </a:rPr>
              <a:t>M</a:t>
            </a:r>
            <a:r>
              <a:rPr sz="2800" b="1" spc="-25" dirty="0">
                <a:latin typeface="Times New Roman"/>
                <a:cs typeface="Times New Roman"/>
              </a:rPr>
              <a:t>e</a:t>
            </a:r>
            <a:r>
              <a:rPr sz="2800" b="1" spc="-20" dirty="0">
                <a:latin typeface="Times New Roman"/>
                <a:cs typeface="Times New Roman"/>
              </a:rPr>
              <a:t>d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1991;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325: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351</a:t>
            </a:r>
            <a:r>
              <a:rPr sz="2800" b="1" dirty="0">
                <a:latin typeface="Times New Roman"/>
                <a:cs typeface="Times New Roman"/>
              </a:rPr>
              <a:t>-</a:t>
            </a:r>
            <a:r>
              <a:rPr sz="2800" b="1" spc="-15" dirty="0">
                <a:latin typeface="Times New Roman"/>
                <a:cs typeface="Times New Roman"/>
              </a:rPr>
              <a:t>3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Для дифференцированной фармакотерапии важно выделять </a:t>
            </a:r>
            <a:r>
              <a:rPr lang="ru-RU" b="1" dirty="0">
                <a:solidFill>
                  <a:srgbClr val="002060"/>
                </a:solidFill>
              </a:rPr>
              <a:t>формы СН</a:t>
            </a:r>
            <a:r>
              <a:rPr lang="ru-RU" dirty="0"/>
              <a:t>:</a:t>
            </a:r>
          </a:p>
          <a:p>
            <a:r>
              <a:rPr lang="ru-RU" i="1" dirty="0">
                <a:solidFill>
                  <a:srgbClr val="002060"/>
                </a:solidFill>
              </a:rPr>
              <a:t>систолическую</a:t>
            </a:r>
            <a:r>
              <a:rPr lang="ru-RU" dirty="0"/>
              <a:t> - сердечный выброс уменьшается из-за снижения сократимости миокарда (его поражение или перегрузка),</a:t>
            </a:r>
          </a:p>
          <a:p>
            <a:r>
              <a:rPr lang="ru-RU" i="1" dirty="0" err="1">
                <a:solidFill>
                  <a:srgbClr val="002060"/>
                </a:solidFill>
              </a:rPr>
              <a:t>диастолическую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dirty="0"/>
              <a:t>– сердечный выброс уменьшается из-за уменьшения наполнения предсердий (</a:t>
            </a:r>
            <a:r>
              <a:rPr lang="ru-RU" dirty="0" err="1"/>
              <a:t>гиподиастолия</a:t>
            </a:r>
            <a:r>
              <a:rPr lang="ru-RU" dirty="0"/>
              <a:t>, уменьшение объема полостей сердца, </a:t>
            </a:r>
            <a:r>
              <a:rPr lang="ru-RU" dirty="0" err="1"/>
              <a:t>тахсистолия</a:t>
            </a:r>
            <a:r>
              <a:rPr lang="ru-RU" dirty="0"/>
              <a:t>),</a:t>
            </a:r>
          </a:p>
          <a:p>
            <a:r>
              <a:rPr lang="ru-RU" i="1" dirty="0">
                <a:solidFill>
                  <a:srgbClr val="002060"/>
                </a:solidFill>
              </a:rPr>
              <a:t>вследствие перегрузки давлением </a:t>
            </a:r>
            <a:r>
              <a:rPr lang="ru-RU" dirty="0"/>
              <a:t>(при стенозе аорты, клапанов ЛА, АГ),</a:t>
            </a:r>
          </a:p>
          <a:p>
            <a:r>
              <a:rPr lang="ru-RU" i="1" dirty="0">
                <a:solidFill>
                  <a:srgbClr val="002060"/>
                </a:solidFill>
              </a:rPr>
              <a:t>вследствие объемной перегрузки </a:t>
            </a:r>
            <a:r>
              <a:rPr lang="ru-RU" dirty="0"/>
              <a:t>(при недостаточности МК, </a:t>
            </a:r>
            <a:r>
              <a:rPr lang="ru-RU" dirty="0" err="1"/>
              <a:t>АоК</a:t>
            </a:r>
            <a:r>
              <a:rPr lang="ru-RU" dirty="0"/>
              <a:t>, ТК, ДМЖП).</a:t>
            </a:r>
          </a:p>
          <a:p>
            <a:pPr algn="ctr">
              <a:buNone/>
            </a:pPr>
            <a:r>
              <a:rPr lang="ru-RU" dirty="0"/>
              <a:t>Наиболее часто при ОСН, и при застойной ХСН наблюдается тотальная СН – одновременно и левожелудочковая, и правожелудочковая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i="1" dirty="0"/>
              <a:t>При левожелудочковой </a:t>
            </a:r>
            <a:r>
              <a:rPr lang="ru-RU" dirty="0"/>
              <a:t>–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               повышение давления в малом круге к/о, выход жидкости в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               интерстициальную ткань и в полость альвеол, отек легких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</a:p>
          <a:p>
            <a:pPr>
              <a:spcBef>
                <a:spcPts val="0"/>
              </a:spcBef>
            </a:pPr>
            <a:r>
              <a:rPr lang="ru-RU" i="1" dirty="0"/>
              <a:t>При правожелудочковой недостаточности </a:t>
            </a:r>
            <a:r>
              <a:rPr lang="ru-RU" dirty="0"/>
              <a:t>– </a:t>
            </a:r>
          </a:p>
          <a:p>
            <a:pPr>
              <a:spcBef>
                <a:spcPts val="0"/>
              </a:spcBef>
              <a:buNone/>
            </a:pPr>
            <a:r>
              <a:rPr lang="ru-RU" dirty="0"/>
              <a:t>               застойные явления наблюдаются в большом круге кровообращения </a:t>
            </a:r>
          </a:p>
          <a:p>
            <a:pPr>
              <a:spcBef>
                <a:spcPts val="0"/>
              </a:spcBef>
              <a:buNone/>
            </a:pPr>
            <a:r>
              <a:rPr lang="ru-RU" dirty="0"/>
              <a:t>               с нарушением функции почек, печени, органов ЖКТ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0" y="214290"/>
            <a:ext cx="10001320" cy="6929486"/>
          </a:xfrm>
        </p:spPr>
        <p:txBody>
          <a:bodyPr>
            <a:normAutofit/>
          </a:bodyPr>
          <a:lstStyle/>
          <a:p>
            <a:r>
              <a:rPr lang="ru-RU" dirty="0"/>
              <a:t>Создание ИАПФ, используемых в клинической практике с середины 1970-х гг., до сих пор остается самым большим достижением в кардиологии последнего времени</a:t>
            </a:r>
          </a:p>
          <a:p>
            <a:r>
              <a:rPr lang="ru-RU" dirty="0"/>
              <a:t>Результаты крупных многоцентровых </a:t>
            </a:r>
            <a:r>
              <a:rPr lang="ru-RU" dirty="0" err="1"/>
              <a:t>рандомизированных</a:t>
            </a:r>
            <a:r>
              <a:rPr lang="ru-RU" dirty="0"/>
              <a:t> </a:t>
            </a:r>
            <a:r>
              <a:rPr lang="ru-RU" dirty="0" err="1"/>
              <a:t>плацебо-контролируемых</a:t>
            </a:r>
            <a:r>
              <a:rPr lang="ru-RU" dirty="0"/>
              <a:t> исследований убедительно показали, что применение ИАПФ при лечении ХСН у взрослых пациентов значительно снижает смертность, частоту госпитализаций, повышает качество жизни </a:t>
            </a:r>
          </a:p>
          <a:p>
            <a:r>
              <a:rPr lang="ru-RU" dirty="0"/>
              <a:t>С физиологической точки зрения эффект ИАПФ заключается в том, что препараты этого класса блокируют активность АII, являющегося мощным вазоконстриктором, стимулятором пролиферации клеток и, кроме того, способствующего активации других нейрогормональных систем</a:t>
            </a:r>
          </a:p>
          <a:p>
            <a:r>
              <a:rPr lang="ru-RU" dirty="0"/>
              <a:t>ИАПФ представляют собой мощные нейрогормональные модуляторы, они тормозят активацию РААС, при этом по механизму обратной связи происходит торможение САС</a:t>
            </a:r>
          </a:p>
          <a:p>
            <a:r>
              <a:rPr lang="ru-RU" dirty="0"/>
              <a:t>Благодаря наличию в молекуле сульфгидрильной группы ингибиторы АПФ способны уменьшать объем левого желудочка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/>
              <a:t>Вазодилатирующий</a:t>
            </a:r>
            <a:r>
              <a:rPr lang="ru-RU" dirty="0"/>
              <a:t> эффект </a:t>
            </a:r>
            <a:r>
              <a:rPr lang="ru-RU" b="1" dirty="0">
                <a:solidFill>
                  <a:srgbClr val="002060"/>
                </a:solidFill>
              </a:rPr>
              <a:t>ИАПФ</a:t>
            </a:r>
            <a:r>
              <a:rPr lang="ru-RU" dirty="0"/>
              <a:t> связан с блокадой разрушителя </a:t>
            </a:r>
            <a:r>
              <a:rPr lang="ru-RU" dirty="0" err="1"/>
              <a:t>брадикинина</a:t>
            </a:r>
            <a:r>
              <a:rPr lang="ru-RU" dirty="0"/>
              <a:t> </a:t>
            </a:r>
          </a:p>
          <a:p>
            <a:pPr algn="ctr">
              <a:buNone/>
            </a:pPr>
            <a:r>
              <a:rPr lang="ru-RU" sz="1900" i="1" dirty="0"/>
              <a:t>   </a:t>
            </a:r>
            <a:r>
              <a:rPr lang="ru-RU" sz="1900" i="1" dirty="0">
                <a:latin typeface="Calibri"/>
                <a:cs typeface="Calibri"/>
              </a:rPr>
              <a:t>↑</a:t>
            </a:r>
            <a:r>
              <a:rPr lang="ru-RU" sz="1900" i="1" dirty="0"/>
              <a:t> содержания </a:t>
            </a:r>
            <a:r>
              <a:rPr lang="ru-RU" sz="1900" i="1" dirty="0" err="1"/>
              <a:t>брадикинина</a:t>
            </a:r>
            <a:r>
              <a:rPr lang="ru-RU" sz="1900" i="1" dirty="0"/>
              <a:t> (в плазме и локально в органах и тканях организма)  блокирует</a:t>
            </a:r>
          </a:p>
          <a:p>
            <a:pPr algn="ctr">
              <a:buNone/>
            </a:pPr>
            <a:r>
              <a:rPr lang="ru-RU" sz="1900" i="1" dirty="0"/>
              <a:t>    процессы </a:t>
            </a:r>
            <a:r>
              <a:rPr lang="ru-RU" sz="1900" i="1" dirty="0" err="1"/>
              <a:t>ремоделирования</a:t>
            </a:r>
            <a:r>
              <a:rPr lang="ru-RU" sz="1900" i="1" dirty="0"/>
              <a:t> сердца, возникновение необратимых изменений, </a:t>
            </a:r>
          </a:p>
          <a:p>
            <a:pPr algn="ctr">
              <a:buNone/>
            </a:pPr>
            <a:r>
              <a:rPr lang="ru-RU" sz="1900" i="1" dirty="0"/>
              <a:t>    происходящих при ХСН в миокарде, почках, гладкой мускулатуре сосудов</a:t>
            </a:r>
          </a:p>
          <a:p>
            <a:r>
              <a:rPr lang="ru-RU" dirty="0"/>
              <a:t>Препараты </a:t>
            </a:r>
            <a:r>
              <a:rPr lang="ru-RU" b="1" dirty="0">
                <a:solidFill>
                  <a:srgbClr val="002060"/>
                </a:solidFill>
              </a:rPr>
              <a:t>ИАПФ </a:t>
            </a:r>
            <a:r>
              <a:rPr lang="ru-RU" dirty="0"/>
              <a:t>стимулируют образование </a:t>
            </a:r>
            <a:r>
              <a:rPr lang="ru-RU" dirty="0" err="1"/>
              <a:t>кининов</a:t>
            </a:r>
            <a:r>
              <a:rPr lang="ru-RU" dirty="0"/>
              <a:t> – </a:t>
            </a:r>
          </a:p>
          <a:p>
            <a:pPr>
              <a:buNone/>
            </a:pPr>
            <a:r>
              <a:rPr lang="ru-RU" sz="1900" dirty="0"/>
              <a:t>   косвенным образом увеличивается поступление в кровь простагландинов I2 и E2, </a:t>
            </a:r>
          </a:p>
          <a:p>
            <a:pPr>
              <a:buNone/>
            </a:pPr>
            <a:r>
              <a:rPr lang="ru-RU" sz="1900" dirty="0"/>
              <a:t>   обладающих </a:t>
            </a:r>
            <a:r>
              <a:rPr lang="ru-RU" sz="1900" dirty="0" err="1"/>
              <a:t>вазодилатирующим</a:t>
            </a:r>
            <a:r>
              <a:rPr lang="ru-RU" sz="1900" dirty="0"/>
              <a:t>, </a:t>
            </a:r>
            <a:r>
              <a:rPr lang="ru-RU" sz="1900" dirty="0" err="1"/>
              <a:t>натриуретическим</a:t>
            </a:r>
            <a:r>
              <a:rPr lang="ru-RU" sz="1900" dirty="0"/>
              <a:t>, </a:t>
            </a:r>
            <a:r>
              <a:rPr lang="ru-RU" sz="1900" dirty="0" err="1"/>
              <a:t>кардио</a:t>
            </a:r>
            <a:r>
              <a:rPr lang="ru-RU" sz="1900" dirty="0"/>
              <a:t>- и </a:t>
            </a:r>
            <a:r>
              <a:rPr lang="ru-RU" sz="1900" dirty="0" err="1"/>
              <a:t>цитопротективными</a:t>
            </a:r>
            <a:r>
              <a:rPr lang="ru-RU" sz="1900" dirty="0"/>
              <a:t> свойствами </a:t>
            </a:r>
          </a:p>
          <a:p>
            <a:pPr>
              <a:buNone/>
            </a:pPr>
            <a:r>
              <a:rPr lang="ru-RU" sz="1900" dirty="0"/>
              <a:t>   и стимулирующих выход расслабляющего фактора из клеток сосудистой стенки</a:t>
            </a:r>
          </a:p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Эффекты ИАПФ</a:t>
            </a:r>
            <a:r>
              <a:rPr lang="ru-RU" dirty="0"/>
              <a:t>  - </a:t>
            </a:r>
            <a:r>
              <a:rPr lang="ru-RU" sz="1900" i="1" dirty="0"/>
              <a:t>проявляются с 3–4-й недели лечения</a:t>
            </a:r>
            <a:r>
              <a:rPr lang="ru-RU" dirty="0"/>
              <a:t>:</a:t>
            </a:r>
          </a:p>
          <a:p>
            <a:pPr algn="ctr">
              <a:buNone/>
            </a:pPr>
            <a:r>
              <a:rPr lang="ru-RU" sz="2200" dirty="0"/>
              <a:t>возникает дилатация </a:t>
            </a:r>
            <a:r>
              <a:rPr lang="ru-RU" sz="2200" dirty="0" err="1"/>
              <a:t>артериол</a:t>
            </a:r>
            <a:r>
              <a:rPr lang="ru-RU" sz="2200" dirty="0"/>
              <a:t>, </a:t>
            </a:r>
          </a:p>
          <a:p>
            <a:pPr algn="ctr">
              <a:buNone/>
            </a:pPr>
            <a:r>
              <a:rPr lang="ru-RU" sz="2200" dirty="0"/>
              <a:t>снижается общее периферическое сопротивление и АД,</a:t>
            </a:r>
          </a:p>
          <a:p>
            <a:pPr algn="ctr">
              <a:buNone/>
            </a:pPr>
            <a:r>
              <a:rPr lang="ru-RU" sz="2200" dirty="0"/>
              <a:t>улучшается функция почек,</a:t>
            </a:r>
          </a:p>
          <a:p>
            <a:pPr algn="ctr">
              <a:buNone/>
            </a:pPr>
            <a:r>
              <a:rPr lang="ru-RU" sz="2200" dirty="0"/>
              <a:t>увеличивается диурез,</a:t>
            </a:r>
          </a:p>
          <a:p>
            <a:pPr algn="ctr">
              <a:buNone/>
            </a:pPr>
            <a:r>
              <a:rPr lang="ru-RU" sz="2200" dirty="0"/>
              <a:t>повышается кровоток в работающих мышцах и толерантность к физической нагрузке, </a:t>
            </a:r>
          </a:p>
          <a:p>
            <a:pPr algn="ctr">
              <a:buNone/>
            </a:pPr>
            <a:r>
              <a:rPr lang="ru-RU" sz="2200" dirty="0"/>
              <a:t>уменьшаются дилатация полостей сердца и систолическая дисфункция миокарда, </a:t>
            </a:r>
          </a:p>
          <a:p>
            <a:pPr algn="ctr">
              <a:buNone/>
            </a:pPr>
            <a:r>
              <a:rPr lang="ru-RU" sz="2200" dirty="0"/>
              <a:t>снижается ЧСС, </a:t>
            </a:r>
          </a:p>
          <a:p>
            <a:pPr algn="ctr">
              <a:buNone/>
            </a:pPr>
            <a:r>
              <a:rPr lang="ru-RU" sz="2200" dirty="0"/>
              <a:t>уменьшается электрическая нестабильность в миокарде</a:t>
            </a:r>
          </a:p>
          <a:p>
            <a:pPr>
              <a:buNone/>
            </a:pPr>
            <a:r>
              <a:rPr lang="ru-RU" sz="2200" i="1" dirty="0">
                <a:solidFill>
                  <a:srgbClr val="002060"/>
                </a:solidFill>
              </a:rPr>
              <a:t>   </a:t>
            </a:r>
            <a:r>
              <a:rPr lang="ru-RU" sz="2200" i="1" dirty="0" err="1">
                <a:solidFill>
                  <a:srgbClr val="002060"/>
                </a:solidFill>
              </a:rPr>
              <a:t>Антипролиферативное</a:t>
            </a:r>
            <a:r>
              <a:rPr lang="ru-RU" sz="2200" i="1" dirty="0">
                <a:solidFill>
                  <a:srgbClr val="002060"/>
                </a:solidFill>
              </a:rPr>
              <a:t> действие ИАПФ  - в обратном развитии гипертрофии миокарда</a:t>
            </a:r>
          </a:p>
          <a:p>
            <a:pPr>
              <a:buNone/>
            </a:pPr>
            <a:r>
              <a:rPr lang="ru-RU" dirty="0"/>
              <a:t>   Оказывая действие на системную </a:t>
            </a:r>
            <a:r>
              <a:rPr lang="ru-RU" dirty="0" err="1"/>
              <a:t>вазодилатацию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dirty="0"/>
              <a:t>   ИАПФ способствуют уменьшению пред- и </a:t>
            </a:r>
            <a:r>
              <a:rPr lang="ru-RU" dirty="0" err="1"/>
              <a:t>постнагрузки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dirty="0"/>
              <a:t>   длительный прием препаратов не ведет к развитию толерантности в отношении </a:t>
            </a:r>
            <a:r>
              <a:rPr lang="ru-RU" dirty="0" err="1"/>
              <a:t>вазодилатирующего</a:t>
            </a:r>
            <a:r>
              <a:rPr lang="ru-RU" dirty="0"/>
              <a:t> эффекта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ИАПФ имеют два уровня действия: </a:t>
            </a:r>
          </a:p>
          <a:p>
            <a:r>
              <a:rPr lang="ru-RU" i="1" dirty="0"/>
              <a:t>Немедленный </a:t>
            </a:r>
            <a:r>
              <a:rPr lang="ru-RU" dirty="0"/>
              <a:t>- </a:t>
            </a:r>
            <a:r>
              <a:rPr lang="ru-RU" sz="2000" dirty="0"/>
              <a:t>связан с блокадой циркулярных </a:t>
            </a:r>
            <a:r>
              <a:rPr lang="ru-RU" sz="2000" dirty="0" err="1"/>
              <a:t>нейрогормонов</a:t>
            </a:r>
            <a:r>
              <a:rPr lang="ru-RU" sz="2000" dirty="0"/>
              <a:t>, </a:t>
            </a:r>
            <a:r>
              <a:rPr lang="ru-RU" dirty="0"/>
              <a:t>и</a:t>
            </a:r>
          </a:p>
          <a:p>
            <a:r>
              <a:rPr lang="ru-RU" i="1" dirty="0"/>
              <a:t>Отсроченный </a:t>
            </a:r>
            <a:r>
              <a:rPr lang="ru-RU" dirty="0"/>
              <a:t>- </a:t>
            </a:r>
            <a:r>
              <a:rPr lang="ru-RU" sz="2000" dirty="0"/>
              <a:t>объясняется постепенной блокадой локальных </a:t>
            </a:r>
            <a:r>
              <a:rPr lang="ru-RU" sz="2000" dirty="0" err="1"/>
              <a:t>нейрогормонов</a:t>
            </a:r>
            <a:endParaRPr lang="ru-RU" sz="2000" dirty="0"/>
          </a:p>
          <a:p>
            <a:pPr algn="ctr">
              <a:buNone/>
            </a:pPr>
            <a:r>
              <a:rPr lang="ru-RU" sz="2000" dirty="0" err="1">
                <a:solidFill>
                  <a:srgbClr val="002060"/>
                </a:solidFill>
              </a:rPr>
              <a:t>Органопротекторные</a:t>
            </a:r>
            <a:r>
              <a:rPr lang="ru-RU" sz="2000" dirty="0"/>
              <a:t> свойства ИАПФ связаны с блокадой РААС на тканевом уровне</a:t>
            </a:r>
          </a:p>
          <a:p>
            <a:pPr algn="ctr">
              <a:buNone/>
            </a:pPr>
            <a:r>
              <a:rPr lang="ru-RU" dirty="0"/>
              <a:t>Положительное свойство применения ИАПФ – </a:t>
            </a:r>
          </a:p>
          <a:p>
            <a:pPr algn="ctr">
              <a:buNone/>
            </a:pPr>
            <a:r>
              <a:rPr lang="ru-RU" dirty="0"/>
              <a:t>возможность </a:t>
            </a:r>
            <a:r>
              <a:rPr lang="ru-RU" b="1" dirty="0" err="1">
                <a:latin typeface="Calibri"/>
                <a:cs typeface="Calibri"/>
              </a:rPr>
              <a:t>↓</a:t>
            </a:r>
            <a:r>
              <a:rPr lang="ru-RU" b="1" dirty="0">
                <a:latin typeface="Calibri"/>
                <a:cs typeface="Calibri"/>
              </a:rPr>
              <a:t> </a:t>
            </a:r>
            <a:r>
              <a:rPr lang="ru-RU" dirty="0"/>
              <a:t>дозы </a:t>
            </a:r>
            <a:r>
              <a:rPr lang="ru-RU" dirty="0" err="1"/>
              <a:t>диуретиков</a:t>
            </a:r>
            <a:r>
              <a:rPr lang="ru-RU" dirty="0"/>
              <a:t>, </a:t>
            </a:r>
            <a:r>
              <a:rPr lang="ru-RU" dirty="0" err="1"/>
              <a:t>пролонгирование</a:t>
            </a:r>
            <a:r>
              <a:rPr lang="ru-RU" dirty="0"/>
              <a:t> действия СГ</a:t>
            </a:r>
          </a:p>
          <a:p>
            <a:pPr algn="ctr"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Обладая уникальным спектром клинических и гемодинамических эффектов, ИАПФ стали средствами первой линии при лечении ХСН</a:t>
            </a:r>
          </a:p>
          <a:p>
            <a:pPr>
              <a:buNone/>
            </a:pPr>
            <a:r>
              <a:rPr lang="ru-RU" dirty="0"/>
              <a:t>В настоящее время известно более </a:t>
            </a:r>
            <a:r>
              <a:rPr lang="ru-RU" b="1" dirty="0">
                <a:solidFill>
                  <a:srgbClr val="002060"/>
                </a:solidFill>
              </a:rPr>
              <a:t>20 ингибиторов АПФ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sz="2000" dirty="0"/>
              <a:t>В зависимости от химической структуры части их молекул, отвечающей за связывание АПФ, </a:t>
            </a:r>
          </a:p>
          <a:p>
            <a:pPr algn="ctr">
              <a:buNone/>
            </a:pPr>
            <a:r>
              <a:rPr lang="ru-RU" dirty="0"/>
              <a:t>можно разделить на </a:t>
            </a:r>
            <a:r>
              <a:rPr lang="ru-RU" b="1" dirty="0">
                <a:solidFill>
                  <a:srgbClr val="002060"/>
                </a:solidFill>
              </a:rPr>
              <a:t>три группы</a:t>
            </a:r>
            <a:r>
              <a:rPr lang="ru-RU" dirty="0"/>
              <a:t>: </a:t>
            </a:r>
          </a:p>
          <a:p>
            <a:r>
              <a:rPr lang="ru-RU" dirty="0"/>
              <a:t>содержащие сульфгидрильную группу (</a:t>
            </a:r>
            <a:r>
              <a:rPr lang="ru-RU" b="1" i="1" dirty="0" err="1"/>
              <a:t>каптоприл</a:t>
            </a:r>
            <a:r>
              <a:rPr lang="ru-RU" dirty="0"/>
              <a:t>);</a:t>
            </a:r>
          </a:p>
          <a:p>
            <a:r>
              <a:rPr lang="ru-RU" dirty="0"/>
              <a:t>содержащие карбоксильную группу (</a:t>
            </a:r>
            <a:r>
              <a:rPr lang="ru-RU" b="1" i="1" dirty="0" err="1">
                <a:solidFill>
                  <a:srgbClr val="002060"/>
                </a:solidFill>
              </a:rPr>
              <a:t>эналаприл</a:t>
            </a:r>
            <a:r>
              <a:rPr lang="ru-RU" b="1" i="1" dirty="0">
                <a:solidFill>
                  <a:srgbClr val="002060"/>
                </a:solidFill>
              </a:rPr>
              <a:t>, </a:t>
            </a:r>
            <a:r>
              <a:rPr lang="ru-RU" b="1" i="1" dirty="0" err="1">
                <a:solidFill>
                  <a:srgbClr val="002060"/>
                </a:solidFill>
              </a:rPr>
              <a:t>квинаприл</a:t>
            </a:r>
            <a:r>
              <a:rPr lang="ru-RU" b="1" i="1" dirty="0">
                <a:solidFill>
                  <a:srgbClr val="002060"/>
                </a:solidFill>
              </a:rPr>
              <a:t>, </a:t>
            </a:r>
            <a:r>
              <a:rPr lang="ru-RU" b="1" i="1" dirty="0" err="1">
                <a:solidFill>
                  <a:srgbClr val="002060"/>
                </a:solidFill>
              </a:rPr>
              <a:t>периндоприл</a:t>
            </a:r>
            <a:r>
              <a:rPr lang="ru-RU" dirty="0"/>
              <a:t>); </a:t>
            </a:r>
          </a:p>
          <a:p>
            <a:r>
              <a:rPr lang="ru-RU" dirty="0"/>
              <a:t>содержащие </a:t>
            </a:r>
            <a:r>
              <a:rPr lang="ru-RU" dirty="0" err="1"/>
              <a:t>фосфильную</a:t>
            </a:r>
            <a:r>
              <a:rPr lang="ru-RU" dirty="0"/>
              <a:t> группу (</a:t>
            </a:r>
            <a:r>
              <a:rPr lang="ru-RU" b="1" i="1" dirty="0" err="1">
                <a:solidFill>
                  <a:srgbClr val="002060"/>
                </a:solidFill>
              </a:rPr>
              <a:t>фозиноприл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r>
              <a:rPr lang="ru-RU" b="1" i="1" dirty="0" err="1">
                <a:solidFill>
                  <a:srgbClr val="002060"/>
                </a:solidFill>
              </a:rPr>
              <a:t>Каптоприл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dirty="0"/>
              <a:t> - первый представитель ингибиторов АПФ - получил </a:t>
            </a:r>
          </a:p>
          <a:p>
            <a:pPr>
              <a:buNone/>
            </a:pPr>
            <a:r>
              <a:rPr lang="ru-RU" dirty="0"/>
              <a:t>   наибольшее применение при лечении ХСН в педиатрической практике Показание для назначения </a:t>
            </a:r>
            <a:r>
              <a:rPr lang="ru-RU" dirty="0" err="1"/>
              <a:t>каптоприла</a:t>
            </a:r>
            <a:r>
              <a:rPr lang="ru-RU" dirty="0"/>
              <a:t> - СН I–III степени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dirty="0" err="1"/>
              <a:t>Каптоприл</a:t>
            </a:r>
            <a:r>
              <a:rPr lang="ru-RU" dirty="0"/>
              <a:t> снижает пост- и </a:t>
            </a:r>
            <a:r>
              <a:rPr lang="ru-RU" dirty="0" err="1"/>
              <a:t>преднагрузку</a:t>
            </a:r>
            <a:r>
              <a:rPr lang="ru-RU" dirty="0"/>
              <a:t>, определяя уменьшение застоя в малом круге кровообращения и возрастание сердечного выброса Эффективность действия этого средства нарастает по мере увеличения продолжительности лечения, что позволяет снизить дозы мочегонных</a:t>
            </a:r>
          </a:p>
          <a:p>
            <a:pPr>
              <a:buNone/>
            </a:pPr>
            <a:r>
              <a:rPr lang="ru-RU" dirty="0"/>
              <a:t>   Это обусловлено </a:t>
            </a:r>
            <a:r>
              <a:rPr lang="ru-RU" dirty="0" err="1"/>
              <a:t>триггерным</a:t>
            </a:r>
            <a:r>
              <a:rPr lang="ru-RU" dirty="0"/>
              <a:t> механизмом эффективности препарата, включающим воздействие на все нейрогуморальные звенья патогенеза СН</a:t>
            </a:r>
          </a:p>
          <a:p>
            <a:pPr>
              <a:buNone/>
            </a:pPr>
            <a:r>
              <a:rPr lang="ru-RU" dirty="0"/>
              <a:t>   С целью профилактики гипотензивного эффекта </a:t>
            </a:r>
            <a:r>
              <a:rPr lang="ru-RU" dirty="0" err="1"/>
              <a:t>каптоприла</a:t>
            </a:r>
            <a:r>
              <a:rPr lang="ru-RU" dirty="0"/>
              <a:t> препарат назначается в дозе 0,5 мг/кг</a:t>
            </a:r>
          </a:p>
          <a:p>
            <a:pPr>
              <a:buNone/>
            </a:pPr>
            <a:r>
              <a:rPr lang="ru-RU" dirty="0"/>
              <a:t>   Терапия СН с применением </a:t>
            </a:r>
            <a:r>
              <a:rPr lang="ru-RU" dirty="0" err="1"/>
              <a:t>каптоприла</a:t>
            </a:r>
            <a:r>
              <a:rPr lang="ru-RU" dirty="0"/>
              <a:t> более чем в 3,7 раза эффективнее стандартной терапии препаратами дигиталиса и мочегонными средствами</a:t>
            </a:r>
          </a:p>
          <a:p>
            <a:pPr algn="ctr">
              <a:buNone/>
            </a:pPr>
            <a:r>
              <a:rPr lang="ru-RU" i="1" dirty="0">
                <a:solidFill>
                  <a:srgbClr val="002060"/>
                </a:solidFill>
              </a:rPr>
              <a:t>Побочные эффекты ИАПФ – </a:t>
            </a:r>
          </a:p>
          <a:p>
            <a:pPr>
              <a:buNone/>
            </a:pPr>
            <a:r>
              <a:rPr lang="ru-RU" dirty="0"/>
              <a:t>   гипотония, </a:t>
            </a:r>
            <a:r>
              <a:rPr lang="ru-RU" dirty="0" err="1"/>
              <a:t>гиперкалиемия</a:t>
            </a:r>
            <a:r>
              <a:rPr lang="ru-RU" dirty="0"/>
              <a:t>,</a:t>
            </a:r>
          </a:p>
          <a:p>
            <a:pPr>
              <a:buNone/>
            </a:pPr>
            <a:r>
              <a:rPr lang="ru-RU" dirty="0"/>
              <a:t>   возможны -  ангионевротический отек, кожные реакции, </a:t>
            </a:r>
            <a:r>
              <a:rPr lang="ru-RU" dirty="0" err="1"/>
              <a:t>нейтропения</a:t>
            </a:r>
            <a:r>
              <a:rPr lang="ru-RU" dirty="0"/>
              <a:t>, тромбоцитопения, кашель.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70009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900" b="1" i="1" dirty="0">
                <a:solidFill>
                  <a:srgbClr val="002060"/>
                </a:solidFill>
              </a:rPr>
              <a:t>КРИТЕРИИ ЭФФЕКТИВНОСТИ ПРИ ИСПОЛЬЗОВАНИИ ИНГИБИТОРОВ АПФ</a:t>
            </a:r>
          </a:p>
          <a:p>
            <a:pPr algn="ctr">
              <a:buNone/>
            </a:pPr>
            <a:r>
              <a:rPr lang="ru-RU" sz="1900" b="1" i="1" dirty="0">
                <a:solidFill>
                  <a:srgbClr val="002060"/>
                </a:solidFill>
              </a:rPr>
              <a:t>(КАПТОПРИЛ, ЭНАЛАПРИЛ)</a:t>
            </a:r>
          </a:p>
          <a:p>
            <a:endParaRPr lang="ru-RU" dirty="0"/>
          </a:p>
          <a:p>
            <a:pPr lvl="0"/>
            <a:r>
              <a:rPr lang="ru-RU" dirty="0"/>
              <a:t>Усиление сократительных свойств миокарда, улучшение его систолической и </a:t>
            </a:r>
            <a:r>
              <a:rPr lang="ru-RU" dirty="0" err="1"/>
              <a:t>диастолической</a:t>
            </a:r>
            <a:r>
              <a:rPr lang="ru-RU" dirty="0"/>
              <a:t> функций</a:t>
            </a:r>
            <a:r>
              <a:rPr lang="ru-RU" dirty="0">
                <a:sym typeface="Symbol"/>
              </a:rPr>
              <a:t></a:t>
            </a:r>
            <a:endParaRPr lang="ru-RU" dirty="0"/>
          </a:p>
          <a:p>
            <a:pPr lvl="0"/>
            <a:r>
              <a:rPr lang="ru-RU" dirty="0"/>
              <a:t>восстановление звучности тонов, исчезновение </a:t>
            </a:r>
            <a:r>
              <a:rPr lang="en-US" dirty="0"/>
              <a:t>III</a:t>
            </a:r>
            <a:r>
              <a:rPr lang="ru-RU" dirty="0"/>
              <a:t> тона, </a:t>
            </a:r>
            <a:r>
              <a:rPr lang="ru-RU" dirty="0" err="1"/>
              <a:t>маятникообразного</a:t>
            </a:r>
            <a:r>
              <a:rPr lang="ru-RU" dirty="0"/>
              <a:t> ритма</a:t>
            </a:r>
            <a:r>
              <a:rPr lang="ru-RU" dirty="0">
                <a:sym typeface="Symbol"/>
              </a:rPr>
              <a:t></a:t>
            </a:r>
            <a:endParaRPr lang="ru-RU" dirty="0"/>
          </a:p>
          <a:p>
            <a:pPr lvl="0"/>
            <a:r>
              <a:rPr lang="ru-RU" dirty="0"/>
              <a:t> повышение вольтажа зубцов, улучшение метаболизма в миокарде по данным ЭКГ;</a:t>
            </a:r>
          </a:p>
          <a:p>
            <a:pPr lvl="0"/>
            <a:r>
              <a:rPr lang="ru-RU" dirty="0"/>
              <a:t> увеличение ФВ, МОС, снижение КДО по данным </a:t>
            </a:r>
            <a:r>
              <a:rPr lang="ru-RU" dirty="0" err="1"/>
              <a:t>ЭхоКГ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Уменьшение признаков застойной сердечной недостаточности, компенсация состояния больного (исчезновение одышки, цианоза, расширения периферических вен, болей и дискомфорта в области печени, </a:t>
            </a:r>
          </a:p>
          <a:p>
            <a:pPr lvl="0">
              <a:buNone/>
            </a:pPr>
            <a:r>
              <a:rPr lang="ru-RU" dirty="0"/>
              <a:t>   периферических отеков, выпота в серозные полости, влажных хрипов в легких, положительный диурез).</a:t>
            </a:r>
            <a:endParaRPr lang="ru-RU" b="1" dirty="0"/>
          </a:p>
          <a:p>
            <a:pPr lvl="0"/>
            <a:r>
              <a:rPr lang="ru-RU" dirty="0"/>
              <a:t>Торможение процессов </a:t>
            </a:r>
            <a:r>
              <a:rPr lang="ru-RU" dirty="0" err="1"/>
              <a:t>фиброзирования</a:t>
            </a:r>
            <a:r>
              <a:rPr lang="ru-RU" dirty="0"/>
              <a:t> и </a:t>
            </a:r>
            <a:r>
              <a:rPr lang="ru-RU" dirty="0" err="1"/>
              <a:t>ремоделирования</a:t>
            </a:r>
            <a:r>
              <a:rPr lang="ru-RU" dirty="0"/>
              <a:t> сердца при постоянном приеме </a:t>
            </a:r>
            <a:r>
              <a:rPr lang="ru-RU" dirty="0" err="1"/>
              <a:t>препаратав</a:t>
            </a:r>
            <a:r>
              <a:rPr lang="ru-RU" dirty="0"/>
              <a:t> течение 6 и более месяцев</a:t>
            </a:r>
          </a:p>
          <a:p>
            <a:pPr lvl="0">
              <a:buNone/>
            </a:pPr>
            <a:r>
              <a:rPr lang="ru-RU" dirty="0"/>
              <a:t>   (нет прогрессирующего увеличения размеров сердца, дилатации полостей - по данным рентгенографии, </a:t>
            </a:r>
            <a:r>
              <a:rPr lang="ru-RU" dirty="0" err="1"/>
              <a:t>ЭхоКГ</a:t>
            </a:r>
            <a:r>
              <a:rPr lang="ru-RU" dirty="0">
                <a:sym typeface="Symbol"/>
              </a:rPr>
              <a:t></a:t>
            </a:r>
            <a:r>
              <a:rPr lang="ru-RU" dirty="0"/>
              <a:t> дополнительных очагов кардиосклероза – по данным ЭКГ</a:t>
            </a:r>
            <a:r>
              <a:rPr lang="ru-RU" dirty="0">
                <a:sym typeface="Symbol"/>
              </a:rPr>
              <a:t></a:t>
            </a:r>
            <a:r>
              <a:rPr lang="ru-RU" dirty="0"/>
              <a:t> дополнительных зон фиброза и гипокинезии – по данным </a:t>
            </a:r>
            <a:r>
              <a:rPr lang="ru-RU" dirty="0" err="1"/>
              <a:t>ЭхоКГ</a:t>
            </a:r>
            <a:r>
              <a:rPr lang="ru-RU" dirty="0"/>
              <a:t>).</a:t>
            </a:r>
          </a:p>
          <a:p>
            <a:pPr lvl="0"/>
            <a:r>
              <a:rPr lang="ru-RU" dirty="0"/>
              <a:t>Улучшение качества жизни за счет повышения переносимости физических нагрузок, торможение развития синдрома сердечной кахексии, снижение функционального класса сердечной </a:t>
            </a:r>
            <a:r>
              <a:rPr lang="ru-RU" dirty="0" err="1"/>
              <a:t>недостаточности,увеличение</a:t>
            </a:r>
            <a:r>
              <a:rPr lang="ru-RU" dirty="0"/>
              <a:t> продолжительности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КРИТЕРИИ БЕЗОПАСНОСТИ ПРИ ИСПОЛЬЗОВАНИИ ИНГИБИТОРОВ АПФ</a:t>
            </a:r>
          </a:p>
          <a:p>
            <a:pPr algn="ctr">
              <a:buNone/>
            </a:pP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 err="1">
                <a:solidFill>
                  <a:srgbClr val="002060"/>
                </a:solidFill>
              </a:rPr>
              <a:t>каптоприл</a:t>
            </a:r>
            <a:r>
              <a:rPr lang="en-US" b="1" dirty="0">
                <a:solidFill>
                  <a:srgbClr val="002060"/>
                </a:solidFill>
              </a:rPr>
              <a:t>)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dirty="0"/>
              <a:t>Отсутствие повышенной чувствительности и аллергических реакций препарат</a:t>
            </a:r>
          </a:p>
          <a:p>
            <a:pPr lvl="0"/>
            <a:r>
              <a:rPr lang="ru-RU" dirty="0"/>
              <a:t> </a:t>
            </a:r>
            <a:r>
              <a:rPr lang="en-US" dirty="0" err="1"/>
              <a:t>Отсутствие</a:t>
            </a:r>
            <a:r>
              <a:rPr lang="en-US" dirty="0"/>
              <a:t> </a:t>
            </a:r>
            <a:r>
              <a:rPr lang="en-US" dirty="0" err="1"/>
              <a:t>беременности</a:t>
            </a:r>
            <a:r>
              <a:rPr lang="en-US" dirty="0"/>
              <a:t>, </a:t>
            </a:r>
            <a:r>
              <a:rPr lang="en-US" dirty="0" err="1"/>
              <a:t>лактации</a:t>
            </a:r>
            <a:r>
              <a:rPr lang="en-US" dirty="0"/>
              <a:t>.                           </a:t>
            </a:r>
            <a:endParaRPr lang="ru-RU" dirty="0"/>
          </a:p>
          <a:p>
            <a:pPr lvl="0"/>
            <a:r>
              <a:rPr lang="ru-RU" dirty="0"/>
              <a:t>Отсутствие двустороннего стеноза почечной </a:t>
            </a:r>
            <a:r>
              <a:rPr lang="ru-RU" dirty="0" err="1"/>
              <a:t>артериии</a:t>
            </a:r>
            <a:r>
              <a:rPr lang="ru-RU" dirty="0"/>
              <a:t> или стеноза артерии единственной почки.</a:t>
            </a:r>
          </a:p>
          <a:p>
            <a:pPr lvl="0"/>
            <a:r>
              <a:rPr lang="ru-RU" dirty="0"/>
              <a:t>Отсутствие органических препятствий кровотоку (тяжелой формы стеноза аорты, </a:t>
            </a:r>
            <a:r>
              <a:rPr lang="ru-RU" dirty="0" err="1"/>
              <a:t>субаортального</a:t>
            </a:r>
            <a:r>
              <a:rPr lang="ru-RU" dirty="0"/>
              <a:t> мышечного стеноза, гипертрофической </a:t>
            </a:r>
            <a:r>
              <a:rPr lang="ru-RU" dirty="0" err="1"/>
              <a:t>кардиомиопатии</a:t>
            </a:r>
            <a:r>
              <a:rPr lang="ru-RU" dirty="0"/>
              <a:t>).</a:t>
            </a:r>
          </a:p>
          <a:p>
            <a:pPr lvl="0"/>
            <a:r>
              <a:rPr lang="ru-RU" dirty="0"/>
              <a:t>Коррекция дозы (уменьшение в 2-3 раза) при нарушении выделительной функции почек. Возможность контроля уровня К, мочевины, </a:t>
            </a:r>
            <a:r>
              <a:rPr lang="ru-RU" dirty="0" err="1"/>
              <a:t>креатинина</a:t>
            </a:r>
            <a:r>
              <a:rPr lang="ru-RU" dirty="0"/>
              <a:t> в сыворотке крови</a:t>
            </a:r>
            <a:r>
              <a:rPr lang="en-US" dirty="0">
                <a:sym typeface="Symbol"/>
              </a:rPr>
              <a:t></a:t>
            </a:r>
            <a:r>
              <a:rPr lang="ru-RU" dirty="0"/>
              <a:t> СКФ</a:t>
            </a:r>
            <a:r>
              <a:rPr lang="en-US" dirty="0">
                <a:sym typeface="Symbol"/>
              </a:rPr>
              <a:t></a:t>
            </a:r>
            <a:r>
              <a:rPr lang="ru-RU" dirty="0"/>
              <a:t> содержания белка в моче.</a:t>
            </a:r>
          </a:p>
          <a:p>
            <a:pPr lvl="0"/>
            <a:r>
              <a:rPr lang="ru-RU" dirty="0"/>
              <a:t>Возможность контроля АД, отсутствие гипотонии (систолическое АД не ниже 80-90 мм </a:t>
            </a:r>
            <a:r>
              <a:rPr lang="ru-RU" dirty="0" err="1"/>
              <a:t>рт</a:t>
            </a:r>
            <a:r>
              <a:rPr lang="ru-RU" dirty="0"/>
              <a:t>. ст.), особенно при совместном приеме </a:t>
            </a:r>
            <a:r>
              <a:rPr lang="ru-RU" dirty="0" err="1"/>
              <a:t>диуретиков</a:t>
            </a:r>
            <a:r>
              <a:rPr lang="ru-RU" dirty="0"/>
              <a:t>, </a:t>
            </a:r>
            <a:r>
              <a:rPr lang="ru-RU" dirty="0" err="1"/>
              <a:t>малосолевой</a:t>
            </a:r>
            <a:r>
              <a:rPr lang="ru-RU" dirty="0"/>
              <a:t> диете, проведении гемодиализа.</a:t>
            </a:r>
          </a:p>
          <a:p>
            <a:pPr lvl="0"/>
            <a:r>
              <a:rPr lang="ru-RU" dirty="0"/>
              <a:t>Отсутствие состояний с выраженной дегидратацией, потерей электролитов (рвота, понос, диабетический </a:t>
            </a:r>
            <a:r>
              <a:rPr lang="ru-RU" dirty="0" err="1"/>
              <a:t>кетоз</a:t>
            </a:r>
            <a:r>
              <a:rPr lang="ru-RU" dirty="0"/>
              <a:t>, лечение </a:t>
            </a:r>
            <a:r>
              <a:rPr lang="ru-RU" dirty="0" err="1"/>
              <a:t>салуретиками</a:t>
            </a:r>
            <a:r>
              <a:rPr lang="ru-RU" dirty="0"/>
              <a:t> в высоких дозах, послеоперационный период).</a:t>
            </a:r>
          </a:p>
          <a:p>
            <a:pPr lvl="0"/>
            <a:r>
              <a:rPr lang="ru-RU" dirty="0"/>
              <a:t>Отсутствие состояний, сопровождающихся постоянным кашлем (хронический бронхит, бронхоэктатическая болезнь, туберкулез легких; вдыхание пыли, дыма на производстве).</a:t>
            </a:r>
          </a:p>
          <a:p>
            <a:pPr lvl="0"/>
            <a:r>
              <a:rPr lang="ru-RU" dirty="0"/>
              <a:t>Возможность проведения ОАК для выявления </a:t>
            </a:r>
            <a:r>
              <a:rPr lang="ru-RU" dirty="0" err="1"/>
              <a:t>нейтропении</a:t>
            </a:r>
            <a:r>
              <a:rPr lang="ru-RU" dirty="0"/>
              <a:t>, тромбоцитопении, </a:t>
            </a:r>
            <a:r>
              <a:rPr lang="ru-RU" dirty="0" err="1"/>
              <a:t>агранулоцитоза</a:t>
            </a:r>
            <a:r>
              <a:rPr lang="ru-RU" dirty="0"/>
              <a:t> у больных аутоиммунными заболеваниями (в первые 3 месяца лечения – каждые 2 недели, далее – каждые 2 месяца).</a:t>
            </a:r>
            <a:r>
              <a:rPr lang="ru-RU" b="1" dirty="0"/>
              <a:t>            </a:t>
            </a:r>
            <a:endParaRPr lang="ru-RU" dirty="0"/>
          </a:p>
          <a:p>
            <a:pPr algn="ctr">
              <a:buNone/>
            </a:pPr>
            <a:r>
              <a:rPr lang="ru-RU" dirty="0"/>
              <a:t>Отек легких — грозное осложнением сердечной недостаточности,</a:t>
            </a:r>
          </a:p>
          <a:p>
            <a:pPr algn="ctr">
              <a:buNone/>
            </a:pPr>
            <a:r>
              <a:rPr lang="ru-RU" dirty="0"/>
              <a:t>важные аспекты в терапии отека легких являются: </a:t>
            </a:r>
          </a:p>
          <a:p>
            <a:pPr>
              <a:buNone/>
            </a:pPr>
            <a:r>
              <a:rPr lang="ru-RU" dirty="0"/>
              <a:t>1) дыхание 100% кислородом под положительным давлением, </a:t>
            </a:r>
          </a:p>
          <a:p>
            <a:pPr>
              <a:buNone/>
            </a:pPr>
            <a:r>
              <a:rPr lang="ru-RU" dirty="0"/>
              <a:t>2) введение </a:t>
            </a:r>
            <a:r>
              <a:rPr lang="ru-RU" dirty="0" err="1"/>
              <a:t>промедола</a:t>
            </a:r>
            <a:r>
              <a:rPr lang="ru-RU" dirty="0"/>
              <a:t> в дозе 0,1 мг/кг подкожно или внутримышечно, </a:t>
            </a:r>
          </a:p>
          <a:p>
            <a:pPr>
              <a:buNone/>
            </a:pPr>
            <a:r>
              <a:rPr lang="ru-RU" dirty="0"/>
              <a:t>3) </a:t>
            </a:r>
            <a:r>
              <a:rPr lang="ru-RU" dirty="0" err="1"/>
              <a:t>фуросемид</a:t>
            </a:r>
            <a:r>
              <a:rPr lang="ru-RU" dirty="0"/>
              <a:t> (</a:t>
            </a:r>
            <a:r>
              <a:rPr lang="ru-RU" dirty="0" err="1"/>
              <a:t>лазикс</a:t>
            </a:r>
            <a:r>
              <a:rPr lang="ru-RU" dirty="0"/>
              <a:t>) вводится внутривенно в дозе 1 мг/кг, 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" y="0"/>
            <a:ext cx="10287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2540" algn="ctr">
              <a:lnSpc>
                <a:spcPct val="100000"/>
              </a:lnSpc>
            </a:pP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К н</a:t>
            </a:r>
            <a:r>
              <a:rPr sz="2400" b="1" spc="-130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ч</a:t>
            </a:r>
            <a:r>
              <a:rPr sz="2400" b="1" spc="2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у</a:t>
            </a:r>
            <a:r>
              <a:rPr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90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-х</a:t>
            </a:r>
            <a:r>
              <a:rPr sz="24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80" dirty="0">
                <a:solidFill>
                  <a:srgbClr val="002060"/>
                </a:solidFill>
                <a:latin typeface="Times New Roman"/>
                <a:cs typeface="Times New Roman"/>
              </a:rPr>
              <a:t>г</a:t>
            </a:r>
            <a:r>
              <a:rPr sz="2400" b="1" spc="-90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д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24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б</a:t>
            </a:r>
            <a:r>
              <a:rPr sz="24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ы</a:t>
            </a:r>
            <a:r>
              <a:rPr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и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п</a:t>
            </a:r>
            <a:r>
              <a:rPr sz="2400" b="1" spc="-90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дт</a:t>
            </a:r>
            <a:r>
              <a:rPr sz="2400" b="1" spc="-25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ер</a:t>
            </a:r>
            <a:r>
              <a:rPr sz="24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ж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д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ны м</a:t>
            </a:r>
            <a:r>
              <a:rPr sz="24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24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х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ни</a:t>
            </a:r>
            <a:r>
              <a:rPr sz="2400" b="1" spc="-55" dirty="0">
                <a:solidFill>
                  <a:srgbClr val="002060"/>
                </a:solidFill>
                <a:latin typeface="Times New Roman"/>
                <a:cs typeface="Times New Roman"/>
              </a:rPr>
              <a:t>з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мы</a:t>
            </a:r>
            <a:r>
              <a:rPr sz="2400" b="1" spc="-4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ег</a:t>
            </a:r>
            <a:r>
              <a:rPr sz="2400" b="1" spc="-80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тивн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400" b="1" spc="-80" dirty="0">
                <a:solidFill>
                  <a:srgbClr val="002060"/>
                </a:solidFill>
                <a:latin typeface="Times New Roman"/>
                <a:cs typeface="Times New Roman"/>
              </a:rPr>
              <a:t>г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400" b="1" spc="-40" dirty="0">
                <a:solidFill>
                  <a:srgbClr val="002060"/>
                </a:solidFill>
                <a:latin typeface="Times New Roman"/>
                <a:cs typeface="Times New Roman"/>
              </a:rPr>
              <a:t> в</a:t>
            </a:r>
            <a:r>
              <a:rPr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ияния</a:t>
            </a:r>
            <a:r>
              <a:rPr sz="24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п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24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ы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ше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нн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400" b="1" spc="-80" dirty="0">
                <a:solidFill>
                  <a:srgbClr val="002060"/>
                </a:solidFill>
                <a:latin typeface="Times New Roman"/>
                <a:cs typeface="Times New Roman"/>
              </a:rPr>
              <a:t>г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о 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2400" b="1" spc="-90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д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ер</a:t>
            </a:r>
            <a:r>
              <a:rPr sz="24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ж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ния</a:t>
            </a:r>
            <a:r>
              <a:rPr sz="24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ора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д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ре</a:t>
            </a:r>
            <a:r>
              <a:rPr sz="24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2400" b="1" spc="25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ина</a:t>
            </a:r>
            <a:r>
              <a:rPr sz="24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у</a:t>
            </a:r>
            <a:r>
              <a:rPr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б</a:t>
            </a:r>
            <a:r>
              <a:rPr sz="24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ьн</a:t>
            </a:r>
            <a:r>
              <a:rPr sz="24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ы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х</a:t>
            </a:r>
            <a:r>
              <a:rPr sz="24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120" dirty="0">
                <a:solidFill>
                  <a:srgbClr val="002060"/>
                </a:solidFill>
                <a:latin typeface="Times New Roman"/>
                <a:cs typeface="Times New Roman"/>
              </a:rPr>
              <a:t>Х</a:t>
            </a:r>
            <a:r>
              <a:rPr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2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а:</a:t>
            </a:r>
            <a:endParaRPr sz="2400" b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278" y="914400"/>
            <a:ext cx="10072722" cy="46258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48690">
              <a:lnSpc>
                <a:spcPts val="3030"/>
              </a:lnSpc>
              <a:buClr>
                <a:srgbClr val="FFFFFF"/>
              </a:buClr>
              <a:buFontTx/>
              <a:buChar char="-"/>
              <a:tabLst>
                <a:tab pos="355600" algn="l"/>
              </a:tabLst>
            </a:pPr>
            <a:r>
              <a:rPr lang="ru-RU" sz="2800" spc="-335" dirty="0">
                <a:latin typeface="Calibri"/>
                <a:cs typeface="Calibri"/>
              </a:rPr>
              <a:t>↑</a:t>
            </a:r>
            <a:r>
              <a:rPr sz="2800" spc="1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9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ид</a:t>
            </a:r>
            <a:r>
              <a:rPr sz="2800" spc="-9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тивн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8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5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-13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юще</a:t>
            </a:r>
            <a:r>
              <a:rPr sz="2800" spc="-8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о н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-9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тн</a:t>
            </a:r>
            <a:r>
              <a:rPr sz="2800" spc="2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ние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400" spc="-15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400" spc="-10">
                <a:latin typeface="Times New Roman" pitchFamily="18" charset="0"/>
                <a:cs typeface="Times New Roman" pitchFamily="18" charset="0"/>
              </a:rPr>
              <a:t>рогр</a:t>
            </a:r>
            <a:r>
              <a:rPr sz="2400" spc="-25">
                <a:latin typeface="Times New Roman" pitchFamily="18" charset="0"/>
                <a:cs typeface="Times New Roman" pitchFamily="18" charset="0"/>
              </a:rPr>
              <a:t>ам</a:t>
            </a:r>
            <a:r>
              <a:rPr sz="2400" spc="-15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spc="-45">
                <a:latin typeface="Times New Roman" pitchFamily="18" charset="0"/>
                <a:cs typeface="Times New Roman" pitchFamily="18" charset="0"/>
              </a:rPr>
              <a:t>ру</a:t>
            </a:r>
            <a:r>
              <a:rPr sz="2400" spc="-25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400" spc="-5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400" spc="-25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400" spc="-15">
                <a:latin typeface="Times New Roman" pitchFamily="18" charset="0"/>
                <a:cs typeface="Times New Roman" pitchFamily="18" charset="0"/>
              </a:rPr>
              <a:t>я</a:t>
            </a:r>
            <a:r>
              <a:rPr sz="2400" spc="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>
                <a:latin typeface="Times New Roman" pitchFamily="18" charset="0"/>
                <a:cs typeface="Times New Roman" pitchFamily="18" charset="0"/>
              </a:rPr>
              <a:t>сме</a:t>
            </a:r>
            <a:r>
              <a:rPr sz="2400" spc="-5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400" spc="-15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400" spc="-15" dirty="0">
                <a:latin typeface="Times New Roman" pitchFamily="18" charset="0"/>
                <a:cs typeface="Times New Roman" pitchFamily="18" charset="0"/>
              </a:rPr>
              <a:t> к</a:t>
            </a:r>
            <a:r>
              <a:rPr sz="2400" spc="-25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400" spc="-5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400" spc="-15">
                <a:latin typeface="Times New Roman" pitchFamily="18" charset="0"/>
                <a:cs typeface="Times New Roman" pitchFamily="18" charset="0"/>
              </a:rPr>
              <a:t>ди</a:t>
            </a:r>
            <a:r>
              <a:rPr sz="2400" spc="-6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400" spc="-3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400" spc="-15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spc="-1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400" spc="-15">
                <a:latin typeface="Times New Roman" pitchFamily="18" charset="0"/>
                <a:cs typeface="Times New Roman" pitchFamily="18" charset="0"/>
              </a:rPr>
              <a:t>ци</a:t>
            </a:r>
            <a:r>
              <a:rPr sz="2400" spc="-5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400" spc="-1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400" spc="-15">
                <a:latin typeface="Times New Roman" pitchFamily="18" charset="0"/>
                <a:cs typeface="Times New Roman" pitchFamily="18" charset="0"/>
              </a:rPr>
              <a:t>в)</a:t>
            </a:r>
            <a:endParaRPr lang="ru-RU" sz="2400" spc="-15" dirty="0">
              <a:latin typeface="Times New Roman" pitchFamily="18" charset="0"/>
              <a:cs typeface="Times New Roman" pitchFamily="18" charset="0"/>
            </a:endParaRPr>
          </a:p>
          <a:p>
            <a:pPr marL="12700" marR="948690">
              <a:lnSpc>
                <a:spcPts val="3030"/>
              </a:lnSpc>
              <a:buClr>
                <a:srgbClr val="FFFFFF"/>
              </a:buClr>
              <a:buFontTx/>
              <a:buChar char="-"/>
              <a:tabLst>
                <a:tab pos="355600" algn="l"/>
              </a:tabLst>
            </a:pP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marR="400050">
              <a:lnSpc>
                <a:spcPts val="3030"/>
              </a:lnSpc>
              <a:buClr>
                <a:srgbClr val="FFFFFF"/>
              </a:buClr>
              <a:buFontTx/>
              <a:buChar char="-"/>
              <a:tabLst>
                <a:tab pos="355600" algn="l"/>
              </a:tabLst>
            </a:pPr>
            <a:r>
              <a:rPr sz="2800" spc="-30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800" spc="-120">
                <a:latin typeface="Times New Roman" pitchFamily="18" charset="0"/>
                <a:cs typeface="Times New Roman" pitchFamily="18" charset="0"/>
              </a:rPr>
              <a:t>х</a:t>
            </a:r>
            <a:r>
              <a:rPr sz="2800" spc="-19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800" spc="-15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800" spc="-30">
                <a:latin typeface="Times New Roman" pitchFamily="18" charset="0"/>
                <a:cs typeface="Times New Roman" pitchFamily="18" charset="0"/>
              </a:rPr>
              <a:t>ш</a:t>
            </a:r>
            <a:r>
              <a:rPr sz="2800" spc="-25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15">
                <a:latin typeface="Times New Roman" pitchFamily="18" charset="0"/>
                <a:cs typeface="Times New Roman" pitchFamily="18" charset="0"/>
              </a:rPr>
              <a:t>ние</a:t>
            </a:r>
            <a:r>
              <a:rPr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-9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дин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нии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7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sz="2800" spc="5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6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й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95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ции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ЛЖ,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8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>
                <a:latin typeface="Times New Roman" pitchFamily="18" charset="0"/>
                <a:cs typeface="Times New Roman" pitchFamily="18" charset="0"/>
              </a:rPr>
              <a:t>ди</a:t>
            </a:r>
            <a:r>
              <a:rPr sz="2800" spc="-25">
                <a:latin typeface="Times New Roman" pitchFamily="18" charset="0"/>
                <a:cs typeface="Times New Roman" pitchFamily="18" charset="0"/>
              </a:rPr>
              <a:t>ас</a:t>
            </a:r>
            <a:r>
              <a:rPr sz="2800" spc="-50">
                <a:latin typeface="Times New Roman" pitchFamily="18" charset="0"/>
                <a:cs typeface="Times New Roman" pitchFamily="18" charset="0"/>
              </a:rPr>
              <a:t>то</a:t>
            </a:r>
            <a:r>
              <a:rPr sz="2800" spc="-2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15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20">
                <a:latin typeface="Times New Roman" pitchFamily="18" charset="0"/>
                <a:cs typeface="Times New Roman" pitchFamily="18" charset="0"/>
              </a:rPr>
              <a:t>ч</a:t>
            </a:r>
            <a:r>
              <a:rPr sz="2800" spc="5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25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65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1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85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800" spc="-15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1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-6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5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800" spc="-5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15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-25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15">
                <a:latin typeface="Times New Roman" pitchFamily="18" charset="0"/>
                <a:cs typeface="Times New Roman" pitchFamily="18" charset="0"/>
              </a:rPr>
              <a:t>ни</a:t>
            </a:r>
            <a:r>
              <a:rPr sz="2800" spc="-2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2800" spc="-20" dirty="0">
              <a:latin typeface="Times New Roman" pitchFamily="18" charset="0"/>
              <a:cs typeface="Times New Roman" pitchFamily="18" charset="0"/>
            </a:endParaRPr>
          </a:p>
          <a:p>
            <a:pPr marL="12700" marR="400050">
              <a:lnSpc>
                <a:spcPts val="3030"/>
              </a:lnSpc>
              <a:buClr>
                <a:srgbClr val="FFFFFF"/>
              </a:buClr>
              <a:buFontTx/>
              <a:buChar char="-"/>
              <a:tabLst>
                <a:tab pos="355600" algn="l"/>
              </a:tabLst>
            </a:pP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marR="1132205">
              <a:lnSpc>
                <a:spcPts val="3030"/>
              </a:lnSpc>
              <a:buClr>
                <a:srgbClr val="FFFFFF"/>
              </a:buClr>
              <a:buFontTx/>
              <a:buChar char="-"/>
              <a:tabLst>
                <a:tab pos="355600" algn="l"/>
              </a:tabLst>
            </a:pPr>
            <a:r>
              <a:rPr lang="ru-RU" sz="2800" spc="-25" dirty="0" err="1">
                <a:latin typeface="Calibri"/>
                <a:cs typeface="Calibri"/>
              </a:rPr>
              <a:t>↓</a:t>
            </a:r>
            <a:r>
              <a:rPr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тн</a:t>
            </a:r>
            <a:r>
              <a:rPr sz="2800" spc="6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финн</a:t>
            </a:r>
            <a:r>
              <a:rPr sz="2800" spc="6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оро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виг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тн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ния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β1:β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2 в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5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10">
                <a:latin typeface="Times New Roman" pitchFamily="18" charset="0"/>
                <a:cs typeface="Times New Roman" pitchFamily="18" charset="0"/>
              </a:rPr>
              <a:t>оро</a:t>
            </a:r>
            <a:r>
              <a:rPr sz="2800" spc="-15">
                <a:latin typeface="Times New Roman" pitchFamily="18" charset="0"/>
                <a:cs typeface="Times New Roman" pitchFamily="18" charset="0"/>
              </a:rPr>
              <a:t>ну п</a:t>
            </a:r>
            <a:r>
              <a:rPr sz="2800" spc="6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5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2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6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1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800" spc="-15">
                <a:latin typeface="Times New Roman" pitchFamily="18" charset="0"/>
                <a:cs typeface="Times New Roman" pitchFamily="18" charset="0"/>
              </a:rPr>
              <a:t>ни</a:t>
            </a:r>
            <a:r>
              <a:rPr sz="2800" spc="-1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800" spc="-10" dirty="0">
              <a:latin typeface="Times New Roman" pitchFamily="18" charset="0"/>
              <a:cs typeface="Times New Roman" pitchFamily="18" charset="0"/>
            </a:endParaRPr>
          </a:p>
          <a:p>
            <a:pPr marL="12700" marR="1132205">
              <a:lnSpc>
                <a:spcPts val="3030"/>
              </a:lnSpc>
              <a:buClr>
                <a:srgbClr val="FFFFFF"/>
              </a:buClr>
              <a:buFontTx/>
              <a:buChar char="-"/>
              <a:tabLst>
                <a:tab pos="355600" algn="l"/>
              </a:tabLst>
            </a:pP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9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65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800" spc="-65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5" dirty="0" err="1">
                <a:latin typeface="Times New Roman" pitchFamily="18" charset="0"/>
                <a:cs typeface="Times New Roman" pitchFamily="18" charset="0"/>
              </a:rPr>
              <a:t>ти</a:t>
            </a:r>
            <a:r>
              <a:rPr sz="2800" spc="-30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-13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800" spc="-20" dirty="0" err="1">
                <a:latin typeface="Times New Roman" pitchFamily="18" charset="0"/>
                <a:cs typeface="Times New Roman" pitchFamily="18" charset="0"/>
              </a:rPr>
              <a:t>ляцию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6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2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ор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ных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нтиди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ур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sz="2800" spc="5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-13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ющ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бы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8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лиф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цию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к н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й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sz="2800" spc="-8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ль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ных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400" spc="-375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400" spc="-17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энд</a:t>
            </a:r>
            <a:r>
              <a:rPr sz="2400" spc="-4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ин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ина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др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)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66" y="535465"/>
            <a:ext cx="10208734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32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32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β-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32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32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3200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sz="32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3200" b="1" spc="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spc="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3200" b="1" spc="-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sz="32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3200" b="1" spc="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32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spc="3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3200" b="1" spc="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32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 п</a:t>
            </a:r>
            <a:r>
              <a:rPr sz="32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32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266" y="1703086"/>
            <a:ext cx="10208734" cy="4596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1. </a:t>
            </a:r>
            <a:r>
              <a:rPr sz="2800" spc="15" dirty="0" err="1">
                <a:latin typeface="Times New Roman"/>
                <a:cs typeface="Times New Roman"/>
              </a:rPr>
              <a:t>Д</a:t>
            </a:r>
            <a:r>
              <a:rPr sz="2800" spc="-25" dirty="0" err="1">
                <a:latin typeface="Times New Roman"/>
                <a:cs typeface="Times New Roman"/>
              </a:rPr>
              <a:t>е</a:t>
            </a:r>
            <a:r>
              <a:rPr sz="2800" spc="-15" dirty="0" err="1">
                <a:latin typeface="Times New Roman"/>
                <a:cs typeface="Times New Roman"/>
              </a:rPr>
              <a:t>й</a:t>
            </a:r>
            <a:r>
              <a:rPr sz="2800" spc="-25" dirty="0" err="1">
                <a:latin typeface="Times New Roman"/>
                <a:cs typeface="Times New Roman"/>
              </a:rPr>
              <a:t>с</a:t>
            </a:r>
            <a:r>
              <a:rPr sz="2800" spc="-15" dirty="0" err="1">
                <a:latin typeface="Times New Roman"/>
                <a:cs typeface="Times New Roman"/>
              </a:rPr>
              <a:t>тви</a:t>
            </a:r>
            <a:r>
              <a:rPr sz="2800" spc="-25" dirty="0" err="1">
                <a:latin typeface="Times New Roman"/>
                <a:cs typeface="Times New Roman"/>
              </a:rPr>
              <a:t>е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на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70" dirty="0">
                <a:latin typeface="Times New Roman"/>
                <a:cs typeface="Times New Roman"/>
              </a:rPr>
              <a:t>к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45" dirty="0">
                <a:latin typeface="Times New Roman"/>
                <a:cs typeface="Times New Roman"/>
              </a:rPr>
              <a:t>р</a:t>
            </a:r>
            <a:r>
              <a:rPr sz="2800" spc="-15" dirty="0">
                <a:latin typeface="Times New Roman"/>
                <a:cs typeface="Times New Roman"/>
              </a:rPr>
              <a:t>д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6235" algn="l"/>
              </a:tabLst>
            </a:pPr>
            <a:r>
              <a:rPr lang="ru-RU" sz="2800" spc="-15" dirty="0">
                <a:latin typeface="Times New Roman"/>
                <a:cs typeface="Times New Roman"/>
              </a:rPr>
              <a:t>    </a:t>
            </a:r>
            <a:r>
              <a:rPr sz="2800" spc="-15" dirty="0" err="1">
                <a:latin typeface="Times New Roman"/>
                <a:cs typeface="Times New Roman"/>
              </a:rPr>
              <a:t>З</a:t>
            </a:r>
            <a:r>
              <a:rPr sz="2800" spc="-30" dirty="0" err="1">
                <a:latin typeface="Times New Roman"/>
                <a:cs typeface="Times New Roman"/>
              </a:rPr>
              <a:t>ащ</a:t>
            </a:r>
            <a:r>
              <a:rPr sz="2800" spc="-15" dirty="0" err="1">
                <a:latin typeface="Times New Roman"/>
                <a:cs typeface="Times New Roman"/>
              </a:rPr>
              <a:t>и</a:t>
            </a:r>
            <a:r>
              <a:rPr sz="2800" spc="20" dirty="0" err="1">
                <a:latin typeface="Times New Roman"/>
                <a:cs typeface="Times New Roman"/>
              </a:rPr>
              <a:t>т</a:t>
            </a:r>
            <a:r>
              <a:rPr sz="2800" spc="-15" dirty="0" err="1">
                <a:latin typeface="Times New Roman"/>
                <a:cs typeface="Times New Roman"/>
              </a:rPr>
              <a:t>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т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90" dirty="0">
                <a:latin typeface="Times New Roman"/>
                <a:cs typeface="Times New Roman"/>
              </a:rPr>
              <a:t>к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50" dirty="0">
                <a:latin typeface="Times New Roman"/>
                <a:cs typeface="Times New Roman"/>
              </a:rPr>
              <a:t>е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65" dirty="0">
                <a:latin typeface="Times New Roman"/>
                <a:cs typeface="Times New Roman"/>
              </a:rPr>
              <a:t>к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85" dirty="0">
                <a:latin typeface="Times New Roman"/>
                <a:cs typeface="Times New Roman"/>
              </a:rPr>
              <a:t>г</a:t>
            </a:r>
            <a:r>
              <a:rPr sz="2800" spc="-15" dirty="0">
                <a:latin typeface="Times New Roman"/>
                <a:cs typeface="Times New Roman"/>
              </a:rPr>
              <a:t>о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5" dirty="0" err="1">
                <a:latin typeface="Times New Roman"/>
                <a:cs typeface="Times New Roman"/>
              </a:rPr>
              <a:t>д</a:t>
            </a:r>
            <a:r>
              <a:rPr sz="2800" spc="-25" dirty="0" err="1">
                <a:latin typeface="Times New Roman"/>
                <a:cs typeface="Times New Roman"/>
              </a:rPr>
              <a:t>е</a:t>
            </a:r>
            <a:r>
              <a:rPr sz="2800" spc="-15" dirty="0" err="1">
                <a:latin typeface="Times New Roman"/>
                <a:cs typeface="Times New Roman"/>
              </a:rPr>
              <a:t>й</a:t>
            </a:r>
            <a:r>
              <a:rPr sz="2800" spc="-25" dirty="0" err="1">
                <a:latin typeface="Times New Roman"/>
                <a:cs typeface="Times New Roman"/>
              </a:rPr>
              <a:t>с</a:t>
            </a:r>
            <a:r>
              <a:rPr sz="2800" spc="-15" dirty="0" err="1">
                <a:latin typeface="Times New Roman"/>
                <a:cs typeface="Times New Roman"/>
              </a:rPr>
              <a:t>твия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lang="ru-RU" sz="2800" spc="5" dirty="0" err="1">
                <a:latin typeface="Times New Roman"/>
                <a:cs typeface="Times New Roman"/>
              </a:rPr>
              <a:t>Са</a:t>
            </a:r>
            <a:r>
              <a:rPr sz="2800" spc="25">
                <a:latin typeface="Times New Roman"/>
                <a:cs typeface="Times New Roman"/>
              </a:rPr>
              <a:t> </a:t>
            </a:r>
            <a:endParaRPr lang="ru-RU" sz="2800" spc="25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6235" algn="l"/>
              </a:tabLst>
            </a:pPr>
            <a:r>
              <a:rPr lang="ru-RU" sz="2800" spc="25" dirty="0">
                <a:latin typeface="Times New Roman"/>
                <a:cs typeface="Times New Roman"/>
              </a:rPr>
              <a:t>    </a:t>
            </a:r>
            <a:r>
              <a:rPr sz="2800" spc="-5">
                <a:latin typeface="Times New Roman"/>
                <a:cs typeface="Times New Roman"/>
              </a:rPr>
              <a:t>(</a:t>
            </a:r>
            <a:r>
              <a:rPr sz="2800" spc="-15" dirty="0">
                <a:latin typeface="Times New Roman"/>
                <a:cs typeface="Times New Roman"/>
              </a:rPr>
              <a:t>в</a:t>
            </a:r>
            <a:r>
              <a:rPr sz="2800" spc="-20" dirty="0">
                <a:latin typeface="Times New Roman"/>
                <a:cs typeface="Times New Roman"/>
              </a:rPr>
              <a:t>з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95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д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й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т</a:t>
            </a:r>
            <a:r>
              <a:rPr sz="2800" spc="-114" dirty="0">
                <a:latin typeface="Times New Roman"/>
                <a:cs typeface="Times New Roman"/>
              </a:rPr>
              <a:t>в</a:t>
            </a:r>
            <a:r>
              <a:rPr sz="2800" spc="-85" dirty="0">
                <a:latin typeface="Times New Roman"/>
                <a:cs typeface="Times New Roman"/>
              </a:rPr>
              <a:t>у</a:t>
            </a:r>
            <a:r>
              <a:rPr sz="2800" spc="-15" dirty="0">
                <a:latin typeface="Times New Roman"/>
                <a:cs typeface="Times New Roman"/>
              </a:rPr>
              <a:t>я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β- р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ц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ор</a:t>
            </a:r>
            <a:r>
              <a:rPr sz="2800" spc="-25" dirty="0">
                <a:latin typeface="Times New Roman"/>
                <a:cs typeface="Times New Roman"/>
              </a:rPr>
              <a:t>ам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в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60" dirty="0">
                <a:latin typeface="Times New Roman"/>
                <a:cs typeface="Times New Roman"/>
              </a:rPr>
              <a:t>о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60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д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spc="-30" dirty="0">
                <a:latin typeface="Times New Roman"/>
                <a:cs typeface="Times New Roman"/>
              </a:rPr>
              <a:t>юще</a:t>
            </a:r>
            <a:r>
              <a:rPr sz="2800" spc="-20" dirty="0">
                <a:latin typeface="Times New Roman"/>
                <a:cs typeface="Times New Roman"/>
              </a:rPr>
              <a:t>м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0">
                <a:latin typeface="Times New Roman"/>
                <a:cs typeface="Times New Roman"/>
              </a:rPr>
              <a:t>т</a:t>
            </a:r>
            <a:r>
              <a:rPr sz="2800" spc="-10">
                <a:latin typeface="Times New Roman"/>
                <a:cs typeface="Times New Roman"/>
              </a:rPr>
              <a:t>о</a:t>
            </a:r>
            <a:r>
              <a:rPr sz="2800" spc="-60">
                <a:latin typeface="Times New Roman"/>
                <a:cs typeface="Times New Roman"/>
              </a:rPr>
              <a:t>р</a:t>
            </a:r>
            <a:r>
              <a:rPr sz="2800" spc="-30">
                <a:latin typeface="Times New Roman"/>
                <a:cs typeface="Times New Roman"/>
              </a:rPr>
              <a:t>м</a:t>
            </a:r>
            <a:r>
              <a:rPr sz="2800" spc="-10">
                <a:latin typeface="Times New Roman"/>
                <a:cs typeface="Times New Roman"/>
              </a:rPr>
              <a:t>о</a:t>
            </a:r>
            <a:r>
              <a:rPr sz="2800" spc="-20">
                <a:latin typeface="Times New Roman"/>
                <a:cs typeface="Times New Roman"/>
              </a:rPr>
              <a:t>з</a:t>
            </a:r>
            <a:r>
              <a:rPr sz="2800" spc="-15">
                <a:latin typeface="Times New Roman"/>
                <a:cs typeface="Times New Roman"/>
              </a:rPr>
              <a:t>ит</a:t>
            </a:r>
            <a:r>
              <a:rPr sz="2800" spc="-5">
                <a:latin typeface="Times New Roman"/>
                <a:cs typeface="Times New Roman"/>
              </a:rPr>
              <a:t> </a:t>
            </a:r>
            <a:endParaRPr lang="ru-RU" sz="2800" spc="-5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6235" algn="l"/>
              </a:tabLst>
            </a:pPr>
            <a:r>
              <a:rPr lang="ru-RU" sz="2800" spc="-5" dirty="0">
                <a:latin typeface="Times New Roman"/>
                <a:cs typeface="Times New Roman"/>
              </a:rPr>
              <a:t>     </a:t>
            </a:r>
            <a:r>
              <a:rPr sz="2800" spc="-15">
                <a:latin typeface="Times New Roman"/>
                <a:cs typeface="Times New Roman"/>
              </a:rPr>
              <a:t>п</a:t>
            </a:r>
            <a:r>
              <a:rPr sz="2800" spc="-10">
                <a:latin typeface="Times New Roman"/>
                <a:cs typeface="Times New Roman"/>
              </a:rPr>
              <a:t>о</a:t>
            </a:r>
            <a:r>
              <a:rPr sz="2800" spc="-15">
                <a:latin typeface="Times New Roman"/>
                <a:cs typeface="Times New Roman"/>
              </a:rPr>
              <a:t>вы</a:t>
            </a:r>
            <a:r>
              <a:rPr sz="2800" spc="-30">
                <a:latin typeface="Times New Roman"/>
                <a:cs typeface="Times New Roman"/>
              </a:rPr>
              <a:t>ше</a:t>
            </a:r>
            <a:r>
              <a:rPr sz="2800" spc="-15">
                <a:latin typeface="Times New Roman"/>
                <a:cs typeface="Times New Roman"/>
              </a:rPr>
              <a:t>ние</a:t>
            </a:r>
            <a:r>
              <a:rPr sz="280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Ц</a:t>
            </a:r>
            <a:r>
              <a:rPr lang="ru-RU" sz="2800" spc="-30" dirty="0">
                <a:latin typeface="Times New Roman"/>
                <a:cs typeface="Times New Roman"/>
              </a:rPr>
              <a:t>-</a:t>
            </a:r>
            <a:r>
              <a:rPr sz="2800" spc="-30" dirty="0">
                <a:latin typeface="Times New Roman"/>
                <a:cs typeface="Times New Roman"/>
              </a:rPr>
              <a:t>А</a:t>
            </a:r>
            <a:r>
              <a:rPr sz="2800" spc="-65" dirty="0">
                <a:latin typeface="Times New Roman"/>
                <a:cs typeface="Times New Roman"/>
              </a:rPr>
              <a:t>М</a:t>
            </a:r>
            <a:r>
              <a:rPr sz="2800" spc="-25" dirty="0">
                <a:latin typeface="Times New Roman"/>
                <a:cs typeface="Times New Roman"/>
              </a:rPr>
              <a:t>Ф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 п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0" dirty="0">
                <a:latin typeface="Times New Roman"/>
                <a:cs typeface="Times New Roman"/>
              </a:rPr>
              <a:t>г</a:t>
            </a:r>
            <a:r>
              <a:rPr sz="2800" spc="-45" dirty="0">
                <a:latin typeface="Times New Roman"/>
                <a:cs typeface="Times New Roman"/>
              </a:rPr>
              <a:t>р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spc="-20" dirty="0">
                <a:latin typeface="Times New Roman"/>
                <a:cs typeface="Times New Roman"/>
              </a:rPr>
              <a:t>з</a:t>
            </a:r>
            <a:r>
              <a:rPr sz="2800" spc="-55" dirty="0">
                <a:latin typeface="Times New Roman"/>
                <a:cs typeface="Times New Roman"/>
              </a:rPr>
              <a:t>к</a:t>
            </a:r>
            <a:r>
              <a:rPr sz="2800" spc="-15" dirty="0">
                <a:latin typeface="Times New Roman"/>
                <a:cs typeface="Times New Roman"/>
              </a:rPr>
              <a:t>у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кл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к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5" dirty="0" err="1">
                <a:latin typeface="Times New Roman"/>
                <a:cs typeface="Times New Roman"/>
              </a:rPr>
              <a:t>и</a:t>
            </a:r>
            <a:r>
              <a:rPr sz="2800" spc="-10" dirty="0" err="1">
                <a:latin typeface="Times New Roman"/>
                <a:cs typeface="Times New Roman"/>
              </a:rPr>
              <a:t>о</a:t>
            </a:r>
            <a:r>
              <a:rPr sz="2800" spc="-15" dirty="0" err="1">
                <a:latin typeface="Times New Roman"/>
                <a:cs typeface="Times New Roman"/>
              </a:rPr>
              <a:t>н</a:t>
            </a:r>
            <a:r>
              <a:rPr sz="2800" spc="-25" dirty="0" err="1">
                <a:latin typeface="Times New Roman"/>
                <a:cs typeface="Times New Roman"/>
              </a:rPr>
              <a:t>а</a:t>
            </a:r>
            <a:r>
              <a:rPr sz="2800" spc="-30" dirty="0" err="1">
                <a:latin typeface="Times New Roman"/>
                <a:cs typeface="Times New Roman"/>
              </a:rPr>
              <a:t>м</a:t>
            </a:r>
            <a:r>
              <a:rPr sz="2800" spc="-15" dirty="0" err="1">
                <a:latin typeface="Times New Roman"/>
                <a:cs typeface="Times New Roman"/>
              </a:rPr>
              <a:t>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lang="ru-RU" sz="2800" spc="10" dirty="0" err="1">
                <a:latin typeface="Times New Roman"/>
                <a:cs typeface="Times New Roman"/>
              </a:rPr>
              <a:t>Са</a:t>
            </a:r>
            <a:r>
              <a:rPr sz="2800" spc="-20" dirty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marL="12700" marR="33464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6235" algn="l"/>
              </a:tabLst>
            </a:pPr>
            <a:r>
              <a:rPr lang="ru-RU" sz="2800" spc="-30" dirty="0">
                <a:latin typeface="Times New Roman"/>
                <a:cs typeface="Times New Roman"/>
              </a:rPr>
              <a:t>    </a:t>
            </a:r>
            <a:r>
              <a:rPr sz="2800" spc="-30" dirty="0" err="1">
                <a:latin typeface="Times New Roman"/>
                <a:cs typeface="Times New Roman"/>
              </a:rPr>
              <a:t>С</a:t>
            </a:r>
            <a:r>
              <a:rPr sz="2800" spc="-15" dirty="0" err="1">
                <a:latin typeface="Times New Roman"/>
                <a:cs typeface="Times New Roman"/>
              </a:rPr>
              <a:t>ни</a:t>
            </a:r>
            <a:r>
              <a:rPr sz="2800" spc="-60" dirty="0" err="1">
                <a:latin typeface="Times New Roman"/>
                <a:cs typeface="Times New Roman"/>
              </a:rPr>
              <a:t>ж</a:t>
            </a:r>
            <a:r>
              <a:rPr sz="2800" spc="-25" dirty="0" err="1">
                <a:latin typeface="Times New Roman"/>
                <a:cs typeface="Times New Roman"/>
              </a:rPr>
              <a:t>е</a:t>
            </a:r>
            <a:r>
              <a:rPr sz="2800" spc="-15" dirty="0" err="1">
                <a:latin typeface="Times New Roman"/>
                <a:cs typeface="Times New Roman"/>
              </a:rPr>
              <a:t>ние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spc="-50" dirty="0">
                <a:latin typeface="Times New Roman"/>
                <a:cs typeface="Times New Roman"/>
              </a:rPr>
              <a:t>у</a:t>
            </a:r>
            <a:r>
              <a:rPr sz="2800" spc="-25" dirty="0">
                <a:latin typeface="Times New Roman"/>
                <a:cs typeface="Times New Roman"/>
              </a:rPr>
              <a:t>ме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20" dirty="0">
                <a:latin typeface="Times New Roman"/>
                <a:cs typeface="Times New Roman"/>
              </a:rPr>
              <a:t>ь</a:t>
            </a:r>
            <a:r>
              <a:rPr sz="2800" spc="-30" dirty="0">
                <a:latin typeface="Times New Roman"/>
                <a:cs typeface="Times New Roman"/>
              </a:rPr>
              <a:t>ше</a:t>
            </a:r>
            <a:r>
              <a:rPr sz="2800" spc="-15" dirty="0">
                <a:latin typeface="Times New Roman"/>
                <a:cs typeface="Times New Roman"/>
              </a:rPr>
              <a:t>ни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0" dirty="0">
                <a:latin typeface="Times New Roman"/>
                <a:cs typeface="Times New Roman"/>
              </a:rPr>
              <a:t>)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30" dirty="0">
                <a:latin typeface="Times New Roman"/>
                <a:cs typeface="Times New Roman"/>
              </a:rPr>
              <a:t>шем</a:t>
            </a:r>
            <a:r>
              <a:rPr sz="2800" spc="-15" dirty="0">
                <a:latin typeface="Times New Roman"/>
                <a:cs typeface="Times New Roman"/>
              </a:rPr>
              <a:t>ии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70" dirty="0">
                <a:latin typeface="Times New Roman"/>
                <a:cs typeface="Times New Roman"/>
              </a:rPr>
              <a:t>к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45" dirty="0">
                <a:latin typeface="Times New Roman"/>
                <a:cs typeface="Times New Roman"/>
              </a:rPr>
              <a:t>р</a:t>
            </a:r>
            <a:r>
              <a:rPr sz="2800" spc="-15" dirty="0">
                <a:latin typeface="Times New Roman"/>
                <a:cs typeface="Times New Roman"/>
              </a:rPr>
              <a:t>да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>
                <a:latin typeface="Times New Roman"/>
                <a:cs typeface="Times New Roman"/>
              </a:rPr>
              <a:t>–</a:t>
            </a:r>
            <a:r>
              <a:rPr sz="2800"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  <a:p>
            <a:pPr marL="12700" marR="33464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6235" algn="l"/>
              </a:tabLst>
            </a:pPr>
            <a:r>
              <a:rPr lang="ru-RU" sz="2800" spc="-45" dirty="0">
                <a:latin typeface="Times New Roman"/>
                <a:cs typeface="Times New Roman"/>
              </a:rPr>
              <a:t>           </a:t>
            </a:r>
            <a:r>
              <a:rPr sz="2800" spc="-45">
                <a:latin typeface="Times New Roman"/>
                <a:cs typeface="Times New Roman"/>
              </a:rPr>
              <a:t>о</a:t>
            </a:r>
            <a:r>
              <a:rPr sz="2800" spc="20">
                <a:latin typeface="Times New Roman"/>
                <a:cs typeface="Times New Roman"/>
              </a:rPr>
              <a:t>т</a:t>
            </a:r>
            <a:r>
              <a:rPr sz="2800" spc="-10">
                <a:latin typeface="Times New Roman"/>
                <a:cs typeface="Times New Roman"/>
              </a:rPr>
              <a:t>р</a:t>
            </a:r>
            <a:r>
              <a:rPr sz="2800" spc="-15">
                <a:latin typeface="Times New Roman"/>
                <a:cs typeface="Times New Roman"/>
              </a:rPr>
              <a:t>иц</a:t>
            </a:r>
            <a:r>
              <a:rPr sz="2800" spc="-95">
                <a:latin typeface="Times New Roman"/>
                <a:cs typeface="Times New Roman"/>
              </a:rPr>
              <a:t>а</a:t>
            </a:r>
            <a:r>
              <a:rPr sz="2800" spc="-15">
                <a:latin typeface="Times New Roman"/>
                <a:cs typeface="Times New Roman"/>
              </a:rPr>
              <a:t>т</a:t>
            </a:r>
            <a:r>
              <a:rPr sz="2800" spc="-25">
                <a:latin typeface="Times New Roman"/>
                <a:cs typeface="Times New Roman"/>
              </a:rPr>
              <a:t>е</a:t>
            </a:r>
            <a:r>
              <a:rPr sz="2800" spc="-20">
                <a:latin typeface="Times New Roman"/>
                <a:cs typeface="Times New Roman"/>
              </a:rPr>
              <a:t>ль</a:t>
            </a:r>
            <a:r>
              <a:rPr sz="2800" spc="-15">
                <a:latin typeface="Times New Roman"/>
                <a:cs typeface="Times New Roman"/>
              </a:rPr>
              <a:t>ный </a:t>
            </a:r>
            <a:r>
              <a:rPr sz="2800" spc="-15" dirty="0">
                <a:latin typeface="Times New Roman"/>
                <a:cs typeface="Times New Roman"/>
              </a:rPr>
              <a:t>ин</a:t>
            </a:r>
            <a:r>
              <a:rPr sz="2800" spc="-45" dirty="0">
                <a:latin typeface="Times New Roman"/>
                <a:cs typeface="Times New Roman"/>
              </a:rPr>
              <a:t>о</a:t>
            </a:r>
            <a:r>
              <a:rPr sz="2800" spc="2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ро</a:t>
            </a:r>
            <a:r>
              <a:rPr sz="2800" spc="-15" dirty="0">
                <a:latin typeface="Times New Roman"/>
                <a:cs typeface="Times New Roman"/>
              </a:rPr>
              <a:t>пный </a:t>
            </a:r>
            <a:r>
              <a:rPr sz="2800" spc="-30" dirty="0">
                <a:latin typeface="Times New Roman"/>
                <a:cs typeface="Times New Roman"/>
              </a:rPr>
              <a:t>э</a:t>
            </a:r>
            <a:r>
              <a:rPr sz="2800" spc="-35" dirty="0">
                <a:latin typeface="Times New Roman"/>
                <a:cs typeface="Times New Roman"/>
              </a:rPr>
              <a:t>ф</a:t>
            </a:r>
            <a:r>
              <a:rPr sz="2800" spc="-20" dirty="0">
                <a:latin typeface="Times New Roman"/>
                <a:cs typeface="Times New Roman"/>
              </a:rPr>
              <a:t>ф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55" dirty="0">
                <a:latin typeface="Times New Roman"/>
                <a:cs typeface="Times New Roman"/>
              </a:rPr>
              <a:t>к</a:t>
            </a:r>
            <a:r>
              <a:rPr sz="2800" spc="-229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,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90" dirty="0">
                <a:latin typeface="Times New Roman"/>
                <a:cs typeface="Times New Roman"/>
              </a:rPr>
              <a:t>у</a:t>
            </a:r>
            <a:r>
              <a:rPr sz="2800" spc="-10" dirty="0">
                <a:latin typeface="Times New Roman"/>
                <a:cs typeface="Times New Roman"/>
              </a:rPr>
              <a:t>д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ин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ние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5" dirty="0">
                <a:latin typeface="Times New Roman"/>
                <a:cs typeface="Times New Roman"/>
              </a:rPr>
              <a:t>ас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45" dirty="0">
                <a:latin typeface="Times New Roman"/>
                <a:cs typeface="Times New Roman"/>
              </a:rPr>
              <a:t>о</a:t>
            </a:r>
            <a:r>
              <a:rPr sz="2800" spc="-20" dirty="0">
                <a:latin typeface="Times New Roman"/>
                <a:cs typeface="Times New Roman"/>
              </a:rPr>
              <a:t>лы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6235" algn="l"/>
              </a:tabLst>
            </a:pPr>
            <a:r>
              <a:rPr lang="ru-RU" sz="2800" spc="-30" dirty="0">
                <a:latin typeface="Times New Roman"/>
                <a:cs typeface="Times New Roman"/>
              </a:rPr>
              <a:t>    </a:t>
            </a:r>
            <a:r>
              <a:rPr sz="2800" spc="-30">
                <a:latin typeface="Times New Roman"/>
                <a:cs typeface="Times New Roman"/>
              </a:rPr>
              <a:t>В</a:t>
            </a:r>
            <a:r>
              <a:rPr sz="2800" spc="60">
                <a:latin typeface="Times New Roman"/>
                <a:cs typeface="Times New Roman"/>
              </a:rPr>
              <a:t>о</a:t>
            </a:r>
            <a:r>
              <a:rPr sz="2800" spc="-25">
                <a:latin typeface="Times New Roman"/>
                <a:cs typeface="Times New Roman"/>
              </a:rPr>
              <a:t>сс</a:t>
            </a:r>
            <a:r>
              <a:rPr sz="2800" spc="20">
                <a:latin typeface="Times New Roman"/>
                <a:cs typeface="Times New Roman"/>
              </a:rPr>
              <a:t>т</a:t>
            </a:r>
            <a:r>
              <a:rPr sz="2800" spc="-25">
                <a:latin typeface="Times New Roman"/>
                <a:cs typeface="Times New Roman"/>
              </a:rPr>
              <a:t>а</a:t>
            </a:r>
            <a:r>
              <a:rPr sz="2800" spc="-15">
                <a:latin typeface="Times New Roman"/>
                <a:cs typeface="Times New Roman"/>
              </a:rPr>
              <a:t>н</a:t>
            </a:r>
            <a:r>
              <a:rPr sz="2800" spc="-10">
                <a:latin typeface="Times New Roman"/>
                <a:cs typeface="Times New Roman"/>
              </a:rPr>
              <a:t>о</a:t>
            </a:r>
            <a:r>
              <a:rPr sz="2800" spc="-55">
                <a:latin typeface="Times New Roman"/>
                <a:cs typeface="Times New Roman"/>
              </a:rPr>
              <a:t>в</a:t>
            </a:r>
            <a:r>
              <a:rPr sz="2800" spc="-20">
                <a:latin typeface="Times New Roman"/>
                <a:cs typeface="Times New Roman"/>
              </a:rPr>
              <a:t>л</a:t>
            </a:r>
            <a:r>
              <a:rPr sz="2800" spc="-25">
                <a:latin typeface="Times New Roman"/>
                <a:cs typeface="Times New Roman"/>
              </a:rPr>
              <a:t>е</a:t>
            </a:r>
            <a:r>
              <a:rPr sz="2800" spc="-15">
                <a:latin typeface="Times New Roman"/>
                <a:cs typeface="Times New Roman"/>
              </a:rPr>
              <a:t>ние</a:t>
            </a:r>
            <a:r>
              <a:rPr sz="280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15" dirty="0">
                <a:latin typeface="Times New Roman"/>
                <a:cs typeface="Times New Roman"/>
              </a:rPr>
              <a:t>ит</a:t>
            </a:r>
            <a:r>
              <a:rPr sz="2800" spc="-5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с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45" dirty="0">
                <a:latin typeface="Times New Roman"/>
                <a:cs typeface="Times New Roman"/>
              </a:rPr>
              <a:t>р</a:t>
            </a:r>
            <a:r>
              <a:rPr sz="2800" spc="-15" dirty="0">
                <a:latin typeface="Times New Roman"/>
                <a:cs typeface="Times New Roman"/>
              </a:rPr>
              <a:t>дц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би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ний</a:t>
            </a:r>
            <a:endParaRPr sz="2800" dirty="0">
              <a:latin typeface="Times New Roman"/>
              <a:cs typeface="Times New Roman"/>
            </a:endParaRPr>
          </a:p>
          <a:p>
            <a:pPr marL="12700" marR="18351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68300" algn="l"/>
              </a:tabLst>
            </a:pPr>
            <a:r>
              <a:rPr lang="ru-RU" sz="2800" spc="-30" dirty="0">
                <a:latin typeface="Times New Roman"/>
                <a:cs typeface="Times New Roman"/>
              </a:rPr>
              <a:t>2. </a:t>
            </a:r>
            <a:r>
              <a:rPr sz="2800" spc="-30" dirty="0" err="1">
                <a:latin typeface="Times New Roman"/>
                <a:cs typeface="Times New Roman"/>
              </a:rPr>
              <a:t>Н</a:t>
            </a:r>
            <a:r>
              <a:rPr sz="2800" spc="-25" dirty="0" err="1">
                <a:latin typeface="Times New Roman"/>
                <a:cs typeface="Times New Roman"/>
              </a:rPr>
              <a:t>е</a:t>
            </a:r>
            <a:r>
              <a:rPr sz="2800" spc="-15" dirty="0" err="1">
                <a:latin typeface="Times New Roman"/>
                <a:cs typeface="Times New Roman"/>
              </a:rPr>
              <a:t>й</a:t>
            </a:r>
            <a:r>
              <a:rPr sz="2800" spc="-10" dirty="0" err="1">
                <a:latin typeface="Times New Roman"/>
                <a:cs typeface="Times New Roman"/>
              </a:rPr>
              <a:t>р</a:t>
            </a:r>
            <a:r>
              <a:rPr sz="2800" spc="25" dirty="0" err="1">
                <a:latin typeface="Times New Roman"/>
                <a:cs typeface="Times New Roman"/>
              </a:rPr>
              <a:t>о</a:t>
            </a:r>
            <a:r>
              <a:rPr sz="2800" spc="-15" dirty="0" err="1">
                <a:latin typeface="Times New Roman"/>
                <a:cs typeface="Times New Roman"/>
              </a:rPr>
              <a:t>эн</a:t>
            </a:r>
            <a:r>
              <a:rPr sz="2800" spc="-10" dirty="0" err="1">
                <a:latin typeface="Times New Roman"/>
                <a:cs typeface="Times New Roman"/>
              </a:rPr>
              <a:t>до</a:t>
            </a:r>
            <a:r>
              <a:rPr sz="2800" spc="-20" dirty="0" err="1">
                <a:latin typeface="Times New Roman"/>
                <a:cs typeface="Times New Roman"/>
              </a:rPr>
              <a:t>к</a:t>
            </a:r>
            <a:r>
              <a:rPr sz="2800" spc="-10" dirty="0" err="1">
                <a:latin typeface="Times New Roman"/>
                <a:cs typeface="Times New Roman"/>
              </a:rPr>
              <a:t>р</a:t>
            </a:r>
            <a:r>
              <a:rPr sz="2800" spc="-15" dirty="0" err="1">
                <a:latin typeface="Times New Roman"/>
                <a:cs typeface="Times New Roman"/>
              </a:rPr>
              <a:t>инные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в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65" dirty="0">
                <a:latin typeface="Times New Roman"/>
                <a:cs typeface="Times New Roman"/>
              </a:rPr>
              <a:t>з</a:t>
            </a:r>
            <a:r>
              <a:rPr sz="2800" spc="-10" dirty="0">
                <a:latin typeface="Times New Roman"/>
                <a:cs typeface="Times New Roman"/>
              </a:rPr>
              <a:t>д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й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твия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>
                <a:latin typeface="Times New Roman"/>
                <a:cs typeface="Times New Roman"/>
              </a:rPr>
              <a:t>–</a:t>
            </a:r>
            <a:r>
              <a:rPr sz="2800"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  <a:p>
            <a:pPr marL="12700" marR="18351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68300" algn="l"/>
              </a:tabLst>
            </a:pPr>
            <a:r>
              <a:rPr lang="ru-RU" sz="2800" spc="-25" dirty="0">
                <a:latin typeface="Times New Roman"/>
                <a:cs typeface="Times New Roman"/>
              </a:rPr>
              <a:t>                              </a:t>
            </a:r>
            <a:r>
              <a:rPr sz="2800" spc="-25">
                <a:latin typeface="Times New Roman"/>
                <a:cs typeface="Times New Roman"/>
              </a:rPr>
              <a:t>с</a:t>
            </a:r>
            <a:r>
              <a:rPr sz="2800" spc="-15">
                <a:latin typeface="Times New Roman"/>
                <a:cs typeface="Times New Roman"/>
              </a:rPr>
              <a:t>ни</a:t>
            </a:r>
            <a:r>
              <a:rPr sz="2800" spc="-60">
                <a:latin typeface="Times New Roman"/>
                <a:cs typeface="Times New Roman"/>
              </a:rPr>
              <a:t>ж</a:t>
            </a:r>
            <a:r>
              <a:rPr sz="2800" spc="-25">
                <a:latin typeface="Times New Roman"/>
                <a:cs typeface="Times New Roman"/>
              </a:rPr>
              <a:t>е</a:t>
            </a:r>
            <a:r>
              <a:rPr sz="2800" spc="-15">
                <a:latin typeface="Times New Roman"/>
                <a:cs typeface="Times New Roman"/>
              </a:rPr>
              <a:t>ние</a:t>
            </a:r>
            <a:r>
              <a:rPr sz="280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10" dirty="0">
                <a:latin typeface="Times New Roman"/>
                <a:cs typeface="Times New Roman"/>
              </a:rPr>
              <a:t>ор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д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ина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>
                <a:latin typeface="Times New Roman"/>
                <a:cs typeface="Times New Roman"/>
              </a:rPr>
              <a:t>а</a:t>
            </a:r>
            <a:r>
              <a:rPr sz="2800" spc="-15">
                <a:latin typeface="Times New Roman"/>
                <a:cs typeface="Times New Roman"/>
              </a:rPr>
              <a:t>н</a:t>
            </a:r>
            <a:r>
              <a:rPr sz="2800" spc="-10">
                <a:latin typeface="Times New Roman"/>
                <a:cs typeface="Times New Roman"/>
              </a:rPr>
              <a:t>г</a:t>
            </a:r>
            <a:r>
              <a:rPr sz="2800" spc="-15">
                <a:latin typeface="Times New Roman"/>
                <a:cs typeface="Times New Roman"/>
              </a:rPr>
              <a:t>и</a:t>
            </a:r>
            <a:r>
              <a:rPr sz="2800" spc="-45">
                <a:latin typeface="Times New Roman"/>
                <a:cs typeface="Times New Roman"/>
              </a:rPr>
              <a:t>о</a:t>
            </a:r>
            <a:r>
              <a:rPr sz="2800" spc="-15">
                <a:latin typeface="Times New Roman"/>
                <a:cs typeface="Times New Roman"/>
              </a:rPr>
              <a:t>т</a:t>
            </a:r>
            <a:r>
              <a:rPr sz="2800" spc="-25">
                <a:latin typeface="Times New Roman"/>
                <a:cs typeface="Times New Roman"/>
              </a:rPr>
              <a:t>е</a:t>
            </a:r>
            <a:r>
              <a:rPr sz="2800" spc="-15">
                <a:latin typeface="Times New Roman"/>
                <a:cs typeface="Times New Roman"/>
              </a:rPr>
              <a:t>н</a:t>
            </a:r>
            <a:r>
              <a:rPr sz="2800" spc="-20">
                <a:latin typeface="Times New Roman"/>
                <a:cs typeface="Times New Roman"/>
              </a:rPr>
              <a:t>з</a:t>
            </a:r>
            <a:r>
              <a:rPr sz="2800" spc="-15">
                <a:latin typeface="Times New Roman"/>
                <a:cs typeface="Times New Roman"/>
              </a:rPr>
              <a:t>ина</a:t>
            </a:r>
            <a:r>
              <a:rPr sz="2800" spc="-5">
                <a:latin typeface="Times New Roman"/>
                <a:cs typeface="Times New Roman"/>
              </a:rPr>
              <a:t> II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0" y="71414"/>
            <a:ext cx="10287000" cy="48474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ru-RU" sz="2800" b="1" spc="-25" dirty="0">
                <a:latin typeface="Times New Roman"/>
                <a:cs typeface="Times New Roman"/>
              </a:rPr>
              <a:t> </a:t>
            </a:r>
            <a:r>
              <a:rPr lang="ru-RU" sz="2800" spc="-25" dirty="0">
                <a:latin typeface="Times New Roman"/>
                <a:cs typeface="Times New Roman"/>
              </a:rPr>
              <a:t>3. </a:t>
            </a:r>
            <a:r>
              <a:rPr lang="ru-RU" sz="2800" spc="-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lang="ru-RU"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ru-RU" sz="2800" spc="-25" dirty="0">
                <a:latin typeface="Times New Roman"/>
                <a:cs typeface="Times New Roman"/>
              </a:rPr>
              <a:t>     </a:t>
            </a:r>
            <a:r>
              <a:rPr sz="2800" u="heavy" spc="-25">
                <a:latin typeface="Times New Roman"/>
                <a:cs typeface="Times New Roman"/>
              </a:rPr>
              <a:t>Быс</a:t>
            </a:r>
            <a:r>
              <a:rPr sz="2800" u="heavy" spc="15">
                <a:latin typeface="Times New Roman"/>
                <a:cs typeface="Times New Roman"/>
              </a:rPr>
              <a:t>т</a:t>
            </a:r>
            <a:r>
              <a:rPr sz="2800" u="heavy" spc="-10">
                <a:latin typeface="Times New Roman"/>
                <a:cs typeface="Times New Roman"/>
              </a:rPr>
              <a:t>ро</a:t>
            </a:r>
            <a:r>
              <a:rPr sz="2800" u="heavy" spc="-15">
                <a:latin typeface="Times New Roman"/>
                <a:cs typeface="Times New Roman"/>
              </a:rPr>
              <a:t>е </a:t>
            </a:r>
            <a:r>
              <a:rPr sz="2800" u="heavy" spc="-15" dirty="0">
                <a:latin typeface="Times New Roman"/>
                <a:cs typeface="Times New Roman"/>
              </a:rPr>
              <a:t>д</a:t>
            </a:r>
            <a:r>
              <a:rPr sz="2800" u="heavy" spc="-25" dirty="0">
                <a:latin typeface="Times New Roman"/>
                <a:cs typeface="Times New Roman"/>
              </a:rPr>
              <a:t>ейст</a:t>
            </a:r>
            <a:r>
              <a:rPr sz="2800" u="heavy" spc="-20" dirty="0">
                <a:latin typeface="Times New Roman"/>
                <a:cs typeface="Times New Roman"/>
              </a:rPr>
              <a:t>в</a:t>
            </a:r>
            <a:r>
              <a:rPr sz="2800" u="heavy" spc="-25" dirty="0">
                <a:latin typeface="Times New Roman"/>
                <a:cs typeface="Times New Roman"/>
              </a:rPr>
              <a:t>и</a:t>
            </a:r>
            <a:r>
              <a:rPr sz="2800" u="heavy" spc="-15" dirty="0">
                <a:latin typeface="Times New Roman"/>
                <a:cs typeface="Times New Roman"/>
              </a:rPr>
              <a:t>е</a:t>
            </a:r>
            <a:endParaRPr sz="2800" dirty="0">
              <a:latin typeface="Times New Roman"/>
              <a:cs typeface="Times New Roman"/>
            </a:endParaRPr>
          </a:p>
          <a:p>
            <a:pPr marR="1646555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25" dirty="0">
                <a:latin typeface="Times New Roman"/>
                <a:cs typeface="Times New Roman"/>
              </a:rPr>
              <a:t>          </a:t>
            </a:r>
            <a:r>
              <a:rPr sz="2800" spc="-25">
                <a:latin typeface="Times New Roman"/>
                <a:cs typeface="Times New Roman"/>
              </a:rPr>
              <a:t>С</a:t>
            </a:r>
            <a:r>
              <a:rPr sz="2800" spc="-15">
                <a:latin typeface="Times New Roman"/>
                <a:cs typeface="Times New Roman"/>
              </a:rPr>
              <a:t>ни</a:t>
            </a:r>
            <a:r>
              <a:rPr sz="2800" spc="-60">
                <a:latin typeface="Times New Roman"/>
                <a:cs typeface="Times New Roman"/>
              </a:rPr>
              <a:t>ж</a:t>
            </a:r>
            <a:r>
              <a:rPr sz="2800" spc="-25">
                <a:latin typeface="Times New Roman"/>
                <a:cs typeface="Times New Roman"/>
              </a:rPr>
              <a:t>е</a:t>
            </a:r>
            <a:r>
              <a:rPr sz="2800" spc="-15">
                <a:latin typeface="Times New Roman"/>
                <a:cs typeface="Times New Roman"/>
              </a:rPr>
              <a:t>ние</a:t>
            </a:r>
            <a:r>
              <a:rPr sz="280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ин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spc="-15" dirty="0">
                <a:latin typeface="Times New Roman"/>
                <a:cs typeface="Times New Roman"/>
              </a:rPr>
              <a:t>тн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85" dirty="0">
                <a:latin typeface="Times New Roman"/>
                <a:cs typeface="Times New Roman"/>
              </a:rPr>
              <a:t>г</a:t>
            </a:r>
            <a:r>
              <a:rPr sz="2800" spc="-15" dirty="0">
                <a:latin typeface="Times New Roman"/>
                <a:cs typeface="Times New Roman"/>
              </a:rPr>
              <a:t>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85" dirty="0">
                <a:latin typeface="Times New Roman"/>
                <a:cs typeface="Times New Roman"/>
              </a:rPr>
              <a:t>б</a:t>
            </a:r>
            <a:r>
              <a:rPr sz="2800" spc="-25" dirty="0">
                <a:latin typeface="Times New Roman"/>
                <a:cs typeface="Times New Roman"/>
              </a:rPr>
              <a:t>ъе</a:t>
            </a:r>
            <a:r>
              <a:rPr sz="2800" spc="-5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>
                <a:latin typeface="Times New Roman"/>
                <a:cs typeface="Times New Roman"/>
              </a:rPr>
              <a:t>и</a:t>
            </a:r>
            <a:r>
              <a:rPr sz="2800" spc="-5">
                <a:latin typeface="Times New Roman"/>
                <a:cs typeface="Times New Roman"/>
              </a:rPr>
              <a:t> </a:t>
            </a:r>
            <a:r>
              <a:rPr sz="2800" spc="15">
                <a:latin typeface="Times New Roman"/>
                <a:cs typeface="Times New Roman"/>
              </a:rPr>
              <a:t>с</a:t>
            </a:r>
            <a:r>
              <a:rPr sz="2800" spc="-25">
                <a:latin typeface="Times New Roman"/>
                <a:cs typeface="Times New Roman"/>
              </a:rPr>
              <a:t>е</a:t>
            </a:r>
            <a:r>
              <a:rPr sz="2800" spc="-45">
                <a:latin typeface="Times New Roman"/>
                <a:cs typeface="Times New Roman"/>
              </a:rPr>
              <a:t>р</a:t>
            </a:r>
            <a:r>
              <a:rPr sz="2800" spc="-15">
                <a:latin typeface="Times New Roman"/>
                <a:cs typeface="Times New Roman"/>
              </a:rPr>
              <a:t>д</a:t>
            </a:r>
            <a:r>
              <a:rPr sz="2800" spc="-95">
                <a:latin typeface="Times New Roman"/>
                <a:cs typeface="Times New Roman"/>
              </a:rPr>
              <a:t>е</a:t>
            </a:r>
            <a:r>
              <a:rPr sz="2800" spc="-20">
                <a:latin typeface="Times New Roman"/>
                <a:cs typeface="Times New Roman"/>
              </a:rPr>
              <a:t>ч</a:t>
            </a:r>
            <a:r>
              <a:rPr sz="2800" spc="-15">
                <a:latin typeface="Times New Roman"/>
                <a:cs typeface="Times New Roman"/>
              </a:rPr>
              <a:t>н</a:t>
            </a:r>
            <a:r>
              <a:rPr sz="2800" spc="-10">
                <a:latin typeface="Times New Roman"/>
                <a:cs typeface="Times New Roman"/>
              </a:rPr>
              <a:t>о</a:t>
            </a:r>
            <a:r>
              <a:rPr sz="2800" spc="-85">
                <a:latin typeface="Times New Roman"/>
                <a:cs typeface="Times New Roman"/>
              </a:rPr>
              <a:t>г</a:t>
            </a:r>
            <a:r>
              <a:rPr sz="2800" spc="-15">
                <a:latin typeface="Times New Roman"/>
                <a:cs typeface="Times New Roman"/>
              </a:rPr>
              <a:t>о</a:t>
            </a:r>
            <a:r>
              <a:rPr lang="ru-RU" sz="2800" spc="-15" dirty="0">
                <a:latin typeface="Times New Roman"/>
                <a:cs typeface="Times New Roman"/>
              </a:rPr>
              <a:t> выброса</a:t>
            </a:r>
          </a:p>
          <a:p>
            <a:pPr marR="1646555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15" dirty="0">
                <a:latin typeface="Times New Roman"/>
                <a:cs typeface="Times New Roman"/>
              </a:rPr>
              <a:t>                    </a:t>
            </a:r>
            <a:r>
              <a:rPr sz="2800" spc="-5">
                <a:latin typeface="Times New Roman"/>
                <a:cs typeface="Times New Roman"/>
              </a:rPr>
              <a:t>(</a:t>
            </a:r>
            <a:r>
              <a:rPr sz="2800" spc="-50" dirty="0" err="1">
                <a:latin typeface="Times New Roman"/>
                <a:cs typeface="Times New Roman"/>
              </a:rPr>
              <a:t>о</a:t>
            </a:r>
            <a:r>
              <a:rPr sz="2800" spc="20" dirty="0" err="1">
                <a:latin typeface="Times New Roman"/>
                <a:cs typeface="Times New Roman"/>
              </a:rPr>
              <a:t>т</a:t>
            </a:r>
            <a:r>
              <a:rPr sz="2800" spc="-10" dirty="0" err="1">
                <a:latin typeface="Times New Roman"/>
                <a:cs typeface="Times New Roman"/>
              </a:rPr>
              <a:t>р</a:t>
            </a:r>
            <a:r>
              <a:rPr sz="2800" spc="-15" dirty="0" err="1">
                <a:latin typeface="Times New Roman"/>
                <a:cs typeface="Times New Roman"/>
              </a:rPr>
              <a:t>иц</a:t>
            </a:r>
            <a:r>
              <a:rPr sz="2800" spc="-95" dirty="0" err="1">
                <a:latin typeface="Times New Roman"/>
                <a:cs typeface="Times New Roman"/>
              </a:rPr>
              <a:t>а</a:t>
            </a:r>
            <a:r>
              <a:rPr sz="2800" spc="-15" dirty="0" err="1">
                <a:latin typeface="Times New Roman"/>
                <a:cs typeface="Times New Roman"/>
              </a:rPr>
              <a:t>т</a:t>
            </a:r>
            <a:r>
              <a:rPr sz="2800" spc="-25" dirty="0" err="1">
                <a:latin typeface="Times New Roman"/>
                <a:cs typeface="Times New Roman"/>
              </a:rPr>
              <a:t>е</a:t>
            </a:r>
            <a:r>
              <a:rPr sz="2800" spc="-20" dirty="0" err="1">
                <a:latin typeface="Times New Roman"/>
                <a:cs typeface="Times New Roman"/>
              </a:rPr>
              <a:t>ль</a:t>
            </a:r>
            <a:r>
              <a:rPr sz="2800" spc="-15" dirty="0" err="1">
                <a:latin typeface="Times New Roman"/>
                <a:cs typeface="Times New Roman"/>
              </a:rPr>
              <a:t>ный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ин</a:t>
            </a:r>
            <a:r>
              <a:rPr sz="2800" spc="-50" dirty="0">
                <a:latin typeface="Times New Roman"/>
                <a:cs typeface="Times New Roman"/>
              </a:rPr>
              <a:t>о</a:t>
            </a:r>
            <a:r>
              <a:rPr sz="2800" spc="2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ро</a:t>
            </a:r>
            <a:r>
              <a:rPr sz="2800" spc="-15" dirty="0">
                <a:latin typeface="Times New Roman"/>
                <a:cs typeface="Times New Roman"/>
              </a:rPr>
              <a:t>пный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э</a:t>
            </a:r>
            <a:r>
              <a:rPr sz="2800" spc="-35" dirty="0">
                <a:latin typeface="Times New Roman"/>
                <a:cs typeface="Times New Roman"/>
              </a:rPr>
              <a:t>ф</a:t>
            </a:r>
            <a:r>
              <a:rPr sz="2800" spc="-20" dirty="0">
                <a:latin typeface="Times New Roman"/>
                <a:cs typeface="Times New Roman"/>
              </a:rPr>
              <a:t>ф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55" dirty="0">
                <a:latin typeface="Times New Roman"/>
                <a:cs typeface="Times New Roman"/>
              </a:rPr>
              <a:t>к</a:t>
            </a:r>
            <a:r>
              <a:rPr sz="2800" spc="-15" dirty="0">
                <a:latin typeface="Times New Roman"/>
                <a:cs typeface="Times New Roman"/>
              </a:rPr>
              <a:t>т)</a:t>
            </a:r>
            <a:endParaRPr sz="2800" dirty="0">
              <a:latin typeface="Times New Roman"/>
              <a:cs typeface="Times New Roman"/>
            </a:endParaRPr>
          </a:p>
          <a:p>
            <a:pPr marL="12700" marR="19431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30" dirty="0">
                <a:latin typeface="Times New Roman"/>
                <a:cs typeface="Times New Roman"/>
              </a:rPr>
              <a:t>           </a:t>
            </a:r>
            <a:r>
              <a:rPr sz="2800" spc="-30">
                <a:latin typeface="Times New Roman"/>
                <a:cs typeface="Times New Roman"/>
              </a:rPr>
              <a:t>П</a:t>
            </a:r>
            <a:r>
              <a:rPr sz="2800" spc="-10">
                <a:latin typeface="Times New Roman"/>
                <a:cs typeface="Times New Roman"/>
              </a:rPr>
              <a:t>о</a:t>
            </a:r>
            <a:r>
              <a:rPr sz="2800" spc="-15">
                <a:latin typeface="Times New Roman"/>
                <a:cs typeface="Times New Roman"/>
              </a:rPr>
              <a:t>вы</a:t>
            </a:r>
            <a:r>
              <a:rPr sz="2800" spc="-30">
                <a:latin typeface="Times New Roman"/>
                <a:cs typeface="Times New Roman"/>
              </a:rPr>
              <a:t>ше</a:t>
            </a:r>
            <a:r>
              <a:rPr sz="2800" spc="-15">
                <a:latin typeface="Times New Roman"/>
                <a:cs typeface="Times New Roman"/>
              </a:rPr>
              <a:t>ние</a:t>
            </a:r>
            <a:r>
              <a:rPr sz="2800" spc="1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60" dirty="0">
                <a:latin typeface="Times New Roman"/>
                <a:cs typeface="Times New Roman"/>
              </a:rPr>
              <a:t>о</a:t>
            </a:r>
            <a:r>
              <a:rPr sz="2800" spc="-60" dirty="0">
                <a:latin typeface="Times New Roman"/>
                <a:cs typeface="Times New Roman"/>
              </a:rPr>
              <a:t>с</a:t>
            </a:r>
            <a:r>
              <a:rPr sz="2800" spc="-190" dirty="0">
                <a:latin typeface="Times New Roman"/>
                <a:cs typeface="Times New Roman"/>
              </a:rPr>
              <a:t>у</a:t>
            </a:r>
            <a:r>
              <a:rPr sz="2800" spc="-15" dirty="0">
                <a:latin typeface="Times New Roman"/>
                <a:cs typeface="Times New Roman"/>
              </a:rPr>
              <a:t>ди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85" dirty="0">
                <a:latin typeface="Times New Roman"/>
                <a:cs typeface="Times New Roman"/>
              </a:rPr>
              <a:t>г</a:t>
            </a:r>
            <a:r>
              <a:rPr sz="2800" spc="-15" dirty="0">
                <a:latin typeface="Times New Roman"/>
                <a:cs typeface="Times New Roman"/>
              </a:rPr>
              <a:t>о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 err="1">
                <a:latin typeface="Times New Roman"/>
                <a:cs typeface="Times New Roman"/>
              </a:rPr>
              <a:t>с</a:t>
            </a:r>
            <a:r>
              <a:rPr sz="2800" spc="-15" dirty="0" err="1">
                <a:latin typeface="Times New Roman"/>
                <a:cs typeface="Times New Roman"/>
              </a:rPr>
              <a:t>и</a:t>
            </a:r>
            <a:r>
              <a:rPr sz="2800" spc="-25" dirty="0" err="1">
                <a:latin typeface="Times New Roman"/>
                <a:cs typeface="Times New Roman"/>
              </a:rPr>
              <a:t>с</a:t>
            </a:r>
            <a:r>
              <a:rPr sz="2800" spc="-15" dirty="0" err="1">
                <a:latin typeface="Times New Roman"/>
                <a:cs typeface="Times New Roman"/>
              </a:rPr>
              <a:t>т</a:t>
            </a:r>
            <a:r>
              <a:rPr sz="2800" spc="-25" dirty="0" err="1">
                <a:latin typeface="Times New Roman"/>
                <a:cs typeface="Times New Roman"/>
              </a:rPr>
              <a:t>ем</a:t>
            </a:r>
            <a:r>
              <a:rPr sz="2800" spc="-15" dirty="0" err="1">
                <a:latin typeface="Times New Roman"/>
                <a:cs typeface="Times New Roman"/>
              </a:rPr>
              <a:t>н</a:t>
            </a:r>
            <a:r>
              <a:rPr sz="2800" spc="-10" dirty="0" err="1">
                <a:latin typeface="Times New Roman"/>
                <a:cs typeface="Times New Roman"/>
              </a:rPr>
              <a:t>о</a:t>
            </a:r>
            <a:r>
              <a:rPr sz="2800" spc="-85" dirty="0" err="1">
                <a:latin typeface="Times New Roman"/>
                <a:cs typeface="Times New Roman"/>
              </a:rPr>
              <a:t>г</a:t>
            </a:r>
            <a:r>
              <a:rPr sz="2800" spc="-15" dirty="0" err="1">
                <a:latin typeface="Times New Roman"/>
                <a:cs typeface="Times New Roman"/>
              </a:rPr>
              <a:t>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5" dirty="0" err="1">
                <a:latin typeface="Times New Roman"/>
                <a:cs typeface="Times New Roman"/>
              </a:rPr>
              <a:t>с</a:t>
            </a:r>
            <a:r>
              <a:rPr sz="2800" spc="-10" dirty="0" err="1">
                <a:latin typeface="Times New Roman"/>
                <a:cs typeface="Times New Roman"/>
              </a:rPr>
              <a:t>о</a:t>
            </a:r>
            <a:r>
              <a:rPr sz="2800" spc="-15" dirty="0" err="1">
                <a:latin typeface="Times New Roman"/>
                <a:cs typeface="Times New Roman"/>
              </a:rPr>
              <a:t>п</a:t>
            </a:r>
            <a:r>
              <a:rPr sz="2800" spc="-10" dirty="0" err="1">
                <a:latin typeface="Times New Roman"/>
                <a:cs typeface="Times New Roman"/>
              </a:rPr>
              <a:t>р</a:t>
            </a:r>
            <a:r>
              <a:rPr sz="2800" spc="-45" dirty="0" err="1">
                <a:latin typeface="Times New Roman"/>
                <a:cs typeface="Times New Roman"/>
              </a:rPr>
              <a:t>о</a:t>
            </a:r>
            <a:r>
              <a:rPr sz="2800" spc="-15" dirty="0" err="1">
                <a:latin typeface="Times New Roman"/>
                <a:cs typeface="Times New Roman"/>
              </a:rPr>
              <a:t>ти</a:t>
            </a:r>
            <a:r>
              <a:rPr sz="2800" spc="-55" dirty="0" err="1">
                <a:latin typeface="Times New Roman"/>
                <a:cs typeface="Times New Roman"/>
              </a:rPr>
              <a:t>в</a:t>
            </a:r>
            <a:r>
              <a:rPr sz="2800" spc="-20" dirty="0" err="1">
                <a:latin typeface="Times New Roman"/>
                <a:cs typeface="Times New Roman"/>
              </a:rPr>
              <a:t>л</a:t>
            </a:r>
            <a:r>
              <a:rPr sz="2800" spc="-25" dirty="0" err="1">
                <a:latin typeface="Times New Roman"/>
                <a:cs typeface="Times New Roman"/>
              </a:rPr>
              <a:t>е</a:t>
            </a:r>
            <a:r>
              <a:rPr sz="2800" spc="-15" dirty="0" err="1">
                <a:latin typeface="Times New Roman"/>
                <a:cs typeface="Times New Roman"/>
              </a:rPr>
              <a:t>ния</a:t>
            </a:r>
            <a:endParaRPr lang="ru-RU" sz="2800" spc="-15" dirty="0">
              <a:latin typeface="Times New Roman"/>
              <a:cs typeface="Times New Roman"/>
            </a:endParaRPr>
          </a:p>
          <a:p>
            <a:pPr marL="12700" marR="19431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15" dirty="0">
                <a:latin typeface="Times New Roman"/>
                <a:cs typeface="Times New Roman"/>
              </a:rPr>
              <a:t>                   </a:t>
            </a:r>
            <a:r>
              <a:rPr sz="2800" spc="5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spc="-85" dirty="0">
                <a:latin typeface="Times New Roman"/>
                <a:cs typeface="Times New Roman"/>
              </a:rPr>
              <a:t>б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70" dirty="0">
                <a:latin typeface="Times New Roman"/>
                <a:cs typeface="Times New Roman"/>
              </a:rPr>
              <a:t>к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0" dirty="0">
                <a:latin typeface="Times New Roman"/>
                <a:cs typeface="Times New Roman"/>
              </a:rPr>
              <a:t>д</a:t>
            </a:r>
            <a:r>
              <a:rPr sz="2800" spc="-15" dirty="0">
                <a:latin typeface="Times New Roman"/>
                <a:cs typeface="Times New Roman"/>
              </a:rPr>
              <a:t>а п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20" dirty="0">
                <a:latin typeface="Times New Roman"/>
                <a:cs typeface="Times New Roman"/>
              </a:rPr>
              <a:t>иф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50" dirty="0">
                <a:latin typeface="Times New Roman"/>
                <a:cs typeface="Times New Roman"/>
              </a:rPr>
              <a:t>е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20" dirty="0">
                <a:latin typeface="Times New Roman"/>
                <a:cs typeface="Times New Roman"/>
              </a:rPr>
              <a:t>к</a:t>
            </a:r>
            <a:r>
              <a:rPr sz="2800" spc="-15" dirty="0">
                <a:latin typeface="Times New Roman"/>
                <a:cs typeface="Times New Roman"/>
              </a:rPr>
              <a:t>их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β2</a:t>
            </a:r>
            <a:r>
              <a:rPr sz="2800" spc="-5" dirty="0">
                <a:latin typeface="Times New Roman"/>
                <a:cs typeface="Times New Roman"/>
              </a:rPr>
              <a:t>-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ц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оро</a:t>
            </a:r>
            <a:r>
              <a:rPr sz="2800" spc="-15" dirty="0">
                <a:latin typeface="Times New Roman"/>
                <a:cs typeface="Times New Roman"/>
              </a:rPr>
              <a:t>в)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lang="ru-RU" sz="2800" b="1" spc="-25" dirty="0">
                <a:latin typeface="Times New Roman"/>
                <a:cs typeface="Times New Roman"/>
              </a:rPr>
              <a:t>      </a:t>
            </a:r>
            <a:r>
              <a:rPr sz="2800" u="heavy" spc="-25">
                <a:latin typeface="Times New Roman"/>
                <a:cs typeface="Times New Roman"/>
              </a:rPr>
              <a:t>Д</a:t>
            </a:r>
            <a:r>
              <a:rPr sz="2800" u="heavy" spc="-20">
                <a:latin typeface="Times New Roman"/>
                <a:cs typeface="Times New Roman"/>
              </a:rPr>
              <a:t>лит</a:t>
            </a:r>
            <a:r>
              <a:rPr sz="2800" u="heavy" spc="-25">
                <a:latin typeface="Times New Roman"/>
                <a:cs typeface="Times New Roman"/>
              </a:rPr>
              <a:t>е</a:t>
            </a:r>
            <a:r>
              <a:rPr sz="2800" u="heavy" spc="-20">
                <a:latin typeface="Times New Roman"/>
                <a:cs typeface="Times New Roman"/>
              </a:rPr>
              <a:t>л</a:t>
            </a:r>
            <a:r>
              <a:rPr sz="2800" u="heavy" spc="-25">
                <a:latin typeface="Times New Roman"/>
                <a:cs typeface="Times New Roman"/>
              </a:rPr>
              <a:t>ьн</a:t>
            </a:r>
            <a:r>
              <a:rPr sz="2800" u="heavy" spc="-20">
                <a:latin typeface="Times New Roman"/>
                <a:cs typeface="Times New Roman"/>
              </a:rPr>
              <a:t>ые</a:t>
            </a:r>
            <a:r>
              <a:rPr sz="2800" u="heavy" spc="15">
                <a:latin typeface="Times New Roman"/>
                <a:cs typeface="Times New Roman"/>
              </a:rPr>
              <a:t> </a:t>
            </a:r>
            <a:r>
              <a:rPr sz="2800" u="heavy" spc="-25" dirty="0">
                <a:latin typeface="Times New Roman"/>
                <a:cs typeface="Times New Roman"/>
              </a:rPr>
              <a:t>эффе</a:t>
            </a:r>
            <a:r>
              <a:rPr sz="2800" u="heavy" spc="-20" dirty="0">
                <a:latin typeface="Times New Roman"/>
                <a:cs typeface="Times New Roman"/>
              </a:rPr>
              <a:t>кт</a:t>
            </a:r>
            <a:r>
              <a:rPr sz="2800" u="heavy" spc="-25" dirty="0">
                <a:latin typeface="Times New Roman"/>
                <a:cs typeface="Times New Roman"/>
              </a:rPr>
              <a:t>ы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15" dirty="0">
                <a:latin typeface="Times New Roman"/>
                <a:cs typeface="Times New Roman"/>
              </a:rPr>
              <a:t>            </a:t>
            </a:r>
            <a:r>
              <a:rPr sz="2800" spc="-15">
                <a:latin typeface="Times New Roman"/>
                <a:cs typeface="Times New Roman"/>
              </a:rPr>
              <a:t>З</a:t>
            </a:r>
            <a:r>
              <a:rPr sz="2800" spc="-25">
                <a:latin typeface="Times New Roman"/>
                <a:cs typeface="Times New Roman"/>
              </a:rPr>
              <a:t>ам</a:t>
            </a:r>
            <a:r>
              <a:rPr sz="2800" spc="-60">
                <a:latin typeface="Times New Roman"/>
                <a:cs typeface="Times New Roman"/>
              </a:rPr>
              <a:t>е</a:t>
            </a:r>
            <a:r>
              <a:rPr sz="2800" spc="-15">
                <a:latin typeface="Times New Roman"/>
                <a:cs typeface="Times New Roman"/>
              </a:rPr>
              <a:t>д</a:t>
            </a:r>
            <a:r>
              <a:rPr sz="2800" spc="-20">
                <a:latin typeface="Times New Roman"/>
                <a:cs typeface="Times New Roman"/>
              </a:rPr>
              <a:t>л</a:t>
            </a:r>
            <a:r>
              <a:rPr sz="2800" spc="-25">
                <a:latin typeface="Times New Roman"/>
                <a:cs typeface="Times New Roman"/>
              </a:rPr>
              <a:t>е</a:t>
            </a:r>
            <a:r>
              <a:rPr sz="2800" spc="-15">
                <a:latin typeface="Times New Roman"/>
                <a:cs typeface="Times New Roman"/>
              </a:rPr>
              <a:t>ние</a:t>
            </a:r>
            <a:r>
              <a:rPr sz="2800" spc="1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ЧС</a:t>
            </a:r>
            <a:r>
              <a:rPr sz="2800" spc="-20" dirty="0">
                <a:latin typeface="Times New Roman"/>
                <a:cs typeface="Times New Roman"/>
              </a:rPr>
              <a:t>С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на</a:t>
            </a:r>
            <a:r>
              <a:rPr sz="2800" spc="-10" dirty="0">
                <a:latin typeface="Times New Roman"/>
                <a:cs typeface="Times New Roman"/>
              </a:rPr>
              <a:t> 20</a:t>
            </a:r>
            <a:r>
              <a:rPr sz="2800" spc="-25" dirty="0">
                <a:latin typeface="Times New Roman"/>
                <a:cs typeface="Times New Roman"/>
              </a:rPr>
              <a:t>%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30" dirty="0">
                <a:latin typeface="Times New Roman"/>
                <a:cs typeface="Times New Roman"/>
              </a:rPr>
              <a:t>            </a:t>
            </a:r>
            <a:r>
              <a:rPr sz="2800" spc="-30" dirty="0" err="1">
                <a:latin typeface="Times New Roman"/>
                <a:cs typeface="Times New Roman"/>
              </a:rPr>
              <a:t>П</a:t>
            </a:r>
            <a:r>
              <a:rPr sz="2800" spc="-10" dirty="0" err="1">
                <a:latin typeface="Times New Roman"/>
                <a:cs typeface="Times New Roman"/>
              </a:rPr>
              <a:t>о</a:t>
            </a:r>
            <a:r>
              <a:rPr sz="2800" spc="-15" dirty="0" err="1">
                <a:latin typeface="Times New Roman"/>
                <a:cs typeface="Times New Roman"/>
              </a:rPr>
              <a:t>вы</a:t>
            </a:r>
            <a:r>
              <a:rPr sz="2800" spc="-30" dirty="0" err="1">
                <a:latin typeface="Times New Roman"/>
                <a:cs typeface="Times New Roman"/>
              </a:rPr>
              <a:t>ше</a:t>
            </a:r>
            <a:r>
              <a:rPr sz="2800" spc="-15" dirty="0" err="1">
                <a:latin typeface="Times New Roman"/>
                <a:cs typeface="Times New Roman"/>
              </a:rPr>
              <a:t>ние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Д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55" dirty="0">
                <a:latin typeface="Times New Roman"/>
                <a:cs typeface="Times New Roman"/>
              </a:rPr>
              <a:t>в</a:t>
            </a:r>
            <a:r>
              <a:rPr sz="2800" spc="-20" dirty="0">
                <a:latin typeface="Times New Roman"/>
                <a:cs typeface="Times New Roman"/>
              </a:rPr>
              <a:t>яз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30" err="1">
                <a:latin typeface="Times New Roman"/>
                <a:cs typeface="Times New Roman"/>
              </a:rPr>
              <a:t>у</a:t>
            </a:r>
            <a:r>
              <a:rPr sz="2800" spc="-20" err="1">
                <a:latin typeface="Times New Roman"/>
                <a:cs typeface="Times New Roman"/>
              </a:rPr>
              <a:t>л</a:t>
            </a:r>
            <a:r>
              <a:rPr sz="2800" spc="-10" err="1">
                <a:latin typeface="Times New Roman"/>
                <a:cs typeface="Times New Roman"/>
              </a:rPr>
              <a:t>у</a:t>
            </a:r>
            <a:r>
              <a:rPr sz="2800" spc="-20" err="1">
                <a:latin typeface="Times New Roman"/>
                <a:cs typeface="Times New Roman"/>
              </a:rPr>
              <a:t>ч</a:t>
            </a:r>
            <a:r>
              <a:rPr sz="2800" spc="-30" err="1">
                <a:latin typeface="Times New Roman"/>
                <a:cs typeface="Times New Roman"/>
              </a:rPr>
              <a:t>ше</a:t>
            </a:r>
            <a:r>
              <a:rPr sz="2800" spc="-15" err="1">
                <a:latin typeface="Times New Roman"/>
                <a:cs typeface="Times New Roman"/>
              </a:rPr>
              <a:t>ни</a:t>
            </a:r>
            <a:r>
              <a:rPr sz="2800" spc="-25" err="1">
                <a:latin typeface="Times New Roman"/>
                <a:cs typeface="Times New Roman"/>
              </a:rPr>
              <a:t>е</a:t>
            </a:r>
            <a:r>
              <a:rPr sz="2800" spc="-20" err="1">
                <a:latin typeface="Times New Roman"/>
                <a:cs typeface="Times New Roman"/>
              </a:rPr>
              <a:t>м</a:t>
            </a:r>
            <a:r>
              <a:rPr sz="2800" spc="10">
                <a:latin typeface="Times New Roman"/>
                <a:cs typeface="Times New Roman"/>
              </a:rPr>
              <a:t> </a:t>
            </a:r>
            <a:r>
              <a:rPr sz="2800" spc="-10">
                <a:latin typeface="Times New Roman"/>
                <a:cs typeface="Times New Roman"/>
              </a:rPr>
              <a:t>р</a:t>
            </a:r>
            <a:r>
              <a:rPr sz="2800" spc="-25">
                <a:latin typeface="Times New Roman"/>
                <a:cs typeface="Times New Roman"/>
              </a:rPr>
              <a:t>а</a:t>
            </a:r>
            <a:r>
              <a:rPr sz="2800" spc="-10">
                <a:latin typeface="Times New Roman"/>
                <a:cs typeface="Times New Roman"/>
              </a:rPr>
              <a:t>б</a:t>
            </a:r>
            <a:r>
              <a:rPr sz="2800" spc="-50">
                <a:latin typeface="Times New Roman"/>
                <a:cs typeface="Times New Roman"/>
              </a:rPr>
              <a:t>от</a:t>
            </a:r>
            <a:r>
              <a:rPr sz="2800" spc="60">
                <a:latin typeface="Times New Roman"/>
                <a:cs typeface="Times New Roman"/>
              </a:rPr>
              <a:t>о</a:t>
            </a:r>
            <a:r>
              <a:rPr sz="2800" spc="-25">
                <a:latin typeface="Times New Roman"/>
                <a:cs typeface="Times New Roman"/>
              </a:rPr>
              <a:t>с</a:t>
            </a:r>
            <a:r>
              <a:rPr sz="2800" spc="-15">
                <a:latin typeface="Times New Roman"/>
                <a:cs typeface="Times New Roman"/>
              </a:rPr>
              <a:t>п</a:t>
            </a:r>
            <a:r>
              <a:rPr sz="2800" spc="60">
                <a:latin typeface="Times New Roman"/>
                <a:cs typeface="Times New Roman"/>
              </a:rPr>
              <a:t>о</a:t>
            </a:r>
            <a:r>
              <a:rPr sz="2800" spc="-25">
                <a:latin typeface="Times New Roman"/>
                <a:cs typeface="Times New Roman"/>
              </a:rPr>
              <a:t>с</a:t>
            </a:r>
            <a:r>
              <a:rPr sz="2800" spc="-10">
                <a:latin typeface="Times New Roman"/>
                <a:cs typeface="Times New Roman"/>
              </a:rPr>
              <a:t>о</a:t>
            </a:r>
            <a:r>
              <a:rPr sz="2800" spc="-15">
                <a:latin typeface="Times New Roman"/>
                <a:cs typeface="Times New Roman"/>
              </a:rPr>
              <a:t>бн</a:t>
            </a:r>
            <a:r>
              <a:rPr sz="2800" spc="60">
                <a:latin typeface="Times New Roman"/>
                <a:cs typeface="Times New Roman"/>
              </a:rPr>
              <a:t>о</a:t>
            </a:r>
            <a:r>
              <a:rPr sz="2800" spc="-25">
                <a:latin typeface="Times New Roman"/>
                <a:cs typeface="Times New Roman"/>
              </a:rPr>
              <a:t>с</a:t>
            </a:r>
            <a:r>
              <a:rPr sz="2800" spc="-15">
                <a:latin typeface="Times New Roman"/>
                <a:cs typeface="Times New Roman"/>
              </a:rPr>
              <a:t>ти</a:t>
            </a:r>
            <a:endParaRPr lang="ru-RU" sz="2800" spc="-15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15" dirty="0">
                <a:latin typeface="Times New Roman"/>
                <a:cs typeface="Times New Roman"/>
              </a:rPr>
              <a:t>                   </a:t>
            </a:r>
            <a:r>
              <a:rPr sz="2800" spc="-25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ЛЖ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spc="-30" dirty="0">
                <a:latin typeface="Times New Roman"/>
                <a:cs typeface="Times New Roman"/>
              </a:rPr>
              <a:t>в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ние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МО</a:t>
            </a:r>
            <a:r>
              <a:rPr sz="2800" spc="-10" dirty="0">
                <a:latin typeface="Times New Roman"/>
                <a:cs typeface="Times New Roman"/>
              </a:rPr>
              <a:t>,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Ф</a:t>
            </a:r>
            <a:r>
              <a:rPr sz="2800" spc="-25" dirty="0">
                <a:latin typeface="Times New Roman"/>
                <a:cs typeface="Times New Roman"/>
              </a:rPr>
              <a:t>В</a:t>
            </a:r>
            <a:r>
              <a:rPr sz="2800" spc="-10" dirty="0">
                <a:latin typeface="Times New Roman"/>
                <a:cs typeface="Times New Roman"/>
              </a:rPr>
              <a:t>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с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50" dirty="0">
                <a:latin typeface="Times New Roman"/>
                <a:cs typeface="Times New Roman"/>
              </a:rPr>
              <a:t>р</a:t>
            </a:r>
            <a:r>
              <a:rPr sz="2800" spc="-10" dirty="0">
                <a:latin typeface="Times New Roman"/>
                <a:cs typeface="Times New Roman"/>
              </a:rPr>
              <a:t>д</a:t>
            </a:r>
            <a:r>
              <a:rPr sz="2800" spc="-9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85" dirty="0">
                <a:latin typeface="Times New Roman"/>
                <a:cs typeface="Times New Roman"/>
              </a:rPr>
              <a:t>г</a:t>
            </a:r>
            <a:r>
              <a:rPr sz="2800" spc="-1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ин</a:t>
            </a:r>
            <a:r>
              <a:rPr sz="2800" spc="-10" dirty="0">
                <a:latin typeface="Times New Roman"/>
                <a:cs typeface="Times New Roman"/>
              </a:rPr>
              <a:t>д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90" dirty="0">
                <a:latin typeface="Times New Roman"/>
                <a:cs typeface="Times New Roman"/>
              </a:rPr>
              <a:t>к</a:t>
            </a:r>
            <a:r>
              <a:rPr sz="2800" spc="15" dirty="0">
                <a:latin typeface="Times New Roman"/>
                <a:cs typeface="Times New Roman"/>
              </a:rPr>
              <a:t>с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0" dirty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53609"/>
            <a:ext cx="10287000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П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р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и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м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у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щ</a:t>
            </a:r>
            <a:r>
              <a:rPr sz="3600" b="1" spc="4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ст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ва</a:t>
            </a:r>
            <a:r>
              <a:rPr sz="3600" b="1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к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сс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и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ч</a:t>
            </a:r>
            <a:r>
              <a:rPr sz="3600" b="1" spc="4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ких</a:t>
            </a:r>
            <a:r>
              <a:rPr sz="3600" b="1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600" b="1" spc="-85" dirty="0">
                <a:solidFill>
                  <a:srgbClr val="002060"/>
                </a:solidFill>
                <a:latin typeface="Times New Roman"/>
                <a:cs typeface="Times New Roman"/>
              </a:rPr>
              <a:t>б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600" b="1" spc="-60" dirty="0">
                <a:solidFill>
                  <a:srgbClr val="002060"/>
                </a:solidFill>
                <a:latin typeface="Times New Roman"/>
                <a:cs typeface="Times New Roman"/>
              </a:rPr>
              <a:t>к</a:t>
            </a:r>
            <a:r>
              <a:rPr sz="3600" b="1" spc="-100" dirty="0">
                <a:solidFill>
                  <a:srgbClr val="002060"/>
                </a:solidFill>
                <a:latin typeface="Times New Roman"/>
                <a:cs typeface="Times New Roman"/>
              </a:rPr>
              <a:t>а</a:t>
            </a:r>
            <a:r>
              <a:rPr sz="3600" b="1" spc="-55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ор</a:t>
            </a:r>
            <a:r>
              <a:rPr sz="3600" b="1" spc="-8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в β1 и β2</a:t>
            </a:r>
            <a:r>
              <a:rPr sz="3600" b="1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адр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нор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ц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п</a:t>
            </a:r>
            <a:r>
              <a:rPr sz="3600" b="1" spc="-55" dirty="0">
                <a:solidFill>
                  <a:srgbClr val="002060"/>
                </a:solidFill>
                <a:latin typeface="Times New Roman"/>
                <a:cs typeface="Times New Roman"/>
              </a:rPr>
              <a:t>т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ор</a:t>
            </a:r>
            <a:r>
              <a:rPr sz="3600" b="1" spc="-8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36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3600" b="1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3600" b="1" spc="-90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че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нии д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600" b="1" spc="-50" dirty="0">
                <a:solidFill>
                  <a:srgbClr val="002060"/>
                </a:solidFill>
                <a:latin typeface="Times New Roman"/>
                <a:cs typeface="Times New Roman"/>
              </a:rPr>
              <a:t>к</a:t>
            </a:r>
            <a:r>
              <a:rPr sz="3600" b="1" spc="-7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м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п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е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н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с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ир</a:t>
            </a:r>
            <a:r>
              <a:rPr sz="3600" b="1" spc="-85" dirty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в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анн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ы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х</a:t>
            </a:r>
            <a:r>
              <a:rPr sz="3600" b="1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3600" b="1" spc="-50" dirty="0">
                <a:solidFill>
                  <a:srgbClr val="002060"/>
                </a:solidFill>
                <a:latin typeface="Times New Roman"/>
                <a:cs typeface="Times New Roman"/>
              </a:rPr>
              <a:t>бо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л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ьн</a:t>
            </a:r>
            <a:r>
              <a:rPr sz="36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ы</a:t>
            </a:r>
            <a:r>
              <a:rPr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х:</a:t>
            </a:r>
            <a:endParaRPr sz="36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2092024"/>
            <a:ext cx="10208261" cy="3285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5175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2800" b="1" spc="-30" dirty="0">
                <a:latin typeface="Times New Roman"/>
                <a:cs typeface="Times New Roman"/>
              </a:rPr>
              <a:t>- </a:t>
            </a:r>
            <a:r>
              <a:rPr sz="2800" b="1" spc="-30" dirty="0" err="1">
                <a:latin typeface="Times New Roman"/>
                <a:cs typeface="Times New Roman"/>
              </a:rPr>
              <a:t>Н</a:t>
            </a:r>
            <a:r>
              <a:rPr sz="2800" b="1" spc="-15" dirty="0" err="1">
                <a:latin typeface="Times New Roman"/>
                <a:cs typeface="Times New Roman"/>
              </a:rPr>
              <a:t>е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п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10" dirty="0">
                <a:latin typeface="Times New Roman"/>
                <a:cs typeface="Times New Roman"/>
              </a:rPr>
              <a:t>о</a:t>
            </a:r>
            <a:r>
              <a:rPr sz="2800" b="1" spc="-25" dirty="0">
                <a:latin typeface="Times New Roman"/>
                <a:cs typeface="Times New Roman"/>
              </a:rPr>
              <a:t>и</a:t>
            </a:r>
            <a:r>
              <a:rPr sz="2800" b="1" spc="-60" dirty="0">
                <a:latin typeface="Times New Roman"/>
                <a:cs typeface="Times New Roman"/>
              </a:rPr>
              <a:t>с</a:t>
            </a:r>
            <a:r>
              <a:rPr sz="2800" b="1" spc="-120" dirty="0">
                <a:latin typeface="Times New Roman"/>
                <a:cs typeface="Times New Roman"/>
              </a:rPr>
              <a:t>х</a:t>
            </a:r>
            <a:r>
              <a:rPr sz="2800" b="1" spc="-95" dirty="0">
                <a:latin typeface="Times New Roman"/>
                <a:cs typeface="Times New Roman"/>
              </a:rPr>
              <a:t>о</a:t>
            </a:r>
            <a:r>
              <a:rPr sz="2800" b="1" spc="-15" dirty="0">
                <a:latin typeface="Times New Roman"/>
                <a:cs typeface="Times New Roman"/>
              </a:rPr>
              <a:t>д</a:t>
            </a:r>
            <a:r>
              <a:rPr sz="2800" b="1" spc="-25" dirty="0">
                <a:latin typeface="Times New Roman"/>
                <a:cs typeface="Times New Roman"/>
              </a:rPr>
              <a:t>и</a:t>
            </a:r>
            <a:r>
              <a:rPr sz="2800" b="1" spc="-15" dirty="0">
                <a:latin typeface="Times New Roman"/>
                <a:cs typeface="Times New Roman"/>
              </a:rPr>
              <a:t>т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30" dirty="0">
                <a:latin typeface="Times New Roman"/>
                <a:cs typeface="Times New Roman"/>
              </a:rPr>
              <a:t>ч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25" dirty="0">
                <a:latin typeface="Times New Roman"/>
                <a:cs typeface="Times New Roman"/>
              </a:rPr>
              <a:t>е</a:t>
            </a:r>
            <a:r>
              <a:rPr sz="2800" b="1" spc="-50" dirty="0">
                <a:latin typeface="Times New Roman"/>
                <a:cs typeface="Times New Roman"/>
              </a:rPr>
              <a:t>з</a:t>
            </a:r>
            <a:r>
              <a:rPr sz="2800" b="1" spc="-20" dirty="0">
                <a:latin typeface="Times New Roman"/>
                <a:cs typeface="Times New Roman"/>
              </a:rPr>
              <a:t>м</a:t>
            </a:r>
            <a:r>
              <a:rPr sz="2800" b="1" spc="-25" dirty="0">
                <a:latin typeface="Times New Roman"/>
                <a:cs typeface="Times New Roman"/>
              </a:rPr>
              <a:t>е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25" dirty="0">
                <a:latin typeface="Times New Roman"/>
                <a:cs typeface="Times New Roman"/>
              </a:rPr>
              <a:t>н</a:t>
            </a:r>
            <a:r>
              <a:rPr sz="2800" b="1" spc="-10" dirty="0">
                <a:latin typeface="Times New Roman"/>
                <a:cs typeface="Times New Roman"/>
              </a:rPr>
              <a:t>о</a:t>
            </a:r>
            <a:r>
              <a:rPr sz="2800" b="1" spc="-85" dirty="0">
                <a:latin typeface="Times New Roman"/>
                <a:cs typeface="Times New Roman"/>
              </a:rPr>
              <a:t>г</a:t>
            </a:r>
            <a:r>
              <a:rPr sz="2800" b="1" spc="-15" dirty="0">
                <a:latin typeface="Times New Roman"/>
                <a:cs typeface="Times New Roman"/>
              </a:rPr>
              <a:t>о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у</a:t>
            </a:r>
            <a:r>
              <a:rPr sz="2800" b="1" spc="-20" dirty="0">
                <a:latin typeface="Times New Roman"/>
                <a:cs typeface="Times New Roman"/>
              </a:rPr>
              <a:t>в</a:t>
            </a:r>
            <a:r>
              <a:rPr sz="2800" b="1" spc="-25" dirty="0">
                <a:latin typeface="Times New Roman"/>
                <a:cs typeface="Times New Roman"/>
              </a:rPr>
              <a:t>е</a:t>
            </a:r>
            <a:r>
              <a:rPr sz="2800" b="1" spc="-20" dirty="0">
                <a:latin typeface="Times New Roman"/>
                <a:cs typeface="Times New Roman"/>
              </a:rPr>
              <a:t>л</a:t>
            </a:r>
            <a:r>
              <a:rPr sz="2800" b="1" spc="-25" dirty="0">
                <a:latin typeface="Times New Roman"/>
                <a:cs typeface="Times New Roman"/>
              </a:rPr>
              <a:t>ичени</a:t>
            </a:r>
            <a:r>
              <a:rPr sz="2800" b="1" spc="-20" dirty="0">
                <a:latin typeface="Times New Roman"/>
                <a:cs typeface="Times New Roman"/>
              </a:rPr>
              <a:t>я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п</a:t>
            </a:r>
            <a:r>
              <a:rPr sz="2800" b="1" spc="-20" dirty="0">
                <a:latin typeface="Times New Roman"/>
                <a:cs typeface="Times New Roman"/>
              </a:rPr>
              <a:t>л</a:t>
            </a:r>
            <a:r>
              <a:rPr sz="2800" b="1" spc="-45" dirty="0">
                <a:latin typeface="Times New Roman"/>
                <a:cs typeface="Times New Roman"/>
              </a:rPr>
              <a:t>о</a:t>
            </a:r>
            <a:r>
              <a:rPr sz="2800" b="1" spc="-25" dirty="0">
                <a:latin typeface="Times New Roman"/>
                <a:cs typeface="Times New Roman"/>
              </a:rPr>
              <a:t>тн</a:t>
            </a:r>
            <a:r>
              <a:rPr sz="2800" b="1" spc="-10" dirty="0">
                <a:latin typeface="Times New Roman"/>
                <a:cs typeface="Times New Roman"/>
              </a:rPr>
              <a:t>о</a:t>
            </a:r>
            <a:r>
              <a:rPr sz="2800" b="1" spc="-25" dirty="0">
                <a:latin typeface="Times New Roman"/>
                <a:cs typeface="Times New Roman"/>
              </a:rPr>
              <a:t>ст</a:t>
            </a:r>
            <a:r>
              <a:rPr sz="2800" b="1" spc="-20" dirty="0">
                <a:latin typeface="Times New Roman"/>
                <a:cs typeface="Times New Roman"/>
              </a:rPr>
              <a:t>и</a:t>
            </a:r>
            <a:r>
              <a:rPr sz="2800" b="1" spc="3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β</a:t>
            </a:r>
            <a:r>
              <a:rPr sz="2800" b="1" spc="-10" dirty="0">
                <a:latin typeface="Times New Roman"/>
                <a:cs typeface="Times New Roman"/>
              </a:rPr>
              <a:t>- 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25" dirty="0">
                <a:latin typeface="Times New Roman"/>
                <a:cs typeface="Times New Roman"/>
              </a:rPr>
              <a:t>ецеп</a:t>
            </a:r>
            <a:r>
              <a:rPr sz="2800" b="1" spc="-60" dirty="0">
                <a:latin typeface="Times New Roman"/>
                <a:cs typeface="Times New Roman"/>
              </a:rPr>
              <a:t>т</a:t>
            </a:r>
            <a:r>
              <a:rPr sz="2800" b="1" spc="-10" dirty="0">
                <a:latin typeface="Times New Roman"/>
                <a:cs typeface="Times New Roman"/>
              </a:rPr>
              <a:t>ор</a:t>
            </a:r>
            <a:r>
              <a:rPr sz="2800" b="1" spc="-85" dirty="0">
                <a:latin typeface="Times New Roman"/>
                <a:cs typeface="Times New Roman"/>
              </a:rPr>
              <a:t>о</a:t>
            </a:r>
            <a:r>
              <a:rPr sz="2800" b="1" spc="-20" dirty="0">
                <a:latin typeface="Times New Roman"/>
                <a:cs typeface="Times New Roman"/>
              </a:rPr>
              <a:t>в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b="1" spc="-254" dirty="0">
                <a:latin typeface="Times New Roman"/>
                <a:cs typeface="Times New Roman"/>
              </a:rPr>
              <a:t>- </a:t>
            </a:r>
            <a:r>
              <a:rPr lang="ru-RU" sz="2800" b="1" spc="-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r>
              <a:rPr sz="2800" b="1" spc="-25" dirty="0" err="1">
                <a:latin typeface="Times New Roman"/>
                <a:cs typeface="Times New Roman"/>
              </a:rPr>
              <a:t>синте</a:t>
            </a:r>
            <a:r>
              <a:rPr sz="2800" b="1" spc="-15" dirty="0" err="1">
                <a:latin typeface="Times New Roman"/>
                <a:cs typeface="Times New Roman"/>
              </a:rPr>
              <a:t>з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н</a:t>
            </a:r>
            <a:r>
              <a:rPr sz="2800" b="1" spc="-10" dirty="0">
                <a:latin typeface="Times New Roman"/>
                <a:cs typeface="Times New Roman"/>
              </a:rPr>
              <a:t>о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10" dirty="0">
                <a:latin typeface="Times New Roman"/>
                <a:cs typeface="Times New Roman"/>
              </a:rPr>
              <a:t>а</a:t>
            </a:r>
            <a:r>
              <a:rPr sz="2800" b="1" spc="-15" dirty="0">
                <a:latin typeface="Times New Roman"/>
                <a:cs typeface="Times New Roman"/>
              </a:rPr>
              <a:t>др</a:t>
            </a:r>
            <a:r>
              <a:rPr sz="2800" b="1" spc="-25" dirty="0">
                <a:latin typeface="Times New Roman"/>
                <a:cs typeface="Times New Roman"/>
              </a:rPr>
              <a:t>ен</a:t>
            </a:r>
            <a:r>
              <a:rPr sz="2800" b="1" spc="15" dirty="0">
                <a:latin typeface="Times New Roman"/>
                <a:cs typeface="Times New Roman"/>
              </a:rPr>
              <a:t>а</a:t>
            </a:r>
            <a:r>
              <a:rPr sz="2800" b="1" spc="-20" dirty="0">
                <a:latin typeface="Times New Roman"/>
                <a:cs typeface="Times New Roman"/>
              </a:rPr>
              <a:t>л</a:t>
            </a:r>
            <a:r>
              <a:rPr sz="2800" b="1" spc="-25" dirty="0">
                <a:latin typeface="Times New Roman"/>
                <a:cs typeface="Times New Roman"/>
              </a:rPr>
              <a:t>ин</a:t>
            </a:r>
            <a:r>
              <a:rPr sz="2800" b="1" spc="-15" dirty="0">
                <a:latin typeface="Times New Roman"/>
                <a:cs typeface="Times New Roman"/>
              </a:rPr>
              <a:t>а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в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м</a:t>
            </a:r>
            <a:r>
              <a:rPr sz="2800" b="1" spc="-25" dirty="0">
                <a:latin typeface="Times New Roman"/>
                <a:cs typeface="Times New Roman"/>
              </a:rPr>
              <a:t>и</a:t>
            </a:r>
            <a:r>
              <a:rPr sz="2800" b="1" spc="-10" dirty="0">
                <a:latin typeface="Times New Roman"/>
                <a:cs typeface="Times New Roman"/>
              </a:rPr>
              <a:t>о</a:t>
            </a:r>
            <a:r>
              <a:rPr sz="2800" b="1" spc="-75" dirty="0">
                <a:latin typeface="Times New Roman"/>
                <a:cs typeface="Times New Roman"/>
              </a:rPr>
              <a:t>к</a:t>
            </a:r>
            <a:r>
              <a:rPr sz="2800" b="1" spc="-10" dirty="0">
                <a:latin typeface="Times New Roman"/>
                <a:cs typeface="Times New Roman"/>
              </a:rPr>
              <a:t>а</a:t>
            </a:r>
            <a:r>
              <a:rPr sz="2800" b="1" spc="-55" dirty="0">
                <a:latin typeface="Times New Roman"/>
                <a:cs typeface="Times New Roman"/>
              </a:rPr>
              <a:t>р</a:t>
            </a:r>
            <a:r>
              <a:rPr sz="2800" b="1" spc="-15" dirty="0">
                <a:latin typeface="Times New Roman"/>
                <a:cs typeface="Times New Roman"/>
              </a:rPr>
              <a:t>де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(</a:t>
            </a:r>
            <a:r>
              <a:rPr sz="2800" b="1" spc="-25" dirty="0">
                <a:latin typeface="Times New Roman"/>
                <a:cs typeface="Times New Roman"/>
              </a:rPr>
              <a:t>п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25" dirty="0">
                <a:latin typeface="Times New Roman"/>
                <a:cs typeface="Times New Roman"/>
              </a:rPr>
              <a:t>еи</a:t>
            </a:r>
            <a:r>
              <a:rPr sz="2800" b="1" spc="-20" dirty="0">
                <a:latin typeface="Times New Roman"/>
                <a:cs typeface="Times New Roman"/>
              </a:rPr>
              <a:t>м</a:t>
            </a:r>
            <a:r>
              <a:rPr sz="2800" b="1" spc="-10" dirty="0">
                <a:latin typeface="Times New Roman"/>
                <a:cs typeface="Times New Roman"/>
              </a:rPr>
              <a:t>у</a:t>
            </a:r>
            <a:r>
              <a:rPr sz="2800" b="1" spc="-25" dirty="0">
                <a:latin typeface="Times New Roman"/>
                <a:cs typeface="Times New Roman"/>
              </a:rPr>
              <a:t>щ</a:t>
            </a:r>
            <a:r>
              <a:rPr sz="2800" b="1" spc="15" dirty="0">
                <a:latin typeface="Times New Roman"/>
                <a:cs typeface="Times New Roman"/>
              </a:rPr>
              <a:t>е</a:t>
            </a:r>
            <a:r>
              <a:rPr sz="2800" b="1" spc="-25" dirty="0">
                <a:latin typeface="Times New Roman"/>
                <a:cs typeface="Times New Roman"/>
              </a:rPr>
              <a:t>ст</a:t>
            </a:r>
            <a:r>
              <a:rPr sz="2800" b="1" spc="-20" dirty="0">
                <a:latin typeface="Times New Roman"/>
                <a:cs typeface="Times New Roman"/>
              </a:rPr>
              <a:t>в</a:t>
            </a:r>
            <a:r>
              <a:rPr sz="2800" b="1" spc="-25" dirty="0">
                <a:latin typeface="Times New Roman"/>
                <a:cs typeface="Times New Roman"/>
              </a:rPr>
              <a:t>енн</a:t>
            </a:r>
            <a:r>
              <a:rPr sz="2800" b="1" spc="-15" dirty="0">
                <a:latin typeface="Times New Roman"/>
                <a:cs typeface="Times New Roman"/>
              </a:rPr>
              <a:t>о</a:t>
            </a:r>
            <a:r>
              <a:rPr sz="2800" b="1" spc="3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за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85" dirty="0">
                <a:latin typeface="Times New Roman"/>
                <a:cs typeface="Times New Roman"/>
              </a:rPr>
              <a:t>с</a:t>
            </a:r>
            <a:r>
              <a:rPr sz="2800" b="1" spc="-25" dirty="0">
                <a:latin typeface="Times New Roman"/>
                <a:cs typeface="Times New Roman"/>
              </a:rPr>
              <a:t>че</a:t>
            </a:r>
            <a:r>
              <a:rPr sz="2800" b="1" spc="-15" dirty="0">
                <a:latin typeface="Times New Roman"/>
                <a:cs typeface="Times New Roman"/>
              </a:rPr>
              <a:t>т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85" dirty="0">
                <a:latin typeface="Times New Roman"/>
                <a:cs typeface="Times New Roman"/>
              </a:rPr>
              <a:t>б</a:t>
            </a:r>
            <a:r>
              <a:rPr sz="2800" b="1" spc="-20" dirty="0">
                <a:latin typeface="Times New Roman"/>
                <a:cs typeface="Times New Roman"/>
              </a:rPr>
              <a:t>л</a:t>
            </a:r>
            <a:r>
              <a:rPr sz="2800" b="1" spc="-10" dirty="0">
                <a:latin typeface="Times New Roman"/>
                <a:cs typeface="Times New Roman"/>
              </a:rPr>
              <a:t>о</a:t>
            </a:r>
            <a:r>
              <a:rPr sz="2800" b="1" spc="-75" dirty="0">
                <a:latin typeface="Times New Roman"/>
                <a:cs typeface="Times New Roman"/>
              </a:rPr>
              <a:t>к</a:t>
            </a:r>
            <a:r>
              <a:rPr sz="2800" b="1" spc="-10" dirty="0">
                <a:latin typeface="Times New Roman"/>
                <a:cs typeface="Times New Roman"/>
              </a:rPr>
              <a:t>а</a:t>
            </a:r>
            <a:r>
              <a:rPr sz="2800" b="1" spc="-20" dirty="0">
                <a:latin typeface="Times New Roman"/>
                <a:cs typeface="Times New Roman"/>
              </a:rPr>
              <a:t>ды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п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15" dirty="0">
                <a:latin typeface="Times New Roman"/>
                <a:cs typeface="Times New Roman"/>
              </a:rPr>
              <a:t>е</a:t>
            </a:r>
            <a:r>
              <a:rPr sz="2800" b="1" spc="-25" dirty="0">
                <a:latin typeface="Times New Roman"/>
                <a:cs typeface="Times New Roman"/>
              </a:rPr>
              <a:t>син</a:t>
            </a:r>
            <a:r>
              <a:rPr sz="2800" b="1" spc="-45" dirty="0">
                <a:latin typeface="Times New Roman"/>
                <a:cs typeface="Times New Roman"/>
              </a:rPr>
              <a:t>а</a:t>
            </a:r>
            <a:r>
              <a:rPr sz="2800" b="1" spc="-25" dirty="0">
                <a:latin typeface="Times New Roman"/>
                <a:cs typeface="Times New Roman"/>
              </a:rPr>
              <a:t>пти</a:t>
            </a:r>
            <a:r>
              <a:rPr sz="2800" b="1" spc="-30" dirty="0">
                <a:latin typeface="Times New Roman"/>
                <a:cs typeface="Times New Roman"/>
              </a:rPr>
              <a:t>ч</a:t>
            </a:r>
            <a:r>
              <a:rPr sz="2800" b="1" spc="15" dirty="0">
                <a:latin typeface="Times New Roman"/>
                <a:cs typeface="Times New Roman"/>
              </a:rPr>
              <a:t>е</a:t>
            </a:r>
            <a:r>
              <a:rPr sz="2800" b="1" spc="-25" dirty="0">
                <a:latin typeface="Times New Roman"/>
                <a:cs typeface="Times New Roman"/>
              </a:rPr>
              <a:t>ски</a:t>
            </a:r>
            <a:r>
              <a:rPr sz="2800" b="1" spc="-15" dirty="0">
                <a:latin typeface="Times New Roman"/>
                <a:cs typeface="Times New Roman"/>
              </a:rPr>
              <a:t>х</a:t>
            </a:r>
            <a:r>
              <a:rPr sz="2800" b="1" spc="4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β</a:t>
            </a:r>
            <a:r>
              <a:rPr sz="2800" b="1" spc="-10" dirty="0">
                <a:latin typeface="Times New Roman"/>
                <a:cs typeface="Times New Roman"/>
              </a:rPr>
              <a:t>2- 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25" dirty="0">
                <a:latin typeface="Times New Roman"/>
                <a:cs typeface="Times New Roman"/>
              </a:rPr>
              <a:t>ецеп</a:t>
            </a:r>
            <a:r>
              <a:rPr sz="2800" b="1" spc="-60" dirty="0">
                <a:latin typeface="Times New Roman"/>
                <a:cs typeface="Times New Roman"/>
              </a:rPr>
              <a:t>т</a:t>
            </a:r>
            <a:r>
              <a:rPr sz="2800" b="1" spc="-10" dirty="0">
                <a:latin typeface="Times New Roman"/>
                <a:cs typeface="Times New Roman"/>
              </a:rPr>
              <a:t>ор</a:t>
            </a:r>
            <a:r>
              <a:rPr sz="2800" b="1" spc="-85" dirty="0">
                <a:latin typeface="Times New Roman"/>
                <a:cs typeface="Times New Roman"/>
              </a:rPr>
              <a:t>о</a:t>
            </a:r>
            <a:r>
              <a:rPr sz="2800" b="1" spc="-15" dirty="0">
                <a:latin typeface="Times New Roman"/>
                <a:cs typeface="Times New Roman"/>
              </a:rPr>
              <a:t>в)</a:t>
            </a:r>
            <a:endParaRPr sz="2800" dirty="0">
              <a:latin typeface="Times New Roman"/>
              <a:cs typeface="Times New Roman"/>
            </a:endParaRPr>
          </a:p>
          <a:p>
            <a:pPr marL="12700" marR="47117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b="1" spc="-30" dirty="0">
                <a:latin typeface="Times New Roman"/>
                <a:cs typeface="Times New Roman"/>
              </a:rPr>
              <a:t>- </a:t>
            </a:r>
            <a:r>
              <a:rPr sz="2800" b="1" spc="-30" dirty="0" err="1">
                <a:latin typeface="Times New Roman"/>
                <a:cs typeface="Times New Roman"/>
              </a:rPr>
              <a:t>П</a:t>
            </a:r>
            <a:r>
              <a:rPr sz="2800" b="1" spc="-15" dirty="0" err="1">
                <a:latin typeface="Times New Roman"/>
                <a:cs typeface="Times New Roman"/>
              </a:rPr>
              <a:t>р</a:t>
            </a:r>
            <a:r>
              <a:rPr sz="2800" b="1" spc="-20" dirty="0" err="1">
                <a:latin typeface="Times New Roman"/>
                <a:cs typeface="Times New Roman"/>
              </a:rPr>
              <a:t>и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дл</a:t>
            </a:r>
            <a:r>
              <a:rPr sz="2800" b="1" spc="-20" dirty="0">
                <a:latin typeface="Times New Roman"/>
                <a:cs typeface="Times New Roman"/>
              </a:rPr>
              <a:t>ит</a:t>
            </a:r>
            <a:r>
              <a:rPr sz="2800" b="1" spc="-25" dirty="0">
                <a:latin typeface="Times New Roman"/>
                <a:cs typeface="Times New Roman"/>
              </a:rPr>
              <a:t>е</a:t>
            </a:r>
            <a:r>
              <a:rPr sz="2800" b="1" spc="-20" dirty="0">
                <a:latin typeface="Times New Roman"/>
                <a:cs typeface="Times New Roman"/>
              </a:rPr>
              <a:t>л</a:t>
            </a:r>
            <a:r>
              <a:rPr sz="2800" b="1" spc="-25" dirty="0">
                <a:latin typeface="Times New Roman"/>
                <a:cs typeface="Times New Roman"/>
              </a:rPr>
              <a:t>ьн</a:t>
            </a:r>
            <a:r>
              <a:rPr sz="2800" b="1" spc="-60" dirty="0">
                <a:latin typeface="Times New Roman"/>
                <a:cs typeface="Times New Roman"/>
              </a:rPr>
              <a:t>о</a:t>
            </a:r>
            <a:r>
              <a:rPr sz="2800" b="1" spc="-20" dirty="0">
                <a:latin typeface="Times New Roman"/>
                <a:cs typeface="Times New Roman"/>
              </a:rPr>
              <a:t>м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л</a:t>
            </a:r>
            <a:r>
              <a:rPr sz="2800" b="1" spc="-95" dirty="0">
                <a:latin typeface="Times New Roman"/>
                <a:cs typeface="Times New Roman"/>
              </a:rPr>
              <a:t>е</a:t>
            </a:r>
            <a:r>
              <a:rPr sz="2800" b="1" spc="-25" dirty="0">
                <a:latin typeface="Times New Roman"/>
                <a:cs typeface="Times New Roman"/>
              </a:rPr>
              <a:t>чени</a:t>
            </a:r>
            <a:r>
              <a:rPr sz="2800" b="1" spc="-20" dirty="0">
                <a:latin typeface="Times New Roman"/>
                <a:cs typeface="Times New Roman"/>
              </a:rPr>
              <a:t>и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15" dirty="0" err="1">
                <a:latin typeface="Times New Roman"/>
                <a:cs typeface="Times New Roman"/>
              </a:rPr>
              <a:t>д</a:t>
            </a:r>
            <a:r>
              <a:rPr sz="2800" b="1" spc="-10" dirty="0" err="1">
                <a:latin typeface="Times New Roman"/>
                <a:cs typeface="Times New Roman"/>
              </a:rPr>
              <a:t>о</a:t>
            </a:r>
            <a:r>
              <a:rPr sz="2800" b="1" spc="-25" dirty="0" err="1">
                <a:latin typeface="Times New Roman"/>
                <a:cs typeface="Times New Roman"/>
              </a:rPr>
              <a:t>с</a:t>
            </a:r>
            <a:r>
              <a:rPr sz="2800" b="1" spc="-60" dirty="0" err="1">
                <a:latin typeface="Times New Roman"/>
                <a:cs typeface="Times New Roman"/>
              </a:rPr>
              <a:t>т</a:t>
            </a:r>
            <a:r>
              <a:rPr sz="2800" b="1" spc="-85" dirty="0" err="1">
                <a:latin typeface="Times New Roman"/>
                <a:cs typeface="Times New Roman"/>
              </a:rPr>
              <a:t>о</a:t>
            </a:r>
            <a:r>
              <a:rPr sz="2800" b="1" spc="-20" dirty="0" err="1">
                <a:latin typeface="Times New Roman"/>
                <a:cs typeface="Times New Roman"/>
              </a:rPr>
              <a:t>в</a:t>
            </a:r>
            <a:r>
              <a:rPr sz="2800" b="1" spc="-25" dirty="0" err="1">
                <a:latin typeface="Times New Roman"/>
                <a:cs typeface="Times New Roman"/>
              </a:rPr>
              <a:t>е</a:t>
            </a:r>
            <a:r>
              <a:rPr sz="2800" b="1" spc="-15" dirty="0" err="1">
                <a:latin typeface="Times New Roman"/>
                <a:cs typeface="Times New Roman"/>
              </a:rPr>
              <a:t>р</a:t>
            </a:r>
            <a:r>
              <a:rPr sz="2800" b="1" spc="-25" dirty="0" err="1">
                <a:latin typeface="Times New Roman"/>
                <a:cs typeface="Times New Roman"/>
              </a:rPr>
              <a:t>н</a:t>
            </a:r>
            <a:r>
              <a:rPr sz="2800" b="1" spc="-15" dirty="0" err="1">
                <a:latin typeface="Times New Roman"/>
                <a:cs typeface="Times New Roman"/>
              </a:rPr>
              <a:t>о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lang="ru-RU" sz="28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5" dirty="0" err="1">
                <a:latin typeface="Times New Roman"/>
                <a:cs typeface="Times New Roman"/>
              </a:rPr>
              <a:t>синте</a:t>
            </a:r>
            <a:r>
              <a:rPr sz="2800" b="1" spc="-15" dirty="0" err="1">
                <a:latin typeface="Times New Roman"/>
                <a:cs typeface="Times New Roman"/>
              </a:rPr>
              <a:t>з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lang="ru-RU" sz="2800" b="1" spc="-10" dirty="0">
                <a:latin typeface="Times New Roman"/>
                <a:cs typeface="Times New Roman"/>
              </a:rPr>
              <a:t>норадреналина</a:t>
            </a:r>
            <a:endParaRPr sz="2800" dirty="0">
              <a:latin typeface="Times New Roman"/>
              <a:cs typeface="Times New Roman"/>
            </a:endParaRPr>
          </a:p>
          <a:p>
            <a:pPr marL="12700" marR="42037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b="1" spc="-25" dirty="0">
                <a:latin typeface="Times New Roman"/>
                <a:cs typeface="Times New Roman"/>
              </a:rPr>
              <a:t>- </a:t>
            </a:r>
            <a:r>
              <a:rPr sz="2800" b="1" spc="-25" dirty="0" err="1">
                <a:latin typeface="Times New Roman"/>
                <a:cs typeface="Times New Roman"/>
              </a:rPr>
              <a:t>Б</a:t>
            </a:r>
            <a:r>
              <a:rPr sz="2800" b="1" spc="-45" dirty="0" err="1">
                <a:latin typeface="Times New Roman"/>
                <a:cs typeface="Times New Roman"/>
              </a:rPr>
              <a:t>о</a:t>
            </a:r>
            <a:r>
              <a:rPr sz="2800" b="1" spc="-20" dirty="0" err="1">
                <a:latin typeface="Times New Roman"/>
                <a:cs typeface="Times New Roman"/>
              </a:rPr>
              <a:t>л</a:t>
            </a:r>
            <a:r>
              <a:rPr sz="2800" b="1" spc="-25" dirty="0" err="1">
                <a:latin typeface="Times New Roman"/>
                <a:cs typeface="Times New Roman"/>
              </a:rPr>
              <a:t>е</a:t>
            </a:r>
            <a:r>
              <a:rPr sz="2800" b="1" spc="-15" dirty="0" err="1">
                <a:latin typeface="Times New Roman"/>
                <a:cs typeface="Times New Roman"/>
              </a:rPr>
              <a:t>е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60" dirty="0" err="1">
                <a:latin typeface="Times New Roman"/>
                <a:cs typeface="Times New Roman"/>
              </a:rPr>
              <a:t>с</a:t>
            </a:r>
            <a:r>
              <a:rPr sz="2800" b="1" spc="-10" dirty="0" err="1">
                <a:latin typeface="Times New Roman"/>
                <a:cs typeface="Times New Roman"/>
              </a:rPr>
              <a:t>у</a:t>
            </a:r>
            <a:r>
              <a:rPr sz="2800" b="1" spc="-25" dirty="0" err="1">
                <a:latin typeface="Times New Roman"/>
                <a:cs typeface="Times New Roman"/>
              </a:rPr>
              <a:t>щ</a:t>
            </a:r>
            <a:r>
              <a:rPr sz="2800" b="1" spc="15" dirty="0" err="1">
                <a:latin typeface="Times New Roman"/>
                <a:cs typeface="Times New Roman"/>
              </a:rPr>
              <a:t>е</a:t>
            </a:r>
            <a:r>
              <a:rPr sz="2800" b="1" spc="-25" dirty="0" err="1">
                <a:latin typeface="Times New Roman"/>
                <a:cs typeface="Times New Roman"/>
              </a:rPr>
              <a:t>ст</a:t>
            </a:r>
            <a:r>
              <a:rPr sz="2800" b="1" spc="-20" dirty="0" err="1">
                <a:latin typeface="Times New Roman"/>
                <a:cs typeface="Times New Roman"/>
              </a:rPr>
              <a:t>в</a:t>
            </a:r>
            <a:r>
              <a:rPr sz="2800" b="1" spc="-25" dirty="0" err="1">
                <a:latin typeface="Times New Roman"/>
                <a:cs typeface="Times New Roman"/>
              </a:rPr>
              <a:t>енн</a:t>
            </a:r>
            <a:r>
              <a:rPr sz="2800" b="1" spc="-15" dirty="0" err="1">
                <a:latin typeface="Times New Roman"/>
                <a:cs typeface="Times New Roman"/>
              </a:rPr>
              <a:t>о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lang="ru-RU" sz="28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sz="2800" b="1" spc="-60" dirty="0" err="1">
                <a:latin typeface="Times New Roman"/>
                <a:cs typeface="Times New Roman"/>
              </a:rPr>
              <a:t>т</a:t>
            </a:r>
            <a:r>
              <a:rPr sz="2800" b="1" spc="-45" dirty="0" err="1">
                <a:latin typeface="Times New Roman"/>
                <a:cs typeface="Times New Roman"/>
              </a:rPr>
              <a:t>о</a:t>
            </a:r>
            <a:r>
              <a:rPr sz="2800" b="1" spc="-20" dirty="0" err="1">
                <a:latin typeface="Times New Roman"/>
                <a:cs typeface="Times New Roman"/>
              </a:rPr>
              <a:t>л</a:t>
            </a:r>
            <a:r>
              <a:rPr sz="2800" b="1" spc="-25" dirty="0" err="1">
                <a:latin typeface="Times New Roman"/>
                <a:cs typeface="Times New Roman"/>
              </a:rPr>
              <a:t>е</a:t>
            </a:r>
            <a:r>
              <a:rPr sz="2800" b="1" spc="-15" dirty="0" err="1">
                <a:latin typeface="Times New Roman"/>
                <a:cs typeface="Times New Roman"/>
              </a:rPr>
              <a:t>р</a:t>
            </a:r>
            <a:r>
              <a:rPr sz="2800" b="1" spc="-10" dirty="0" err="1">
                <a:latin typeface="Times New Roman"/>
                <a:cs typeface="Times New Roman"/>
              </a:rPr>
              <a:t>а</a:t>
            </a:r>
            <a:r>
              <a:rPr sz="2800" b="1" spc="-25" dirty="0" err="1">
                <a:latin typeface="Times New Roman"/>
                <a:cs typeface="Times New Roman"/>
              </a:rPr>
              <a:t>нтн</a:t>
            </a:r>
            <a:r>
              <a:rPr sz="2800" b="1" spc="-10" dirty="0" err="1">
                <a:latin typeface="Times New Roman"/>
                <a:cs typeface="Times New Roman"/>
              </a:rPr>
              <a:t>о</a:t>
            </a:r>
            <a:r>
              <a:rPr sz="2800" b="1" spc="-25" dirty="0" err="1">
                <a:latin typeface="Times New Roman"/>
                <a:cs typeface="Times New Roman"/>
              </a:rPr>
              <a:t>ст</a:t>
            </a:r>
            <a:r>
              <a:rPr sz="2800" b="1" spc="-15" dirty="0" err="1">
                <a:latin typeface="Times New Roman"/>
                <a:cs typeface="Times New Roman"/>
              </a:rPr>
              <a:t>ь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к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фи</a:t>
            </a:r>
            <a:r>
              <a:rPr sz="2800" b="1" spc="-15" dirty="0">
                <a:latin typeface="Times New Roman"/>
                <a:cs typeface="Times New Roman"/>
              </a:rPr>
              <a:t>з</a:t>
            </a:r>
            <a:r>
              <a:rPr sz="2800" b="1" spc="-25" dirty="0">
                <a:latin typeface="Times New Roman"/>
                <a:cs typeface="Times New Roman"/>
              </a:rPr>
              <a:t>и</a:t>
            </a:r>
            <a:r>
              <a:rPr sz="2800" b="1" spc="-30" dirty="0">
                <a:latin typeface="Times New Roman"/>
                <a:cs typeface="Times New Roman"/>
              </a:rPr>
              <a:t>ч</a:t>
            </a:r>
            <a:r>
              <a:rPr sz="2800" b="1" spc="15" dirty="0">
                <a:latin typeface="Times New Roman"/>
                <a:cs typeface="Times New Roman"/>
              </a:rPr>
              <a:t>е</a:t>
            </a:r>
            <a:r>
              <a:rPr sz="2800" b="1" spc="-25" dirty="0">
                <a:latin typeface="Times New Roman"/>
                <a:cs typeface="Times New Roman"/>
              </a:rPr>
              <a:t>с</a:t>
            </a:r>
            <a:r>
              <a:rPr sz="2800" b="1" spc="-60" dirty="0">
                <a:latin typeface="Times New Roman"/>
                <a:cs typeface="Times New Roman"/>
              </a:rPr>
              <a:t>к</a:t>
            </a:r>
            <a:r>
              <a:rPr sz="2800" b="1" spc="-10" dirty="0">
                <a:latin typeface="Times New Roman"/>
                <a:cs typeface="Times New Roman"/>
              </a:rPr>
              <a:t>о</a:t>
            </a:r>
            <a:r>
              <a:rPr sz="2800" b="1" spc="-20" dirty="0">
                <a:latin typeface="Times New Roman"/>
                <a:cs typeface="Times New Roman"/>
              </a:rPr>
              <a:t>й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н</a:t>
            </a:r>
            <a:r>
              <a:rPr sz="2800" b="1" spc="-10" dirty="0">
                <a:latin typeface="Times New Roman"/>
                <a:cs typeface="Times New Roman"/>
              </a:rPr>
              <a:t>а</a:t>
            </a:r>
            <a:r>
              <a:rPr sz="2800" b="1" spc="-15" dirty="0">
                <a:latin typeface="Times New Roman"/>
                <a:cs typeface="Times New Roman"/>
              </a:rPr>
              <a:t>г</a:t>
            </a:r>
            <a:r>
              <a:rPr sz="2800" b="1" spc="-55" dirty="0">
                <a:latin typeface="Times New Roman"/>
                <a:cs typeface="Times New Roman"/>
              </a:rPr>
              <a:t>р</a:t>
            </a:r>
            <a:r>
              <a:rPr sz="2800" b="1" spc="-10" dirty="0">
                <a:latin typeface="Times New Roman"/>
                <a:cs typeface="Times New Roman"/>
              </a:rPr>
              <a:t>у</a:t>
            </a:r>
            <a:r>
              <a:rPr sz="2800" b="1" spc="-15" dirty="0">
                <a:latin typeface="Times New Roman"/>
                <a:cs typeface="Times New Roman"/>
              </a:rPr>
              <a:t>з</a:t>
            </a:r>
            <a:r>
              <a:rPr sz="2800" b="1" spc="-95" dirty="0">
                <a:latin typeface="Times New Roman"/>
                <a:cs typeface="Times New Roman"/>
              </a:rPr>
              <a:t>к</a:t>
            </a:r>
            <a:r>
              <a:rPr sz="2800" b="1" spc="-15" dirty="0">
                <a:latin typeface="Times New Roman"/>
                <a:cs typeface="Times New Roman"/>
              </a:rPr>
              <a:t>е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600" dirty="0"/>
              <a:t>Перегрузка сердечной мышцы давлением, объемом или комбинированная</a:t>
            </a:r>
          </a:p>
          <a:p>
            <a:pPr>
              <a:buNone/>
            </a:pPr>
            <a:r>
              <a:rPr lang="ru-RU" sz="2600" dirty="0"/>
              <a:t> - наиболее часто результат ВПС или приобретенных пороков сердца</a:t>
            </a:r>
          </a:p>
          <a:p>
            <a:r>
              <a:rPr lang="ru-RU" sz="2600" i="1" dirty="0"/>
              <a:t>Перегрузка сердечной мышцы давлением </a:t>
            </a:r>
            <a:r>
              <a:rPr lang="ru-RU" sz="2600" dirty="0"/>
              <a:t>возникает на фоне клапанных стенозов аорты или легочной артерии, стенозов митрального и </a:t>
            </a:r>
            <a:r>
              <a:rPr lang="ru-RU" sz="2600" dirty="0" err="1"/>
              <a:t>трикуспидального</a:t>
            </a:r>
            <a:r>
              <a:rPr lang="ru-RU" sz="2600" dirty="0"/>
              <a:t> клапанов, артериальной или легочной гипертензии </a:t>
            </a:r>
          </a:p>
          <a:p>
            <a:r>
              <a:rPr lang="ru-RU" sz="2600" i="1" dirty="0"/>
              <a:t>Перегрузка объемом</a:t>
            </a:r>
            <a:r>
              <a:rPr lang="ru-RU" sz="2600" dirty="0"/>
              <a:t> связана с недостаточностью клапанов, наличием внутрисердечных шунтов</a:t>
            </a:r>
          </a:p>
          <a:p>
            <a:r>
              <a:rPr lang="ru-RU" sz="2600" i="1" dirty="0"/>
              <a:t>Комбинированная перегрузка </a:t>
            </a:r>
            <a:r>
              <a:rPr lang="ru-RU" sz="2600" dirty="0"/>
              <a:t>связана со сложными врожденными пороками сердца</a:t>
            </a:r>
          </a:p>
          <a:p>
            <a:r>
              <a:rPr lang="ru-RU" sz="2600" dirty="0"/>
              <a:t>Нарушение </a:t>
            </a:r>
            <a:r>
              <a:rPr lang="ru-RU" sz="2600" dirty="0" err="1"/>
              <a:t>диастолического</a:t>
            </a:r>
            <a:r>
              <a:rPr lang="ru-RU" sz="2600" dirty="0"/>
              <a:t> наполнения желудочков в большинстве случаев обусловлено такими патологическими состояниями,</a:t>
            </a:r>
          </a:p>
          <a:p>
            <a:pPr>
              <a:buNone/>
            </a:pPr>
            <a:r>
              <a:rPr lang="ru-RU" sz="2600" dirty="0"/>
              <a:t>   как гипертрофическая или </a:t>
            </a:r>
            <a:r>
              <a:rPr lang="ru-RU" sz="2600" dirty="0" err="1"/>
              <a:t>рестриктивная</a:t>
            </a:r>
            <a:r>
              <a:rPr lang="ru-RU" sz="2600" dirty="0"/>
              <a:t> </a:t>
            </a:r>
            <a:r>
              <a:rPr lang="ru-RU" sz="2600" dirty="0" err="1"/>
              <a:t>кардиомиопатия</a:t>
            </a:r>
            <a:r>
              <a:rPr lang="ru-RU" sz="2600" dirty="0"/>
              <a:t>, </a:t>
            </a:r>
            <a:r>
              <a:rPr lang="ru-RU" sz="2600" dirty="0" err="1"/>
              <a:t>констриктивный</a:t>
            </a:r>
            <a:r>
              <a:rPr lang="ru-RU" sz="2600" dirty="0"/>
              <a:t> перикардит</a:t>
            </a:r>
          </a:p>
          <a:p>
            <a:endParaRPr lang="ru-RU" sz="2600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80691"/>
            <a:ext cx="10208260" cy="1367925"/>
          </a:xfrm>
          <a:prstGeom prst="rect">
            <a:avLst/>
          </a:prstGeom>
        </p:spPr>
        <p:txBody>
          <a:bodyPr vert="horz" wrap="square" lIns="0" tIns="184264" rIns="0" bIns="0" rtlCol="0">
            <a:spAutoFit/>
          </a:bodyPr>
          <a:lstStyle/>
          <a:p>
            <a:pPr marL="412115" marR="5080" indent="-402590" algn="ctr">
              <a:lnSpc>
                <a:spcPct val="120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32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-1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нии</a:t>
            </a:r>
            <a:r>
              <a:rPr sz="32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β-</a:t>
            </a:r>
            <a:r>
              <a:rPr sz="3200" b="1" spc="-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3200" b="1" spc="-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32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32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sz="3200" b="1" spc="-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32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sz="32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 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</a:t>
            </a:r>
            <a:r>
              <a:rPr sz="32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ьш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sz="32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3200" b="1" spc="-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ний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ео</a:t>
            </a:r>
            <a:r>
              <a:rPr sz="3200" b="1" spc="-114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бх</a:t>
            </a:r>
            <a:r>
              <a:rPr sz="3200" b="1" spc="-9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32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8" y="1600200"/>
            <a:ext cx="10208261" cy="393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373380" indent="-342900">
              <a:buClr>
                <a:srgbClr val="FFFFFF"/>
              </a:buClr>
              <a:tabLst>
                <a:tab pos="355600" algn="l"/>
              </a:tabLst>
            </a:pPr>
            <a:r>
              <a:rPr sz="3000" spc="-10">
                <a:latin typeface="Times New Roman"/>
                <a:cs typeface="Times New Roman"/>
              </a:rPr>
              <a:t>Л</a:t>
            </a:r>
            <a:r>
              <a:rPr sz="3000" spc="-60">
                <a:latin typeface="Times New Roman"/>
                <a:cs typeface="Times New Roman"/>
              </a:rPr>
              <a:t>е</a:t>
            </a:r>
            <a:r>
              <a:rPr sz="3000">
                <a:latin typeface="Times New Roman"/>
                <a:cs typeface="Times New Roman"/>
              </a:rPr>
              <a:t>чение</a:t>
            </a:r>
            <a:r>
              <a:rPr sz="3000" spc="-25">
                <a:latin typeface="Times New Roman"/>
                <a:cs typeface="Times New Roman"/>
              </a:rPr>
              <a:t> </a:t>
            </a:r>
            <a:r>
              <a:rPr sz="3000">
                <a:latin typeface="Times New Roman"/>
                <a:cs typeface="Times New Roman"/>
              </a:rPr>
              <a:t>н</a:t>
            </a:r>
            <a:r>
              <a:rPr sz="3000" spc="-95">
                <a:latin typeface="Times New Roman"/>
                <a:cs typeface="Times New Roman"/>
              </a:rPr>
              <a:t>а</a:t>
            </a:r>
            <a:r>
              <a:rPr sz="3000">
                <a:latin typeface="Times New Roman"/>
                <a:cs typeface="Times New Roman"/>
              </a:rPr>
              <a:t>чин</a:t>
            </a:r>
            <a:r>
              <a:rPr sz="3000" spc="-60">
                <a:latin typeface="Times New Roman"/>
                <a:cs typeface="Times New Roman"/>
              </a:rPr>
              <a:t>а</a:t>
            </a:r>
            <a:r>
              <a:rPr lang="ru-RU" sz="3000" spc="-60" dirty="0">
                <a:latin typeface="Times New Roman"/>
                <a:cs typeface="Times New Roman"/>
              </a:rPr>
              <a:t>ют</a:t>
            </a:r>
            <a:r>
              <a:rPr sz="300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с</a:t>
            </a:r>
            <a:r>
              <a:rPr sz="3000" spc="-10" dirty="0">
                <a:latin typeface="Times New Roman"/>
                <a:cs typeface="Times New Roman"/>
              </a:rPr>
              <a:t> м</a:t>
            </a:r>
            <a:r>
              <a:rPr sz="3000" spc="25" dirty="0">
                <a:latin typeface="Times New Roman"/>
                <a:cs typeface="Times New Roman"/>
              </a:rPr>
              <a:t>а</a:t>
            </a:r>
            <a:r>
              <a:rPr sz="3000" dirty="0">
                <a:latin typeface="Times New Roman"/>
                <a:cs typeface="Times New Roman"/>
              </a:rPr>
              <a:t>л</a:t>
            </a:r>
            <a:r>
              <a:rPr sz="3000" spc="-5" dirty="0">
                <a:latin typeface="Times New Roman"/>
                <a:cs typeface="Times New Roman"/>
              </a:rPr>
              <a:t>ы</a:t>
            </a:r>
            <a:r>
              <a:rPr sz="3000" dirty="0">
                <a:latin typeface="Times New Roman"/>
                <a:cs typeface="Times New Roman"/>
              </a:rPr>
              <a:t>х доз (1/8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>
                <a:latin typeface="Times New Roman"/>
                <a:cs typeface="Times New Roman"/>
              </a:rPr>
              <a:t>ср</a:t>
            </a:r>
            <a:r>
              <a:rPr sz="3000" spc="-35">
                <a:latin typeface="Times New Roman"/>
                <a:cs typeface="Times New Roman"/>
              </a:rPr>
              <a:t>е</a:t>
            </a:r>
            <a:r>
              <a:rPr sz="3000">
                <a:latin typeface="Times New Roman"/>
                <a:cs typeface="Times New Roman"/>
              </a:rPr>
              <a:t>дней </a:t>
            </a:r>
            <a:r>
              <a:rPr lang="ru-RU" sz="3000" dirty="0">
                <a:latin typeface="Times New Roman"/>
                <a:cs typeface="Times New Roman"/>
              </a:rPr>
              <a:t>Т</a:t>
            </a:r>
            <a:r>
              <a:rPr sz="300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доз</a:t>
            </a:r>
            <a:r>
              <a:rPr sz="3000" spc="-5" dirty="0">
                <a:latin typeface="Times New Roman"/>
                <a:cs typeface="Times New Roman"/>
              </a:rPr>
              <a:t>ы</a:t>
            </a:r>
            <a:r>
              <a:rPr sz="3000">
                <a:latin typeface="Times New Roman"/>
                <a:cs typeface="Times New Roman"/>
              </a:rPr>
              <a:t>) </a:t>
            </a:r>
            <a:endParaRPr lang="ru-RU" sz="3000" dirty="0">
              <a:latin typeface="Times New Roman"/>
              <a:cs typeface="Times New Roman"/>
            </a:endParaRPr>
          </a:p>
          <a:p>
            <a:pPr marL="355600" marR="373380" indent="-342900"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lang="ru-RU" sz="3000" dirty="0">
                <a:latin typeface="Times New Roman"/>
                <a:cs typeface="Times New Roman"/>
              </a:rPr>
              <a:t>           </a:t>
            </a:r>
            <a:r>
              <a:rPr sz="3000">
                <a:latin typeface="Times New Roman"/>
                <a:cs typeface="Times New Roman"/>
              </a:rPr>
              <a:t>с </a:t>
            </a:r>
            <a:r>
              <a:rPr sz="3000" dirty="0">
                <a:latin typeface="Times New Roman"/>
                <a:cs typeface="Times New Roman"/>
              </a:rPr>
              <a:t>м</a:t>
            </a:r>
            <a:r>
              <a:rPr sz="3000" spc="-35" dirty="0">
                <a:latin typeface="Times New Roman"/>
                <a:cs typeface="Times New Roman"/>
              </a:rPr>
              <a:t>е</a:t>
            </a:r>
            <a:r>
              <a:rPr sz="3000" dirty="0">
                <a:latin typeface="Times New Roman"/>
                <a:cs typeface="Times New Roman"/>
              </a:rPr>
              <a:t>дленн</a:t>
            </a:r>
            <a:r>
              <a:rPr sz="3000" spc="-5" dirty="0">
                <a:latin typeface="Times New Roman"/>
                <a:cs typeface="Times New Roman"/>
              </a:rPr>
              <a:t>ы</a:t>
            </a:r>
            <a:r>
              <a:rPr sz="3000" dirty="0">
                <a:latin typeface="Times New Roman"/>
                <a:cs typeface="Times New Roman"/>
              </a:rPr>
              <a:t>м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т</a:t>
            </a:r>
            <a:r>
              <a:rPr sz="3000" dirty="0">
                <a:latin typeface="Times New Roman"/>
                <a:cs typeface="Times New Roman"/>
              </a:rPr>
              <a:t>и</a:t>
            </a:r>
            <a:r>
              <a:rPr sz="3000" spc="15" dirty="0">
                <a:latin typeface="Times New Roman"/>
                <a:cs typeface="Times New Roman"/>
              </a:rPr>
              <a:t>т</a:t>
            </a:r>
            <a:r>
              <a:rPr sz="3000" dirty="0">
                <a:latin typeface="Times New Roman"/>
                <a:cs typeface="Times New Roman"/>
              </a:rPr>
              <a:t>ро</a:t>
            </a:r>
            <a:r>
              <a:rPr sz="3000" spc="-45" dirty="0">
                <a:latin typeface="Times New Roman"/>
                <a:cs typeface="Times New Roman"/>
              </a:rPr>
              <a:t>в</a:t>
            </a:r>
            <a:r>
              <a:rPr sz="3000" dirty="0">
                <a:latin typeface="Times New Roman"/>
                <a:cs typeface="Times New Roman"/>
              </a:rPr>
              <a:t>анием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>
                <a:latin typeface="Times New Roman"/>
                <a:cs typeface="Times New Roman"/>
              </a:rPr>
              <a:t>дозиро</a:t>
            </a:r>
            <a:r>
              <a:rPr sz="3000" spc="-20">
                <a:latin typeface="Times New Roman"/>
                <a:cs typeface="Times New Roman"/>
              </a:rPr>
              <a:t>в</a:t>
            </a:r>
            <a:r>
              <a:rPr sz="3000">
                <a:latin typeface="Times New Roman"/>
                <a:cs typeface="Times New Roman"/>
              </a:rPr>
              <a:t>ок</a:t>
            </a:r>
            <a:r>
              <a:rPr sz="3000" spc="5">
                <a:latin typeface="Times New Roman"/>
                <a:cs typeface="Times New Roman"/>
              </a:rPr>
              <a:t> </a:t>
            </a:r>
            <a:endParaRPr lang="ru-RU" sz="3000" spc="5" dirty="0">
              <a:latin typeface="Times New Roman"/>
              <a:cs typeface="Times New Roman"/>
            </a:endParaRPr>
          </a:p>
          <a:p>
            <a:pPr marL="355600" marR="373380" indent="-342900">
              <a:buClr>
                <a:srgbClr val="FFFFFF"/>
              </a:buClr>
              <a:tabLst>
                <a:tab pos="355600" algn="l"/>
              </a:tabLst>
            </a:pPr>
            <a:r>
              <a:rPr lang="ru-RU" sz="3000" spc="5" dirty="0">
                <a:latin typeface="Times New Roman"/>
                <a:cs typeface="Times New Roman"/>
              </a:rPr>
              <a:t>      </a:t>
            </a:r>
            <a:r>
              <a:rPr sz="2400">
                <a:latin typeface="Times New Roman"/>
                <a:cs typeface="Times New Roman"/>
              </a:rPr>
              <a:t>(</a:t>
            </a:r>
            <a:r>
              <a:rPr sz="2400" spc="-135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д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spc="2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ение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дозы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чер</a:t>
            </a:r>
            <a:r>
              <a:rPr sz="2400" spc="25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з 2-3 н</a:t>
            </a:r>
            <a:r>
              <a:rPr sz="2400" spc="-35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дели при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spc="-35" dirty="0">
                <a:latin typeface="Times New Roman"/>
                <a:cs typeface="Times New Roman"/>
              </a:rPr>
              <a:t>с</a:t>
            </a:r>
            <a:r>
              <a:rPr sz="2400" spc="20" dirty="0">
                <a:latin typeface="Times New Roman"/>
                <a:cs typeface="Times New Roman"/>
              </a:rPr>
              <a:t>у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5" dirty="0">
                <a:latin typeface="Times New Roman"/>
                <a:cs typeface="Times New Roman"/>
              </a:rPr>
              <a:t>тв</a:t>
            </a:r>
            <a:r>
              <a:rPr sz="2400" dirty="0">
                <a:latin typeface="Times New Roman"/>
                <a:cs typeface="Times New Roman"/>
              </a:rPr>
              <a:t>ии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</a:t>
            </a:r>
            <a:r>
              <a:rPr sz="2400" spc="-40" dirty="0">
                <a:latin typeface="Times New Roman"/>
                <a:cs typeface="Times New Roman"/>
              </a:rPr>
              <a:t>о</a:t>
            </a:r>
            <a:r>
              <a:rPr sz="2400" spc="-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опо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азаний)</a:t>
            </a:r>
          </a:p>
          <a:p>
            <a:pPr marL="355600" marR="643890" indent="-342900">
              <a:spcBef>
                <a:spcPts val="57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3000" spc="-5" dirty="0">
                <a:latin typeface="Times New Roman"/>
                <a:cs typeface="Times New Roman"/>
              </a:rPr>
              <a:t>    </a:t>
            </a:r>
            <a:r>
              <a:rPr sz="3000" spc="-5">
                <a:latin typeface="Times New Roman"/>
                <a:cs typeface="Times New Roman"/>
              </a:rPr>
              <a:t>Н</a:t>
            </a:r>
            <a:r>
              <a:rPr sz="3000">
                <a:latin typeface="Times New Roman"/>
                <a:cs typeface="Times New Roman"/>
              </a:rPr>
              <a:t>аиб</a:t>
            </a:r>
            <a:r>
              <a:rPr sz="3000" spc="-40">
                <a:latin typeface="Times New Roman"/>
                <a:cs typeface="Times New Roman"/>
              </a:rPr>
              <a:t>о</a:t>
            </a:r>
            <a:r>
              <a:rPr sz="3000">
                <a:latin typeface="Times New Roman"/>
                <a:cs typeface="Times New Roman"/>
              </a:rPr>
              <a:t>лее </a:t>
            </a:r>
            <a:r>
              <a:rPr sz="3000" spc="-20" dirty="0">
                <a:latin typeface="Times New Roman"/>
                <a:cs typeface="Times New Roman"/>
              </a:rPr>
              <a:t>в</a:t>
            </a:r>
            <a:r>
              <a:rPr sz="3000" dirty="0">
                <a:latin typeface="Times New Roman"/>
                <a:cs typeface="Times New Roman"/>
              </a:rPr>
              <a:t>ер</a:t>
            </a:r>
            <a:r>
              <a:rPr sz="3000" spc="-50" dirty="0">
                <a:latin typeface="Times New Roman"/>
                <a:cs typeface="Times New Roman"/>
              </a:rPr>
              <a:t>о</a:t>
            </a:r>
            <a:r>
              <a:rPr sz="3000" dirty="0">
                <a:latin typeface="Times New Roman"/>
                <a:cs typeface="Times New Roman"/>
              </a:rPr>
              <a:t>я</a:t>
            </a:r>
            <a:r>
              <a:rPr sz="3000" spc="-5" dirty="0">
                <a:latin typeface="Times New Roman"/>
                <a:cs typeface="Times New Roman"/>
              </a:rPr>
              <a:t>т</a:t>
            </a:r>
            <a:r>
              <a:rPr sz="3000" dirty="0">
                <a:latin typeface="Times New Roman"/>
                <a:cs typeface="Times New Roman"/>
              </a:rPr>
              <a:t>ен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эф</a:t>
            </a:r>
            <a:r>
              <a:rPr sz="3000" dirty="0">
                <a:latin typeface="Times New Roman"/>
                <a:cs typeface="Times New Roman"/>
              </a:rPr>
              <a:t>фе</a:t>
            </a:r>
            <a:r>
              <a:rPr sz="3000" spc="-40" dirty="0">
                <a:latin typeface="Times New Roman"/>
                <a:cs typeface="Times New Roman"/>
              </a:rPr>
              <a:t>к</a:t>
            </a:r>
            <a:r>
              <a:rPr sz="3000" dirty="0">
                <a:latin typeface="Times New Roman"/>
                <a:cs typeface="Times New Roman"/>
              </a:rPr>
              <a:t>т</a:t>
            </a:r>
            <a:r>
              <a:rPr sz="3000" spc="-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у б</a:t>
            </a:r>
            <a:r>
              <a:rPr sz="3000" spc="-40" dirty="0">
                <a:latin typeface="Times New Roman"/>
                <a:cs typeface="Times New Roman"/>
              </a:rPr>
              <a:t>о</a:t>
            </a:r>
            <a:r>
              <a:rPr sz="3000" dirty="0">
                <a:latin typeface="Times New Roman"/>
                <a:cs typeface="Times New Roman"/>
              </a:rPr>
              <a:t>л</a:t>
            </a:r>
            <a:r>
              <a:rPr sz="3000" spc="-5" dirty="0">
                <a:latin typeface="Times New Roman"/>
                <a:cs typeface="Times New Roman"/>
              </a:rPr>
              <a:t>ь</a:t>
            </a:r>
            <a:r>
              <a:rPr sz="3000" dirty="0">
                <a:latin typeface="Times New Roman"/>
                <a:cs typeface="Times New Roman"/>
              </a:rPr>
              <a:t>н</a:t>
            </a:r>
            <a:r>
              <a:rPr sz="3000" spc="-5" dirty="0">
                <a:latin typeface="Times New Roman"/>
                <a:cs typeface="Times New Roman"/>
              </a:rPr>
              <a:t>ы</a:t>
            </a:r>
            <a:r>
              <a:rPr sz="3000" dirty="0">
                <a:latin typeface="Times New Roman"/>
                <a:cs typeface="Times New Roman"/>
              </a:rPr>
              <a:t>х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>
                <a:latin typeface="Times New Roman"/>
                <a:cs typeface="Times New Roman"/>
              </a:rPr>
              <a:t>с </a:t>
            </a:r>
            <a:r>
              <a:rPr sz="3000" spc="-45">
                <a:latin typeface="Times New Roman"/>
                <a:cs typeface="Times New Roman"/>
              </a:rPr>
              <a:t>т</a:t>
            </a:r>
            <a:r>
              <a:rPr sz="3000">
                <a:latin typeface="Times New Roman"/>
                <a:cs typeface="Times New Roman"/>
              </a:rPr>
              <a:t>я</a:t>
            </a:r>
            <a:r>
              <a:rPr sz="3000" spc="-40">
                <a:latin typeface="Times New Roman"/>
                <a:cs typeface="Times New Roman"/>
              </a:rPr>
              <a:t>ж</a:t>
            </a:r>
            <a:r>
              <a:rPr sz="3000">
                <a:latin typeface="Times New Roman"/>
                <a:cs typeface="Times New Roman"/>
              </a:rPr>
              <a:t>елой</a:t>
            </a:r>
            <a:r>
              <a:rPr lang="ru-RU" sz="3000" dirty="0">
                <a:latin typeface="Times New Roman"/>
                <a:cs typeface="Times New Roman"/>
              </a:rPr>
              <a:t> НК</a:t>
            </a:r>
            <a:r>
              <a:rPr sz="3000">
                <a:latin typeface="Times New Roman"/>
                <a:cs typeface="Times New Roman"/>
              </a:rPr>
              <a:t> </a:t>
            </a:r>
            <a:r>
              <a:rPr lang="ru-RU" sz="3000" dirty="0">
                <a:latin typeface="Times New Roman"/>
                <a:cs typeface="Times New Roman"/>
              </a:rPr>
              <a:t>–</a:t>
            </a:r>
          </a:p>
          <a:p>
            <a:pPr marL="355600" marR="643890" indent="-342900">
              <a:spcBef>
                <a:spcPts val="57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3000" dirty="0">
                <a:latin typeface="Times New Roman"/>
                <a:cs typeface="Times New Roman"/>
              </a:rPr>
              <a:t>         </a:t>
            </a:r>
            <a:r>
              <a:rPr sz="3000">
                <a:latin typeface="Times New Roman"/>
                <a:cs typeface="Times New Roman"/>
              </a:rPr>
              <a:t>III-IV</a:t>
            </a:r>
            <a:r>
              <a:rPr sz="3000" spc="-65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Ф</a:t>
            </a:r>
            <a:r>
              <a:rPr sz="3000" spc="-5" dirty="0">
                <a:latin typeface="Times New Roman"/>
                <a:cs typeface="Times New Roman"/>
              </a:rPr>
              <a:t>К</a:t>
            </a:r>
            <a:r>
              <a:rPr sz="3000" dirty="0">
                <a:latin typeface="Times New Roman"/>
                <a:cs typeface="Times New Roman"/>
              </a:rPr>
              <a:t>,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>
                <a:latin typeface="Times New Roman"/>
                <a:cs typeface="Times New Roman"/>
              </a:rPr>
              <a:t>ФВ</a:t>
            </a:r>
            <a:r>
              <a:rPr sz="3000" spc="5">
                <a:latin typeface="Times New Roman"/>
                <a:cs typeface="Times New Roman"/>
              </a:rPr>
              <a:t> </a:t>
            </a:r>
            <a:r>
              <a:rPr sz="3000">
                <a:latin typeface="Times New Roman"/>
                <a:cs typeface="Times New Roman"/>
              </a:rPr>
              <a:t>&lt;</a:t>
            </a:r>
            <a:r>
              <a:rPr lang="ru-RU" sz="3000" dirty="0">
                <a:latin typeface="Times New Roman"/>
                <a:cs typeface="Times New Roman"/>
              </a:rPr>
              <a:t> </a:t>
            </a:r>
            <a:r>
              <a:rPr sz="3000">
                <a:latin typeface="Times New Roman"/>
                <a:cs typeface="Times New Roman"/>
              </a:rPr>
              <a:t>30</a:t>
            </a:r>
            <a:r>
              <a:rPr sz="3000" dirty="0">
                <a:latin typeface="Times New Roman"/>
                <a:cs typeface="Times New Roman"/>
              </a:rPr>
              <a:t>%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и </a:t>
            </a:r>
            <a:r>
              <a:rPr sz="3000" spc="15" dirty="0">
                <a:latin typeface="Times New Roman"/>
                <a:cs typeface="Times New Roman"/>
              </a:rPr>
              <a:t>т</a:t>
            </a:r>
            <a:r>
              <a:rPr sz="3000" dirty="0">
                <a:latin typeface="Times New Roman"/>
                <a:cs typeface="Times New Roman"/>
              </a:rPr>
              <a:t>ахи</a:t>
            </a:r>
            <a:r>
              <a:rPr sz="3000" spc="-40" dirty="0">
                <a:latin typeface="Times New Roman"/>
                <a:cs typeface="Times New Roman"/>
              </a:rPr>
              <a:t>к</a:t>
            </a:r>
            <a:r>
              <a:rPr sz="3000" dirty="0">
                <a:latin typeface="Times New Roman"/>
                <a:cs typeface="Times New Roman"/>
              </a:rPr>
              <a:t>а</a:t>
            </a:r>
            <a:r>
              <a:rPr sz="3000" spc="-40" dirty="0">
                <a:latin typeface="Times New Roman"/>
                <a:cs typeface="Times New Roman"/>
              </a:rPr>
              <a:t>р</a:t>
            </a:r>
            <a:r>
              <a:rPr sz="3000" dirty="0">
                <a:latin typeface="Times New Roman"/>
                <a:cs typeface="Times New Roman"/>
              </a:rPr>
              <a:t>дией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(&gt;</a:t>
            </a:r>
            <a:r>
              <a:rPr sz="3000">
                <a:latin typeface="Times New Roman"/>
                <a:cs typeface="Times New Roman"/>
              </a:rPr>
              <a:t>80</a:t>
            </a:r>
            <a:r>
              <a:rPr sz="3000" spc="-15">
                <a:latin typeface="Times New Roman"/>
                <a:cs typeface="Times New Roman"/>
              </a:rPr>
              <a:t> </a:t>
            </a:r>
            <a:r>
              <a:rPr sz="3000" spc="-135">
                <a:latin typeface="Times New Roman"/>
                <a:cs typeface="Times New Roman"/>
              </a:rPr>
              <a:t>у</a:t>
            </a:r>
            <a:r>
              <a:rPr sz="3000">
                <a:latin typeface="Times New Roman"/>
                <a:cs typeface="Times New Roman"/>
              </a:rPr>
              <a:t>д</a:t>
            </a:r>
            <a:r>
              <a:rPr lang="ru-RU" sz="3000" dirty="0">
                <a:latin typeface="Times New Roman"/>
                <a:cs typeface="Times New Roman"/>
              </a:rPr>
              <a:t>/</a:t>
            </a:r>
            <a:r>
              <a:rPr sz="3000">
                <a:latin typeface="Times New Roman"/>
                <a:cs typeface="Times New Roman"/>
              </a:rPr>
              <a:t>в</a:t>
            </a:r>
            <a:r>
              <a:rPr sz="3000" spc="-5">
                <a:latin typeface="Times New Roman"/>
                <a:cs typeface="Times New Roman"/>
              </a:rPr>
              <a:t> </a:t>
            </a:r>
            <a:r>
              <a:rPr sz="3000">
                <a:latin typeface="Times New Roman"/>
                <a:cs typeface="Times New Roman"/>
              </a:rPr>
              <a:t>мин)</a:t>
            </a:r>
            <a:endParaRPr sz="3000" dirty="0"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57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sz="3000" spc="-5" dirty="0">
                <a:latin typeface="Times New Roman"/>
                <a:cs typeface="Times New Roman"/>
              </a:rPr>
              <a:t>П</a:t>
            </a:r>
            <a:r>
              <a:rPr sz="3000" dirty="0">
                <a:latin typeface="Times New Roman"/>
                <a:cs typeface="Times New Roman"/>
              </a:rPr>
              <a:t>ри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соп</a:t>
            </a:r>
            <a:r>
              <a:rPr sz="3000" spc="20" dirty="0">
                <a:latin typeface="Times New Roman"/>
                <a:cs typeface="Times New Roman"/>
              </a:rPr>
              <a:t>у</a:t>
            </a:r>
            <a:r>
              <a:rPr sz="3000" spc="15" dirty="0">
                <a:latin typeface="Times New Roman"/>
                <a:cs typeface="Times New Roman"/>
              </a:rPr>
              <a:t>т</a:t>
            </a:r>
            <a:r>
              <a:rPr sz="3000" dirty="0">
                <a:latin typeface="Times New Roman"/>
                <a:cs typeface="Times New Roman"/>
              </a:rPr>
              <a:t>с</a:t>
            </a:r>
            <a:r>
              <a:rPr sz="3000" spc="-5" dirty="0">
                <a:latin typeface="Times New Roman"/>
                <a:cs typeface="Times New Roman"/>
              </a:rPr>
              <a:t>т</a:t>
            </a:r>
            <a:r>
              <a:rPr sz="3000" spc="-90" dirty="0">
                <a:latin typeface="Times New Roman"/>
                <a:cs typeface="Times New Roman"/>
              </a:rPr>
              <a:t>в</a:t>
            </a:r>
            <a:r>
              <a:rPr sz="3000" spc="20" dirty="0">
                <a:latin typeface="Times New Roman"/>
                <a:cs typeface="Times New Roman"/>
              </a:rPr>
              <a:t>у</a:t>
            </a:r>
            <a:r>
              <a:rPr sz="3000" spc="-5" dirty="0">
                <a:latin typeface="Times New Roman"/>
                <a:cs typeface="Times New Roman"/>
              </a:rPr>
              <a:t>ю</a:t>
            </a:r>
            <a:r>
              <a:rPr sz="3000" dirty="0">
                <a:latin typeface="Times New Roman"/>
                <a:cs typeface="Times New Roman"/>
              </a:rPr>
              <a:t>щих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-40" dirty="0">
                <a:latin typeface="Times New Roman"/>
                <a:cs typeface="Times New Roman"/>
              </a:rPr>
              <a:t>ж</a:t>
            </a:r>
            <a:r>
              <a:rPr sz="3000" dirty="0">
                <a:latin typeface="Times New Roman"/>
                <a:cs typeface="Times New Roman"/>
              </a:rPr>
              <a:t>ел</a:t>
            </a:r>
            <a:r>
              <a:rPr sz="3000" spc="-135" dirty="0">
                <a:latin typeface="Times New Roman"/>
                <a:cs typeface="Times New Roman"/>
              </a:rPr>
              <a:t>у</a:t>
            </a:r>
            <a:r>
              <a:rPr sz="3000" dirty="0">
                <a:latin typeface="Times New Roman"/>
                <a:cs typeface="Times New Roman"/>
              </a:rPr>
              <a:t>д</a:t>
            </a:r>
            <a:r>
              <a:rPr sz="3000" spc="-60" dirty="0">
                <a:latin typeface="Times New Roman"/>
                <a:cs typeface="Times New Roman"/>
              </a:rPr>
              <a:t>о</a:t>
            </a:r>
            <a:r>
              <a:rPr sz="3000" dirty="0">
                <a:latin typeface="Times New Roman"/>
                <a:cs typeface="Times New Roman"/>
              </a:rPr>
              <a:t>ч</a:t>
            </a:r>
            <a:r>
              <a:rPr sz="3000" spc="-125" dirty="0">
                <a:latin typeface="Times New Roman"/>
                <a:cs typeface="Times New Roman"/>
              </a:rPr>
              <a:t>к</a:t>
            </a:r>
            <a:r>
              <a:rPr sz="3000" dirty="0">
                <a:latin typeface="Times New Roman"/>
                <a:cs typeface="Times New Roman"/>
              </a:rPr>
              <a:t>о</a:t>
            </a:r>
            <a:r>
              <a:rPr sz="3000" spc="-5" dirty="0">
                <a:latin typeface="Times New Roman"/>
                <a:cs typeface="Times New Roman"/>
              </a:rPr>
              <a:t>вы</a:t>
            </a:r>
            <a:r>
              <a:rPr sz="3000" dirty="0">
                <a:latin typeface="Times New Roman"/>
                <a:cs typeface="Times New Roman"/>
              </a:rPr>
              <a:t>х на</a:t>
            </a:r>
            <a:r>
              <a:rPr sz="3000" spc="-40" dirty="0">
                <a:latin typeface="Times New Roman"/>
                <a:cs typeface="Times New Roman"/>
              </a:rPr>
              <a:t>р</a:t>
            </a:r>
            <a:r>
              <a:rPr sz="3000" spc="20" dirty="0">
                <a:latin typeface="Times New Roman"/>
                <a:cs typeface="Times New Roman"/>
              </a:rPr>
              <a:t>у</a:t>
            </a:r>
            <a:r>
              <a:rPr sz="3000" dirty="0">
                <a:latin typeface="Times New Roman"/>
                <a:cs typeface="Times New Roman"/>
              </a:rPr>
              <a:t>шениях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ри</a:t>
            </a:r>
            <a:r>
              <a:rPr sz="3000" spc="-5" dirty="0">
                <a:latin typeface="Times New Roman"/>
                <a:cs typeface="Times New Roman"/>
              </a:rPr>
              <a:t>т</a:t>
            </a:r>
            <a:r>
              <a:rPr sz="3000" spc="-10" dirty="0">
                <a:latin typeface="Times New Roman"/>
                <a:cs typeface="Times New Roman"/>
              </a:rPr>
              <a:t>м</a:t>
            </a:r>
            <a:r>
              <a:rPr sz="3000" dirty="0">
                <a:latin typeface="Times New Roman"/>
                <a:cs typeface="Times New Roman"/>
              </a:rPr>
              <a:t>а </a:t>
            </a:r>
            <a:r>
              <a:rPr sz="3000" spc="25" dirty="0">
                <a:latin typeface="Times New Roman"/>
                <a:cs typeface="Times New Roman"/>
              </a:rPr>
              <a:t>с</a:t>
            </a:r>
            <a:r>
              <a:rPr sz="3000" dirty="0">
                <a:latin typeface="Times New Roman"/>
                <a:cs typeface="Times New Roman"/>
              </a:rPr>
              <a:t>е</a:t>
            </a:r>
            <a:r>
              <a:rPr sz="3000" spc="-40" dirty="0">
                <a:latin typeface="Times New Roman"/>
                <a:cs typeface="Times New Roman"/>
              </a:rPr>
              <a:t>р</a:t>
            </a:r>
            <a:r>
              <a:rPr sz="3000" dirty="0">
                <a:latin typeface="Times New Roman"/>
                <a:cs typeface="Times New Roman"/>
              </a:rPr>
              <a:t>дца </a:t>
            </a:r>
            <a:r>
              <a:rPr sz="2800" dirty="0">
                <a:latin typeface="Times New Roman"/>
                <a:cs typeface="Times New Roman"/>
              </a:rPr>
              <a:t>об</a:t>
            </a:r>
            <a:r>
              <a:rPr sz="2800" spc="-5" dirty="0">
                <a:latin typeface="Times New Roman"/>
                <a:cs typeface="Times New Roman"/>
              </a:rPr>
              <a:t>ы</a:t>
            </a:r>
            <a:r>
              <a:rPr sz="2800" dirty="0">
                <a:latin typeface="Times New Roman"/>
                <a:cs typeface="Times New Roman"/>
              </a:rPr>
              <a:t>чно </a:t>
            </a:r>
            <a:r>
              <a:rPr sz="2800" spc="-10" dirty="0">
                <a:latin typeface="Times New Roman"/>
                <a:cs typeface="Times New Roman"/>
              </a:rPr>
              <a:t>эф</a:t>
            </a:r>
            <a:r>
              <a:rPr sz="2800" dirty="0">
                <a:latin typeface="Times New Roman"/>
                <a:cs typeface="Times New Roman"/>
              </a:rPr>
              <a:t>фе</a:t>
            </a:r>
            <a:r>
              <a:rPr sz="2800" spc="-40" dirty="0">
                <a:latin typeface="Times New Roman"/>
                <a:cs typeface="Times New Roman"/>
              </a:rPr>
              <a:t>к</a:t>
            </a:r>
            <a:r>
              <a:rPr sz="2800" spc="-5" dirty="0">
                <a:latin typeface="Times New Roman"/>
                <a:cs typeface="Times New Roman"/>
              </a:rPr>
              <a:t>тив</a:t>
            </a:r>
            <a:r>
              <a:rPr sz="2800" dirty="0">
                <a:latin typeface="Times New Roman"/>
                <a:cs typeface="Times New Roman"/>
              </a:rPr>
              <a:t>ны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не</a:t>
            </a:r>
            <a:r>
              <a:rPr sz="2800" spc="-40" dirty="0">
                <a:latin typeface="Times New Roman"/>
                <a:cs typeface="Times New Roman"/>
              </a:rPr>
              <a:t>к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40" dirty="0">
                <a:latin typeface="Times New Roman"/>
                <a:cs typeface="Times New Roman"/>
              </a:rPr>
              <a:t>р</a:t>
            </a:r>
            <a:r>
              <a:rPr sz="2800" dirty="0">
                <a:latin typeface="Times New Roman"/>
                <a:cs typeface="Times New Roman"/>
              </a:rPr>
              <a:t>ди</a:t>
            </a:r>
            <a:r>
              <a:rPr sz="2800" spc="60" dirty="0">
                <a:latin typeface="Times New Roman"/>
                <a:cs typeface="Times New Roman"/>
              </a:rPr>
              <a:t>о</a:t>
            </a:r>
            <a:r>
              <a:rPr sz="2800" spc="25" dirty="0">
                <a:latin typeface="Times New Roman"/>
                <a:cs typeface="Times New Roman"/>
              </a:rPr>
              <a:t>с</a:t>
            </a:r>
            <a:r>
              <a:rPr sz="2800" dirty="0">
                <a:latin typeface="Times New Roman"/>
                <a:cs typeface="Times New Roman"/>
              </a:rPr>
              <a:t>еле</a:t>
            </a:r>
            <a:r>
              <a:rPr sz="2800" spc="-40" dirty="0">
                <a:latin typeface="Times New Roman"/>
                <a:cs typeface="Times New Roman"/>
              </a:rPr>
              <a:t>к</a:t>
            </a:r>
            <a:r>
              <a:rPr sz="2800" spc="-5" dirty="0">
                <a:latin typeface="Times New Roman"/>
                <a:cs typeface="Times New Roman"/>
              </a:rPr>
              <a:t>т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н</a:t>
            </a:r>
            <a:r>
              <a:rPr sz="2800" spc="-5" dirty="0">
                <a:latin typeface="Times New Roman"/>
                <a:cs typeface="Times New Roman"/>
              </a:rPr>
              <a:t>ы</a:t>
            </a:r>
            <a:r>
              <a:rPr sz="2800" dirty="0">
                <a:latin typeface="Times New Roman"/>
                <a:cs typeface="Times New Roman"/>
              </a:rPr>
              <a:t>е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β-адрено</a:t>
            </a:r>
            <a:r>
              <a:rPr sz="2800" spc="-60" dirty="0">
                <a:latin typeface="Times New Roman"/>
                <a:cs typeface="Times New Roman"/>
              </a:rPr>
              <a:t>б</a:t>
            </a:r>
            <a:r>
              <a:rPr sz="2800" dirty="0">
                <a:latin typeface="Times New Roman"/>
                <a:cs typeface="Times New Roman"/>
              </a:rPr>
              <a:t>ло</a:t>
            </a:r>
            <a:r>
              <a:rPr sz="2800" spc="-40" dirty="0">
                <a:latin typeface="Times New Roman"/>
                <a:cs typeface="Times New Roman"/>
              </a:rPr>
              <a:t>к</a:t>
            </a:r>
            <a:r>
              <a:rPr sz="2800" spc="-60" dirty="0">
                <a:latin typeface="Times New Roman"/>
                <a:cs typeface="Times New Roman"/>
              </a:rPr>
              <a:t>а</a:t>
            </a:r>
            <a:r>
              <a:rPr sz="2800" spc="-45" dirty="0">
                <a:latin typeface="Times New Roman"/>
                <a:cs typeface="Times New Roman"/>
              </a:rPr>
              <a:t>т</a:t>
            </a:r>
            <a:r>
              <a:rPr sz="2800" dirty="0">
                <a:latin typeface="Times New Roman"/>
                <a:cs typeface="Times New Roman"/>
              </a:rPr>
              <a:t>ор</a:t>
            </a:r>
            <a:r>
              <a:rPr sz="2800" spc="-5" dirty="0">
                <a:latin typeface="Times New Roman"/>
                <a:cs typeface="Times New Roman"/>
              </a:rPr>
              <a:t>ы</a:t>
            </a:r>
            <a:r>
              <a:rPr sz="2800">
                <a:latin typeface="Times New Roman"/>
                <a:cs typeface="Times New Roman"/>
              </a:rPr>
              <a:t>,</a:t>
            </a:r>
            <a:r>
              <a:rPr sz="2800" spc="-15">
                <a:latin typeface="Times New Roman"/>
                <a:cs typeface="Times New Roman"/>
              </a:rPr>
              <a:t> </a:t>
            </a:r>
            <a:endParaRPr lang="ru-RU" sz="2800" spc="-15" dirty="0"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57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sz="2800" spc="60">
                <a:latin typeface="Times New Roman"/>
                <a:cs typeface="Times New Roman"/>
              </a:rPr>
              <a:t>о</a:t>
            </a:r>
            <a:r>
              <a:rPr sz="2800">
                <a:latin typeface="Times New Roman"/>
                <a:cs typeface="Times New Roman"/>
              </a:rPr>
              <a:t>со</a:t>
            </a:r>
            <a:r>
              <a:rPr sz="2800" spc="-35">
                <a:latin typeface="Times New Roman"/>
                <a:cs typeface="Times New Roman"/>
              </a:rPr>
              <a:t>б</a:t>
            </a:r>
            <a:r>
              <a:rPr sz="2800">
                <a:latin typeface="Times New Roman"/>
                <a:cs typeface="Times New Roman"/>
              </a:rPr>
              <a:t>енно </a:t>
            </a:r>
            <a:r>
              <a:rPr sz="2800" dirty="0">
                <a:latin typeface="Times New Roman"/>
                <a:cs typeface="Times New Roman"/>
              </a:rPr>
              <a:t>с</a:t>
            </a:r>
            <a:r>
              <a:rPr sz="2800" spc="-40" dirty="0">
                <a:latin typeface="Times New Roman"/>
                <a:cs typeface="Times New Roman"/>
              </a:rPr>
              <a:t>о</a:t>
            </a:r>
            <a:r>
              <a:rPr sz="2800" spc="15" dirty="0">
                <a:latin typeface="Times New Roman"/>
                <a:cs typeface="Times New Roman"/>
              </a:rPr>
              <a:t>т</a:t>
            </a:r>
            <a:r>
              <a:rPr sz="2800" spc="25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л</a:t>
            </a:r>
            <a:r>
              <a:rPr sz="2800" spc="-40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л с доп</a:t>
            </a:r>
            <a:r>
              <a:rPr sz="2800" spc="-40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лни</a:t>
            </a:r>
            <a:r>
              <a:rPr sz="2800" spc="-5" dirty="0">
                <a:latin typeface="Times New Roman"/>
                <a:cs typeface="Times New Roman"/>
              </a:rPr>
              <a:t>т</a:t>
            </a:r>
            <a:r>
              <a:rPr sz="2800" dirty="0">
                <a:latin typeface="Times New Roman"/>
                <a:cs typeface="Times New Roman"/>
              </a:rPr>
              <a:t>ел</a:t>
            </a:r>
            <a:r>
              <a:rPr sz="2800" spc="-5" dirty="0">
                <a:latin typeface="Times New Roman"/>
                <a:cs typeface="Times New Roman"/>
              </a:rPr>
              <a:t>ь</a:t>
            </a:r>
            <a:r>
              <a:rPr sz="2800" dirty="0">
                <a:latin typeface="Times New Roman"/>
                <a:cs typeface="Times New Roman"/>
              </a:rPr>
              <a:t>н</a:t>
            </a:r>
            <a:r>
              <a:rPr sz="2800" spc="-5" dirty="0">
                <a:latin typeface="Times New Roman"/>
                <a:cs typeface="Times New Roman"/>
              </a:rPr>
              <a:t>ы</a:t>
            </a:r>
            <a:r>
              <a:rPr sz="2800" dirty="0">
                <a:latin typeface="Times New Roman"/>
                <a:cs typeface="Times New Roman"/>
              </a:rPr>
              <a:t>ми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>
                <a:latin typeface="Times New Roman"/>
                <a:cs typeface="Times New Roman"/>
              </a:rPr>
              <a:t>с</a:t>
            </a:r>
            <a:r>
              <a:rPr sz="2800" spc="-20">
                <a:latin typeface="Times New Roman"/>
                <a:cs typeface="Times New Roman"/>
              </a:rPr>
              <a:t>в</a:t>
            </a:r>
            <a:r>
              <a:rPr sz="2800">
                <a:latin typeface="Times New Roman"/>
                <a:cs typeface="Times New Roman"/>
              </a:rPr>
              <a:t>ойс</a:t>
            </a:r>
            <a:r>
              <a:rPr sz="2800" spc="-5">
                <a:latin typeface="Times New Roman"/>
                <a:cs typeface="Times New Roman"/>
              </a:rPr>
              <a:t>т</a:t>
            </a:r>
            <a:r>
              <a:rPr sz="2800" spc="-45">
                <a:latin typeface="Times New Roman"/>
                <a:cs typeface="Times New Roman"/>
              </a:rPr>
              <a:t>в</a:t>
            </a:r>
            <a:r>
              <a:rPr sz="2800">
                <a:latin typeface="Times New Roman"/>
                <a:cs typeface="Times New Roman"/>
              </a:rPr>
              <a:t>ами</a:t>
            </a:r>
            <a:r>
              <a:rPr sz="2800" spc="10">
                <a:latin typeface="Times New Roman"/>
                <a:cs typeface="Times New Roman"/>
              </a:rPr>
              <a:t> </a:t>
            </a:r>
            <a:r>
              <a:rPr sz="2800">
                <a:latin typeface="Times New Roman"/>
                <a:cs typeface="Times New Roman"/>
              </a:rPr>
              <a:t>ан</a:t>
            </a:r>
            <a:r>
              <a:rPr sz="2800" spc="-5">
                <a:latin typeface="Times New Roman"/>
                <a:cs typeface="Times New Roman"/>
              </a:rPr>
              <a:t>т</a:t>
            </a:r>
            <a:r>
              <a:rPr sz="2800">
                <a:latin typeface="Times New Roman"/>
                <a:cs typeface="Times New Roman"/>
              </a:rPr>
              <a:t>иари</a:t>
            </a:r>
            <a:r>
              <a:rPr sz="2800" spc="-5">
                <a:latin typeface="Times New Roman"/>
                <a:cs typeface="Times New Roman"/>
              </a:rPr>
              <a:t>т</a:t>
            </a:r>
            <a:r>
              <a:rPr sz="2800">
                <a:latin typeface="Times New Roman"/>
                <a:cs typeface="Times New Roman"/>
              </a:rPr>
              <a:t>ми</a:t>
            </a:r>
            <a:r>
              <a:rPr sz="2800" spc="-40">
                <a:latin typeface="Times New Roman"/>
                <a:cs typeface="Times New Roman"/>
              </a:rPr>
              <a:t>к</a:t>
            </a:r>
            <a:r>
              <a:rPr sz="2800">
                <a:latin typeface="Times New Roman"/>
                <a:cs typeface="Times New Roman"/>
              </a:rPr>
              <a:t>а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80691"/>
            <a:ext cx="10208260" cy="1367925"/>
          </a:xfrm>
          <a:prstGeom prst="rect">
            <a:avLst/>
          </a:prstGeom>
        </p:spPr>
        <p:txBody>
          <a:bodyPr vert="horz" wrap="square" lIns="0" tIns="184264" rIns="0" bIns="0" rtlCol="0">
            <a:spAutoFit/>
          </a:bodyPr>
          <a:lstStyle/>
          <a:p>
            <a:pPr marL="412115" marR="5080" indent="-402590" algn="ctr">
              <a:lnSpc>
                <a:spcPct val="120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32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-1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нии</a:t>
            </a:r>
            <a:r>
              <a:rPr sz="32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β-</a:t>
            </a:r>
            <a:r>
              <a:rPr sz="3200" b="1" spc="-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3200" b="1" spc="-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32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32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sz="3200" b="1" spc="-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32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sz="32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 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</a:t>
            </a:r>
            <a:r>
              <a:rPr sz="32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ьш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sz="32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3200" b="1" spc="-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ний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ео</a:t>
            </a:r>
            <a:r>
              <a:rPr sz="3200" b="1" spc="-114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бх</a:t>
            </a:r>
            <a:r>
              <a:rPr sz="3200" b="1" spc="-9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32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32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8" y="1600200"/>
            <a:ext cx="10208261" cy="4170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3815" indent="-342900">
              <a:spcBef>
                <a:spcPts val="57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sz="3200">
                <a:latin typeface="Times New Roman"/>
                <a:cs typeface="Times New Roman"/>
              </a:rPr>
              <a:t>У </a:t>
            </a:r>
            <a:r>
              <a:rPr sz="3200" dirty="0">
                <a:latin typeface="Times New Roman"/>
                <a:cs typeface="Times New Roman"/>
              </a:rPr>
              <a:t>б</a:t>
            </a:r>
            <a:r>
              <a:rPr sz="3200" spc="-4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л</a:t>
            </a:r>
            <a:r>
              <a:rPr sz="3200" spc="-5" dirty="0">
                <a:latin typeface="Times New Roman"/>
                <a:cs typeface="Times New Roman"/>
              </a:rPr>
              <a:t>ь</a:t>
            </a:r>
            <a:r>
              <a:rPr sz="3200" dirty="0">
                <a:latin typeface="Times New Roman"/>
                <a:cs typeface="Times New Roman"/>
              </a:rPr>
              <a:t>н</a:t>
            </a:r>
            <a:r>
              <a:rPr sz="3200" spc="-5" dirty="0">
                <a:latin typeface="Times New Roman"/>
                <a:cs typeface="Times New Roman"/>
              </a:rPr>
              <a:t>ы</a:t>
            </a:r>
            <a:r>
              <a:rPr sz="3200" dirty="0">
                <a:latin typeface="Times New Roman"/>
                <a:cs typeface="Times New Roman"/>
              </a:rPr>
              <a:t>х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 </a:t>
            </a:r>
            <a:r>
              <a:rPr sz="3200" spc="-15" dirty="0">
                <a:latin typeface="Times New Roman"/>
                <a:cs typeface="Times New Roman"/>
              </a:rPr>
              <a:t>у</a:t>
            </a:r>
            <a:r>
              <a:rPr sz="3200" dirty="0">
                <a:latin typeface="Times New Roman"/>
                <a:cs typeface="Times New Roman"/>
              </a:rPr>
              <a:t>меренной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Х</a:t>
            </a:r>
            <a:r>
              <a:rPr sz="3200" spc="-5" dirty="0">
                <a:latin typeface="Times New Roman"/>
                <a:cs typeface="Times New Roman"/>
              </a:rPr>
              <a:t>С</a:t>
            </a:r>
            <a:r>
              <a:rPr sz="3200" dirty="0">
                <a:latin typeface="Times New Roman"/>
                <a:cs typeface="Times New Roman"/>
              </a:rPr>
              <a:t>Н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при </a:t>
            </a:r>
            <a:r>
              <a:rPr sz="3200" spc="-40" dirty="0">
                <a:latin typeface="Times New Roman"/>
                <a:cs typeface="Times New Roman"/>
              </a:rPr>
              <a:t>о</a:t>
            </a:r>
            <a:r>
              <a:rPr sz="3200" spc="15" dirty="0">
                <a:latin typeface="Times New Roman"/>
                <a:cs typeface="Times New Roman"/>
              </a:rPr>
              <a:t>т</a:t>
            </a:r>
            <a:r>
              <a:rPr sz="3200" spc="-35" dirty="0">
                <a:latin typeface="Times New Roman"/>
                <a:cs typeface="Times New Roman"/>
              </a:rPr>
              <a:t>с</a:t>
            </a:r>
            <a:r>
              <a:rPr sz="3200" spc="20" dirty="0">
                <a:latin typeface="Times New Roman"/>
                <a:cs typeface="Times New Roman"/>
              </a:rPr>
              <a:t>у</a:t>
            </a:r>
            <a:r>
              <a:rPr sz="3200" spc="1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5" dirty="0">
                <a:latin typeface="Times New Roman"/>
                <a:cs typeface="Times New Roman"/>
              </a:rPr>
              <a:t>тв</a:t>
            </a:r>
            <a:r>
              <a:rPr sz="3200" dirty="0">
                <a:latin typeface="Times New Roman"/>
                <a:cs typeface="Times New Roman"/>
              </a:rPr>
              <a:t>ии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пр</a:t>
            </a:r>
            <a:r>
              <a:rPr sz="3200" spc="-40" dirty="0">
                <a:latin typeface="Times New Roman"/>
                <a:cs typeface="Times New Roman"/>
              </a:rPr>
              <a:t>о</a:t>
            </a:r>
            <a:r>
              <a:rPr sz="3200" spc="-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20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опо</a:t>
            </a:r>
            <a:r>
              <a:rPr sz="3200" spc="-40" dirty="0">
                <a:latin typeface="Times New Roman"/>
                <a:cs typeface="Times New Roman"/>
              </a:rPr>
              <a:t>к</a:t>
            </a:r>
            <a:r>
              <a:rPr sz="3200" dirty="0">
                <a:latin typeface="Times New Roman"/>
                <a:cs typeface="Times New Roman"/>
              </a:rPr>
              <a:t>азаний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м</a:t>
            </a:r>
            <a:r>
              <a:rPr sz="3200" spc="-60" dirty="0">
                <a:latin typeface="Times New Roman"/>
                <a:cs typeface="Times New Roman"/>
              </a:rPr>
              <a:t>о</a:t>
            </a:r>
            <a:r>
              <a:rPr sz="3200" spc="-5" dirty="0">
                <a:latin typeface="Times New Roman"/>
                <a:cs typeface="Times New Roman"/>
              </a:rPr>
              <a:t>ж</a:t>
            </a:r>
            <a:r>
              <a:rPr sz="3200" dirty="0">
                <a:latin typeface="Times New Roman"/>
                <a:cs typeface="Times New Roman"/>
              </a:rPr>
              <a:t>но пр</a:t>
            </a:r>
            <a:r>
              <a:rPr sz="3200" spc="-3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дп</a:t>
            </a:r>
            <a:r>
              <a:rPr sz="3200" spc="-6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ч</a:t>
            </a:r>
            <a:r>
              <a:rPr sz="3200" spc="60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ь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назн</a:t>
            </a:r>
            <a:r>
              <a:rPr sz="3200" spc="-95" dirty="0">
                <a:latin typeface="Times New Roman"/>
                <a:cs typeface="Times New Roman"/>
              </a:rPr>
              <a:t>а</a:t>
            </a:r>
            <a:r>
              <a:rPr sz="3200" dirty="0">
                <a:latin typeface="Times New Roman"/>
                <a:cs typeface="Times New Roman"/>
              </a:rPr>
              <a:t>чение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к</a:t>
            </a:r>
            <a:r>
              <a:rPr sz="3200" dirty="0">
                <a:latin typeface="Times New Roman"/>
                <a:cs typeface="Times New Roman"/>
              </a:rPr>
              <a:t>ар</a:t>
            </a:r>
            <a:r>
              <a:rPr sz="3200" spc="-20" dirty="0">
                <a:latin typeface="Times New Roman"/>
                <a:cs typeface="Times New Roman"/>
              </a:rPr>
              <a:t>в</a:t>
            </a:r>
            <a:r>
              <a:rPr sz="3200" spc="-3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дил</a:t>
            </a:r>
            <a:r>
              <a:rPr sz="3200" spc="-4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ла, о</a:t>
            </a:r>
            <a:r>
              <a:rPr sz="3200" spc="-60" dirty="0">
                <a:latin typeface="Times New Roman"/>
                <a:cs typeface="Times New Roman"/>
              </a:rPr>
              <a:t>б</a:t>
            </a:r>
            <a:r>
              <a:rPr sz="3200" dirty="0">
                <a:latin typeface="Times New Roman"/>
                <a:cs typeface="Times New Roman"/>
              </a:rPr>
              <a:t>лада</a:t>
            </a:r>
            <a:r>
              <a:rPr sz="3200" spc="-5" dirty="0">
                <a:latin typeface="Times New Roman"/>
                <a:cs typeface="Times New Roman"/>
              </a:rPr>
              <a:t>ю</a:t>
            </a:r>
            <a:r>
              <a:rPr sz="3200" dirty="0">
                <a:latin typeface="Times New Roman"/>
                <a:cs typeface="Times New Roman"/>
              </a:rPr>
              <a:t>ще</a:t>
            </a:r>
            <a:r>
              <a:rPr sz="3200" spc="-60" dirty="0">
                <a:latin typeface="Times New Roman"/>
                <a:cs typeface="Times New Roman"/>
              </a:rPr>
              <a:t>г</a:t>
            </a:r>
            <a:r>
              <a:rPr sz="3200" dirty="0">
                <a:latin typeface="Times New Roman"/>
                <a:cs typeface="Times New Roman"/>
              </a:rPr>
              <a:t>о доп</a:t>
            </a:r>
            <a:r>
              <a:rPr sz="3200" spc="-4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лни</a:t>
            </a:r>
            <a:r>
              <a:rPr sz="3200" spc="-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ел</a:t>
            </a:r>
            <a:r>
              <a:rPr sz="3200" spc="-5" dirty="0">
                <a:latin typeface="Times New Roman"/>
                <a:cs typeface="Times New Roman"/>
              </a:rPr>
              <a:t>ь</a:t>
            </a:r>
            <a:r>
              <a:rPr sz="3200" dirty="0">
                <a:latin typeface="Times New Roman"/>
                <a:cs typeface="Times New Roman"/>
              </a:rPr>
              <a:t>но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>
                <a:latin typeface="Times New Roman"/>
                <a:cs typeface="Times New Roman"/>
              </a:rPr>
              <a:t>к </a:t>
            </a:r>
            <a:endParaRPr lang="ru-RU" sz="3200" dirty="0">
              <a:latin typeface="Times New Roman"/>
              <a:cs typeface="Times New Roman"/>
            </a:endParaRPr>
          </a:p>
          <a:p>
            <a:pPr marL="355600" marR="43815" indent="-342900">
              <a:spcBef>
                <a:spcPts val="575"/>
              </a:spcBef>
              <a:buClr>
                <a:srgbClr val="FFFFFF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3200" spc="-60">
                <a:latin typeface="Times New Roman"/>
                <a:cs typeface="Times New Roman"/>
              </a:rPr>
              <a:t>б</a:t>
            </a:r>
            <a:r>
              <a:rPr sz="3200">
                <a:latin typeface="Times New Roman"/>
                <a:cs typeface="Times New Roman"/>
              </a:rPr>
              <a:t>ло</a:t>
            </a:r>
            <a:r>
              <a:rPr sz="3200" spc="-40">
                <a:latin typeface="Times New Roman"/>
                <a:cs typeface="Times New Roman"/>
              </a:rPr>
              <a:t>к</a:t>
            </a:r>
            <a:r>
              <a:rPr sz="3200">
                <a:latin typeface="Times New Roman"/>
                <a:cs typeface="Times New Roman"/>
              </a:rPr>
              <a:t>аде</a:t>
            </a:r>
            <a:r>
              <a:rPr sz="3200" spc="-1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β1- и β2- рецеп</a:t>
            </a:r>
            <a:r>
              <a:rPr sz="3200" spc="-4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оров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цел</a:t>
            </a:r>
            <a:r>
              <a:rPr sz="3200" spc="-5" dirty="0">
                <a:latin typeface="Times New Roman"/>
                <a:cs typeface="Times New Roman"/>
              </a:rPr>
              <a:t>ы</a:t>
            </a:r>
            <a:r>
              <a:rPr sz="3200" dirty="0">
                <a:latin typeface="Times New Roman"/>
                <a:cs typeface="Times New Roman"/>
              </a:rPr>
              <a:t>м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к</a:t>
            </a:r>
            <a:r>
              <a:rPr sz="3200" spc="-5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мпле</a:t>
            </a:r>
            <a:r>
              <a:rPr sz="3200" spc="-65" dirty="0">
                <a:latin typeface="Times New Roman"/>
                <a:cs typeface="Times New Roman"/>
              </a:rPr>
              <a:t>к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5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м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20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ойс</a:t>
            </a:r>
            <a:r>
              <a:rPr sz="3200" spc="-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</a:t>
            </a:r>
            <a:r>
              <a:rPr sz="3200" spc="-45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а</a:t>
            </a:r>
            <a:r>
              <a:rPr sz="3200" spc="-15" dirty="0">
                <a:latin typeface="Times New Roman"/>
                <a:cs typeface="Times New Roman"/>
              </a:rPr>
              <a:t>з</a:t>
            </a:r>
            <a:r>
              <a:rPr sz="3200" spc="-7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дил</a:t>
            </a:r>
            <a:r>
              <a:rPr sz="3200" spc="-60" dirty="0">
                <a:latin typeface="Times New Roman"/>
                <a:cs typeface="Times New Roman"/>
              </a:rPr>
              <a:t>а</a:t>
            </a:r>
            <a:r>
              <a:rPr sz="3200" spc="1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ация, ан</a:t>
            </a:r>
            <a:r>
              <a:rPr sz="3200" spc="-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ио</a:t>
            </a:r>
            <a:r>
              <a:rPr sz="3200" spc="-65" dirty="0">
                <a:latin typeface="Times New Roman"/>
                <a:cs typeface="Times New Roman"/>
              </a:rPr>
              <a:t>к</a:t>
            </a:r>
            <a:r>
              <a:rPr sz="3200" dirty="0">
                <a:latin typeface="Times New Roman"/>
                <a:cs typeface="Times New Roman"/>
              </a:rPr>
              <a:t>сидан</a:t>
            </a:r>
            <a:r>
              <a:rPr sz="3200" spc="-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н</a:t>
            </a:r>
            <a:r>
              <a:rPr sz="3200" spc="-5" dirty="0">
                <a:latin typeface="Times New Roman"/>
                <a:cs typeface="Times New Roman"/>
              </a:rPr>
              <a:t>ы</a:t>
            </a:r>
            <a:r>
              <a:rPr sz="3200" dirty="0">
                <a:latin typeface="Times New Roman"/>
                <a:cs typeface="Times New Roman"/>
              </a:rPr>
              <a:t>е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эф</a:t>
            </a:r>
            <a:r>
              <a:rPr sz="3200" dirty="0">
                <a:latin typeface="Times New Roman"/>
                <a:cs typeface="Times New Roman"/>
              </a:rPr>
              <a:t>фе</a:t>
            </a:r>
            <a:r>
              <a:rPr sz="3200" spc="-40" dirty="0">
                <a:latin typeface="Times New Roman"/>
                <a:cs typeface="Times New Roman"/>
              </a:rPr>
              <a:t>к</a:t>
            </a:r>
            <a:r>
              <a:rPr sz="3200" spc="-5" dirty="0">
                <a:latin typeface="Times New Roman"/>
                <a:cs typeface="Times New Roman"/>
              </a:rPr>
              <a:t>ты</a:t>
            </a:r>
            <a:r>
              <a:rPr sz="3200" dirty="0">
                <a:latin typeface="Times New Roman"/>
                <a:cs typeface="Times New Roman"/>
              </a:rPr>
              <a:t>)</a:t>
            </a:r>
          </a:p>
          <a:p>
            <a:pPr marL="355600" marR="163195" indent="-342900">
              <a:spcBef>
                <a:spcPts val="57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sz="3200" spc="-5">
                <a:latin typeface="Times New Roman"/>
                <a:cs typeface="Times New Roman"/>
              </a:rPr>
              <a:t>Н</a:t>
            </a:r>
            <a:r>
              <a:rPr sz="3200">
                <a:latin typeface="Times New Roman"/>
                <a:cs typeface="Times New Roman"/>
              </a:rPr>
              <a:t>азн</a:t>
            </a:r>
            <a:r>
              <a:rPr sz="3200" spc="-95">
                <a:latin typeface="Times New Roman"/>
                <a:cs typeface="Times New Roman"/>
              </a:rPr>
              <a:t>а</a:t>
            </a:r>
            <a:r>
              <a:rPr sz="3200">
                <a:latin typeface="Times New Roman"/>
                <a:cs typeface="Times New Roman"/>
              </a:rPr>
              <a:t>чение β-адрено</a:t>
            </a:r>
            <a:r>
              <a:rPr sz="3200" spc="-60">
                <a:latin typeface="Times New Roman"/>
                <a:cs typeface="Times New Roman"/>
              </a:rPr>
              <a:t>б</a:t>
            </a:r>
            <a:r>
              <a:rPr sz="3200">
                <a:latin typeface="Times New Roman"/>
                <a:cs typeface="Times New Roman"/>
              </a:rPr>
              <a:t>ло</a:t>
            </a:r>
            <a:r>
              <a:rPr sz="3200" spc="-40">
                <a:latin typeface="Times New Roman"/>
                <a:cs typeface="Times New Roman"/>
              </a:rPr>
              <a:t>к</a:t>
            </a:r>
            <a:r>
              <a:rPr sz="3200" spc="-60">
                <a:latin typeface="Times New Roman"/>
                <a:cs typeface="Times New Roman"/>
              </a:rPr>
              <a:t>а</a:t>
            </a:r>
            <a:r>
              <a:rPr sz="3200" spc="-45">
                <a:latin typeface="Times New Roman"/>
                <a:cs typeface="Times New Roman"/>
              </a:rPr>
              <a:t>т</a:t>
            </a:r>
            <a:r>
              <a:rPr sz="3200">
                <a:latin typeface="Times New Roman"/>
                <a:cs typeface="Times New Roman"/>
              </a:rPr>
              <a:t>оров</a:t>
            </a:r>
            <a:r>
              <a:rPr sz="3200" spc="-5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</a:t>
            </a:r>
            <a:r>
              <a:rPr sz="3200" spc="-4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л</a:t>
            </a:r>
            <a:r>
              <a:rPr sz="3200" spc="-5" dirty="0">
                <a:latin typeface="Times New Roman"/>
                <a:cs typeface="Times New Roman"/>
              </a:rPr>
              <a:t>ж</a:t>
            </a:r>
            <a:r>
              <a:rPr sz="3200" dirty="0">
                <a:latin typeface="Times New Roman"/>
                <a:cs typeface="Times New Roman"/>
              </a:rPr>
              <a:t>но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60" dirty="0">
                <a:latin typeface="Times New Roman"/>
                <a:cs typeface="Times New Roman"/>
              </a:rPr>
              <a:t>о</a:t>
            </a:r>
            <a:r>
              <a:rPr sz="3200" spc="-35" dirty="0">
                <a:latin typeface="Times New Roman"/>
                <a:cs typeface="Times New Roman"/>
              </a:rPr>
              <a:t>с</a:t>
            </a:r>
            <a:r>
              <a:rPr sz="3200" spc="20" dirty="0">
                <a:latin typeface="Times New Roman"/>
                <a:cs typeface="Times New Roman"/>
              </a:rPr>
              <a:t>у</a:t>
            </a:r>
            <a:r>
              <a:rPr sz="3200" dirty="0">
                <a:latin typeface="Times New Roman"/>
                <a:cs typeface="Times New Roman"/>
              </a:rPr>
              <a:t>щ</a:t>
            </a:r>
            <a:r>
              <a:rPr sz="3200" spc="60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5" dirty="0">
                <a:latin typeface="Times New Roman"/>
                <a:cs typeface="Times New Roman"/>
              </a:rPr>
              <a:t>т</a:t>
            </a:r>
            <a:r>
              <a:rPr sz="3200" spc="-45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ля</a:t>
            </a:r>
            <a:r>
              <a:rPr sz="3200" spc="-5" dirty="0">
                <a:latin typeface="Times New Roman"/>
                <a:cs typeface="Times New Roman"/>
              </a:rPr>
              <a:t>ть</a:t>
            </a:r>
            <a:r>
              <a:rPr sz="3200" dirty="0">
                <a:latin typeface="Times New Roman"/>
                <a:cs typeface="Times New Roman"/>
              </a:rPr>
              <a:t>ся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«с</a:t>
            </a:r>
            <a:r>
              <a:rPr sz="3200" spc="-20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ер</a:t>
            </a:r>
            <a:r>
              <a:rPr sz="3200" spc="-100" dirty="0">
                <a:latin typeface="Times New Roman"/>
                <a:cs typeface="Times New Roman"/>
              </a:rPr>
              <a:t>х</a:t>
            </a:r>
            <a:r>
              <a:rPr sz="3200" spc="80" dirty="0">
                <a:latin typeface="Times New Roman"/>
                <a:cs typeface="Times New Roman"/>
              </a:rPr>
              <a:t>у</a:t>
            </a:r>
            <a:r>
              <a:rPr sz="3200" dirty="0">
                <a:latin typeface="Times New Roman"/>
                <a:cs typeface="Times New Roman"/>
              </a:rPr>
              <a:t>» (</a:t>
            </a:r>
            <a:r>
              <a:rPr sz="3200">
                <a:latin typeface="Times New Roman"/>
                <a:cs typeface="Times New Roman"/>
              </a:rPr>
              <a:t>доп</a:t>
            </a:r>
            <a:r>
              <a:rPr sz="3200" spc="-40">
                <a:latin typeface="Times New Roman"/>
                <a:cs typeface="Times New Roman"/>
              </a:rPr>
              <a:t>о</a:t>
            </a:r>
            <a:r>
              <a:rPr sz="3200">
                <a:latin typeface="Times New Roman"/>
                <a:cs typeface="Times New Roman"/>
              </a:rPr>
              <a:t>лни</a:t>
            </a:r>
            <a:r>
              <a:rPr sz="3200" spc="-5">
                <a:latin typeface="Times New Roman"/>
                <a:cs typeface="Times New Roman"/>
              </a:rPr>
              <a:t>т</a:t>
            </a:r>
            <a:r>
              <a:rPr sz="3200">
                <a:latin typeface="Times New Roman"/>
                <a:cs typeface="Times New Roman"/>
              </a:rPr>
              <a:t>ел</a:t>
            </a:r>
            <a:r>
              <a:rPr sz="3200" spc="-5">
                <a:latin typeface="Times New Roman"/>
                <a:cs typeface="Times New Roman"/>
              </a:rPr>
              <a:t>ь</a:t>
            </a:r>
            <a:r>
              <a:rPr sz="3200">
                <a:latin typeface="Times New Roman"/>
                <a:cs typeface="Times New Roman"/>
              </a:rPr>
              <a:t>но)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sz="3200">
                <a:latin typeface="Times New Roman"/>
                <a:cs typeface="Times New Roman"/>
              </a:rPr>
              <a:t>к</a:t>
            </a:r>
            <a:r>
              <a:rPr sz="3200" spc="-5">
                <a:latin typeface="Times New Roman"/>
                <a:cs typeface="Times New Roman"/>
              </a:rPr>
              <a:t> </a:t>
            </a:r>
            <a:r>
              <a:rPr lang="ru-RU" sz="3200" spc="-5" dirty="0">
                <a:latin typeface="Times New Roman"/>
                <a:cs typeface="Times New Roman"/>
              </a:rPr>
              <a:t> </a:t>
            </a:r>
            <a:r>
              <a:rPr sz="3200">
                <a:latin typeface="Times New Roman"/>
                <a:cs typeface="Times New Roman"/>
              </a:rPr>
              <a:t>л</a:t>
            </a:r>
            <a:r>
              <a:rPr sz="3200" spc="-60">
                <a:latin typeface="Times New Roman"/>
                <a:cs typeface="Times New Roman"/>
              </a:rPr>
              <a:t>е</a:t>
            </a:r>
            <a:r>
              <a:rPr sz="3200">
                <a:latin typeface="Times New Roman"/>
                <a:cs typeface="Times New Roman"/>
              </a:rPr>
              <a:t>чению</a:t>
            </a:r>
            <a:r>
              <a:rPr sz="3200" spc="-20">
                <a:latin typeface="Times New Roman"/>
                <a:cs typeface="Times New Roman"/>
              </a:rPr>
              <a:t> </a:t>
            </a:r>
            <a:endParaRPr lang="ru-RU" sz="3200" spc="-20" dirty="0">
              <a:latin typeface="Times New Roman"/>
              <a:cs typeface="Times New Roman"/>
            </a:endParaRPr>
          </a:p>
          <a:p>
            <a:pPr marL="355600" marR="163195" indent="-342900">
              <a:spcBef>
                <a:spcPts val="575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3200" spc="-20" dirty="0">
                <a:latin typeface="Times New Roman"/>
                <a:cs typeface="Times New Roman"/>
              </a:rPr>
              <a:t>      - </a:t>
            </a:r>
            <a:r>
              <a:rPr sz="3200" spc="-5">
                <a:latin typeface="Times New Roman"/>
                <a:cs typeface="Times New Roman"/>
              </a:rPr>
              <a:t>ИАП</a:t>
            </a:r>
            <a:r>
              <a:rPr sz="3200">
                <a:latin typeface="Times New Roman"/>
                <a:cs typeface="Times New Roman"/>
              </a:rPr>
              <a:t>Ф</a:t>
            </a:r>
            <a:r>
              <a:rPr sz="3200" dirty="0">
                <a:latin typeface="Times New Roman"/>
                <a:cs typeface="Times New Roman"/>
              </a:rPr>
              <a:t>,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м</a:t>
            </a:r>
            <a:r>
              <a:rPr sz="3200" spc="-6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че</a:t>
            </a:r>
            <a:r>
              <a:rPr sz="3200" spc="-60" dirty="0">
                <a:latin typeface="Times New Roman"/>
                <a:cs typeface="Times New Roman"/>
              </a:rPr>
              <a:t>г</a:t>
            </a:r>
            <a:r>
              <a:rPr sz="3200" dirty="0">
                <a:latin typeface="Times New Roman"/>
                <a:cs typeface="Times New Roman"/>
              </a:rPr>
              <a:t>онн</a:t>
            </a:r>
            <a:r>
              <a:rPr sz="3200" spc="-5" dirty="0">
                <a:latin typeface="Times New Roman"/>
                <a:cs typeface="Times New Roman"/>
              </a:rPr>
              <a:t>ы</a:t>
            </a:r>
            <a:r>
              <a:rPr sz="3200" dirty="0">
                <a:latin typeface="Times New Roman"/>
                <a:cs typeface="Times New Roman"/>
              </a:rPr>
              <a:t>ми,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а при </a:t>
            </a:r>
            <a:r>
              <a:rPr sz="3200">
                <a:latin typeface="Times New Roman"/>
                <a:cs typeface="Times New Roman"/>
              </a:rPr>
              <a:t>нео</a:t>
            </a:r>
            <a:r>
              <a:rPr sz="3200" spc="-95">
                <a:latin typeface="Times New Roman"/>
                <a:cs typeface="Times New Roman"/>
              </a:rPr>
              <a:t>б</a:t>
            </a:r>
            <a:r>
              <a:rPr sz="3200" spc="-100">
                <a:latin typeface="Times New Roman"/>
                <a:cs typeface="Times New Roman"/>
              </a:rPr>
              <a:t>х</a:t>
            </a:r>
            <a:r>
              <a:rPr sz="3200" spc="-75">
                <a:latin typeface="Times New Roman"/>
                <a:cs typeface="Times New Roman"/>
              </a:rPr>
              <a:t>о</a:t>
            </a:r>
            <a:r>
              <a:rPr sz="3200">
                <a:latin typeface="Times New Roman"/>
                <a:cs typeface="Times New Roman"/>
              </a:rPr>
              <a:t>дим</a:t>
            </a:r>
            <a:r>
              <a:rPr sz="3200" spc="60">
                <a:latin typeface="Times New Roman"/>
                <a:cs typeface="Times New Roman"/>
              </a:rPr>
              <a:t>о</a:t>
            </a:r>
            <a:r>
              <a:rPr sz="3200">
                <a:latin typeface="Times New Roman"/>
                <a:cs typeface="Times New Roman"/>
              </a:rPr>
              <a:t>с</a:t>
            </a:r>
            <a:r>
              <a:rPr sz="3200" spc="-5">
                <a:latin typeface="Times New Roman"/>
                <a:cs typeface="Times New Roman"/>
              </a:rPr>
              <a:t>т</a:t>
            </a:r>
            <a:r>
              <a:rPr sz="3200">
                <a:latin typeface="Times New Roman"/>
                <a:cs typeface="Times New Roman"/>
              </a:rPr>
              <a:t>и </a:t>
            </a:r>
            <a:r>
              <a:rPr lang="ru-RU" sz="3200" dirty="0">
                <a:latin typeface="Times New Roman"/>
                <a:cs typeface="Times New Roman"/>
              </a:rPr>
              <a:t>- СГ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История назначения </a:t>
            </a:r>
            <a:r>
              <a:rPr lang="ru-RU" dirty="0" err="1"/>
              <a:t>β-адреноблокаторов  </a:t>
            </a:r>
            <a:r>
              <a:rPr lang="ru-RU" dirty="0"/>
              <a:t>(БАБ) начинается с 1948 г. - впервые о существовании двух типов адренергических рецепторов — </a:t>
            </a:r>
            <a:r>
              <a:rPr lang="ru-RU" dirty="0" err="1"/>
              <a:t>α </a:t>
            </a:r>
            <a:r>
              <a:rPr lang="ru-RU" dirty="0"/>
              <a:t>и </a:t>
            </a:r>
            <a:r>
              <a:rPr lang="ru-RU" dirty="0" err="1"/>
              <a:t>β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dirty="0"/>
              <a:t>    в 1964 г. - появился препарат </a:t>
            </a:r>
            <a:r>
              <a:rPr lang="ru-RU" dirty="0" err="1"/>
              <a:t>пропранолол</a:t>
            </a:r>
            <a:endParaRPr lang="ru-RU" dirty="0"/>
          </a:p>
          <a:p>
            <a:r>
              <a:rPr lang="ru-RU" dirty="0"/>
              <a:t>В дальнейшем -  </a:t>
            </a:r>
            <a:r>
              <a:rPr lang="ru-RU" dirty="0" err="1"/>
              <a:t>β-адреноблокаторы </a:t>
            </a:r>
            <a:r>
              <a:rPr lang="ru-RU" dirty="0"/>
              <a:t>не только приносят симптоматическое улучшение, </a:t>
            </a:r>
          </a:p>
          <a:p>
            <a:pPr>
              <a:buNone/>
            </a:pPr>
            <a:r>
              <a:rPr lang="ru-RU" dirty="0"/>
              <a:t>   но и благоприятно влияют на прогноз, а также на продолжительность жизни при ИБС,</a:t>
            </a:r>
          </a:p>
          <a:p>
            <a:pPr>
              <a:buNone/>
            </a:pPr>
            <a:r>
              <a:rPr lang="ru-RU" dirty="0"/>
              <a:t>   способны предотвращать повторный инфаркт миокарда</a:t>
            </a:r>
          </a:p>
          <a:p>
            <a:pPr>
              <a:buNone/>
            </a:pPr>
            <a:r>
              <a:rPr lang="ru-RU" dirty="0"/>
              <a:t>    Вопрос о возможности лечения ХСН </a:t>
            </a:r>
            <a:r>
              <a:rPr lang="ru-RU" dirty="0" err="1"/>
              <a:t>β-блокаторами </a:t>
            </a:r>
            <a:r>
              <a:rPr lang="ru-RU" dirty="0"/>
              <a:t>дискутировался около 25 лет!</a:t>
            </a:r>
          </a:p>
          <a:p>
            <a:pPr>
              <a:buNone/>
            </a:pPr>
            <a:r>
              <a:rPr lang="ru-RU" dirty="0"/>
              <a:t>    В середине 1980-х гг. - доказана прямая связь риска смерти </a:t>
            </a:r>
            <a:r>
              <a:rPr lang="ru-RU" dirty="0" err="1"/>
              <a:t>декомпенсированных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    больных с концентрацией НА плазмы (высокий уровень норадреналина повышает риск </a:t>
            </a:r>
          </a:p>
          <a:p>
            <a:pPr>
              <a:buNone/>
            </a:pPr>
            <a:r>
              <a:rPr lang="ru-RU" dirty="0"/>
              <a:t>    развития </a:t>
            </a:r>
            <a:r>
              <a:rPr lang="ru-RU" dirty="0" err="1"/>
              <a:t>жизнеугрожаемых</a:t>
            </a:r>
            <a:r>
              <a:rPr lang="ru-RU" dirty="0"/>
              <a:t> аритмий)</a:t>
            </a:r>
          </a:p>
          <a:p>
            <a:pPr>
              <a:buNone/>
            </a:pPr>
            <a:r>
              <a:rPr lang="ru-RU" dirty="0"/>
              <a:t>    В 1988 г. создателям </a:t>
            </a:r>
            <a:r>
              <a:rPr lang="ru-RU" dirty="0" err="1"/>
              <a:t>β-блокаторов  </a:t>
            </a:r>
            <a:r>
              <a:rPr lang="ru-RU" dirty="0"/>
              <a:t>присуждена Нобелевская премия! </a:t>
            </a:r>
          </a:p>
          <a:p>
            <a:r>
              <a:rPr lang="ru-RU" dirty="0" err="1"/>
              <a:t>β-блокаторы </a:t>
            </a:r>
            <a:r>
              <a:rPr lang="ru-RU" dirty="0"/>
              <a:t>улучшают функцию сердца, снижают прямой токсический эффект НА, уменьшают ЧСС, удлиняя при этом диастолу, оказывают антиаритмический эффект, способны предотвращать </a:t>
            </a:r>
            <a:r>
              <a:rPr lang="ru-RU" dirty="0" err="1"/>
              <a:t>ремоделирование</a:t>
            </a:r>
            <a:r>
              <a:rPr lang="ru-RU" dirty="0"/>
              <a:t> и </a:t>
            </a:r>
            <a:r>
              <a:rPr lang="ru-RU" dirty="0" err="1"/>
              <a:t>диастолическую</a:t>
            </a:r>
            <a:r>
              <a:rPr lang="ru-RU" dirty="0"/>
              <a:t> дисфункцию ЛЖ</a:t>
            </a:r>
          </a:p>
          <a:p>
            <a:pPr>
              <a:buNone/>
            </a:pPr>
            <a:r>
              <a:rPr lang="ru-RU" dirty="0"/>
              <a:t>    При развитии ХСН меняется соотношение β</a:t>
            </a:r>
            <a:r>
              <a:rPr lang="ru-RU" baseline="-25000" dirty="0"/>
              <a:t>1</a:t>
            </a:r>
            <a:r>
              <a:rPr lang="ru-RU" dirty="0"/>
              <a:t>- и β</a:t>
            </a:r>
            <a:r>
              <a:rPr lang="ru-RU" baseline="-25000" dirty="0"/>
              <a:t>2</a:t>
            </a:r>
            <a:r>
              <a:rPr lang="ru-RU" dirty="0"/>
              <a:t>-адренорецепторов.</a:t>
            </a:r>
          </a:p>
          <a:p>
            <a:pPr>
              <a:buNone/>
            </a:pPr>
            <a:r>
              <a:rPr lang="ru-RU" dirty="0"/>
              <a:t>    Если у здорового человека число β1-АР преобладает над количеством β</a:t>
            </a:r>
            <a:r>
              <a:rPr lang="ru-RU" baseline="-25000" dirty="0"/>
              <a:t>2</a:t>
            </a:r>
            <a:r>
              <a:rPr lang="ru-RU" dirty="0"/>
              <a:t>-АР, то при развитии ХСН это соотношение меняется, что связано с резким уменьшением числа β</a:t>
            </a:r>
            <a:r>
              <a:rPr lang="ru-RU" baseline="-25000" dirty="0"/>
              <a:t>1</a:t>
            </a:r>
            <a:r>
              <a:rPr lang="ru-RU" dirty="0"/>
              <a:t>-АР </a:t>
            </a:r>
          </a:p>
          <a:p>
            <a:pPr>
              <a:buNone/>
            </a:pPr>
            <a:r>
              <a:rPr lang="ru-RU" dirty="0"/>
              <a:t>    Начало терапии </a:t>
            </a:r>
            <a:r>
              <a:rPr lang="ru-RU" dirty="0" err="1"/>
              <a:t>β-блокаторами </a:t>
            </a:r>
            <a:r>
              <a:rPr lang="ru-RU" dirty="0"/>
              <a:t>приводит к перестройке рецепторного аппарата и  к  резкому снижению сократительной способности миокарда</a:t>
            </a:r>
          </a:p>
          <a:p>
            <a:pPr>
              <a:buNone/>
            </a:pPr>
            <a:r>
              <a:rPr lang="ru-RU" dirty="0"/>
              <a:t>    Именно этот факт объясняет трудности первого периода терапии СН с помощью </a:t>
            </a:r>
            <a:r>
              <a:rPr lang="ru-RU" dirty="0" err="1"/>
              <a:t>β-АБ </a:t>
            </a:r>
            <a:r>
              <a:rPr lang="ru-RU" dirty="0"/>
              <a:t>Продолжительность 1-го этапа  - примерно 2 </a:t>
            </a:r>
            <a:r>
              <a:rPr lang="ru-RU" dirty="0" err="1"/>
              <a:t>нед</a:t>
            </a:r>
            <a:r>
              <a:rPr lang="ru-RU" dirty="0"/>
              <a:t>, после чего начинается период увеличения числа свободных </a:t>
            </a:r>
            <a:r>
              <a:rPr lang="ru-RU" dirty="0" err="1"/>
              <a:t>β-АР</a:t>
            </a:r>
            <a:r>
              <a:rPr lang="ru-RU" dirty="0"/>
              <a:t>, что отражается в клинике усилением сократительной способности миокарда</a:t>
            </a:r>
          </a:p>
          <a:p>
            <a:pPr algn="ctr">
              <a:buNone/>
            </a:pPr>
            <a:r>
              <a:rPr lang="ru-RU" dirty="0"/>
              <a:t>    Однозначно доказана целесообразность использования </a:t>
            </a:r>
            <a:r>
              <a:rPr lang="ru-RU" dirty="0" err="1"/>
              <a:t>β-АБ </a:t>
            </a:r>
            <a:r>
              <a:rPr lang="ru-RU" dirty="0"/>
              <a:t>в терапии ХСН </a:t>
            </a:r>
          </a:p>
          <a:p>
            <a:pPr algn="ctr">
              <a:buNone/>
            </a:pPr>
            <a:r>
              <a:rPr lang="ru-RU" dirty="0"/>
              <a:t>    дополнительно к ингибиторам АПФ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β-адреноблокаторы </a:t>
            </a:r>
            <a:r>
              <a:rPr lang="ru-RU" dirty="0"/>
              <a:t>весьма гетерогенны по своим характеристикам. При этом следует учитывать следующие их свойства: </a:t>
            </a:r>
            <a:r>
              <a:rPr lang="ru-RU" dirty="0" err="1"/>
              <a:t>кардиоселективность</a:t>
            </a:r>
            <a:r>
              <a:rPr lang="ru-RU" dirty="0"/>
              <a:t>, </a:t>
            </a:r>
            <a:r>
              <a:rPr lang="ru-RU" dirty="0" err="1"/>
              <a:t>липофильность</a:t>
            </a:r>
            <a:r>
              <a:rPr lang="ru-RU" dirty="0"/>
              <a:t>, </a:t>
            </a:r>
            <a:r>
              <a:rPr lang="ru-RU" dirty="0" err="1"/>
              <a:t>гидрофильность</a:t>
            </a:r>
            <a:r>
              <a:rPr lang="ru-RU" dirty="0"/>
              <a:t>, </a:t>
            </a:r>
            <a:r>
              <a:rPr lang="ru-RU" dirty="0" err="1"/>
              <a:t>симпатикомиметическую</a:t>
            </a:r>
            <a:r>
              <a:rPr lang="ru-RU" dirty="0"/>
              <a:t> активность, </a:t>
            </a:r>
            <a:r>
              <a:rPr lang="ru-RU" dirty="0" err="1"/>
              <a:t>вазодилатирующие</a:t>
            </a:r>
            <a:r>
              <a:rPr lang="ru-RU" dirty="0"/>
              <a:t> воздействия.</a:t>
            </a:r>
          </a:p>
          <a:p>
            <a:r>
              <a:rPr lang="ru-RU" dirty="0" err="1"/>
              <a:t>Кардиоселективность</a:t>
            </a:r>
            <a:r>
              <a:rPr lang="ru-RU" dirty="0"/>
              <a:t> — избирательное действие на </a:t>
            </a:r>
            <a:r>
              <a:rPr lang="ru-RU" dirty="0" err="1"/>
              <a:t>β-адренорецепторы </a:t>
            </a:r>
            <a:r>
              <a:rPr lang="ru-RU" dirty="0"/>
              <a:t>сердца, с минимальным воздействием на </a:t>
            </a:r>
            <a:r>
              <a:rPr lang="ru-RU" dirty="0" err="1"/>
              <a:t>β-адренорецепторы </a:t>
            </a:r>
            <a:r>
              <a:rPr lang="ru-RU" dirty="0"/>
              <a:t>сосудов, бронхов, поджелудочной железы, почек. По </a:t>
            </a:r>
            <a:r>
              <a:rPr lang="ru-RU" dirty="0" err="1"/>
              <a:t>кардиоселективности</a:t>
            </a:r>
            <a:r>
              <a:rPr lang="ru-RU" dirty="0"/>
              <a:t> </a:t>
            </a:r>
            <a:r>
              <a:rPr lang="ru-RU" dirty="0" err="1"/>
              <a:t>β-блокаторы </a:t>
            </a:r>
            <a:r>
              <a:rPr lang="ru-RU" dirty="0"/>
              <a:t>можно распределить следующим образом: </a:t>
            </a:r>
            <a:r>
              <a:rPr lang="ru-RU" dirty="0" err="1"/>
              <a:t>небиволол</a:t>
            </a:r>
            <a:r>
              <a:rPr lang="ru-RU" dirty="0"/>
              <a:t> = </a:t>
            </a:r>
            <a:r>
              <a:rPr lang="ru-RU" dirty="0" err="1"/>
              <a:t>бисопролол</a:t>
            </a:r>
            <a:r>
              <a:rPr lang="ru-RU" dirty="0"/>
              <a:t> = </a:t>
            </a:r>
            <a:r>
              <a:rPr lang="ru-RU" dirty="0" err="1"/>
              <a:t>бетаксолол</a:t>
            </a:r>
            <a:r>
              <a:rPr lang="ru-RU" dirty="0"/>
              <a:t> &gt; </a:t>
            </a:r>
            <a:r>
              <a:rPr lang="ru-RU" dirty="0" err="1"/>
              <a:t>атенолол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талинолол</a:t>
            </a:r>
            <a:r>
              <a:rPr lang="ru-RU" dirty="0"/>
              <a:t> &gt; </a:t>
            </a:r>
            <a:r>
              <a:rPr lang="ru-RU" dirty="0" err="1"/>
              <a:t>метопролол</a:t>
            </a:r>
            <a:r>
              <a:rPr lang="ru-RU" dirty="0"/>
              <a:t> &gt; </a:t>
            </a:r>
            <a:r>
              <a:rPr lang="ru-RU" dirty="0" err="1"/>
              <a:t>ацебутол</a:t>
            </a:r>
            <a:r>
              <a:rPr lang="ru-RU" dirty="0"/>
              <a:t> = </a:t>
            </a:r>
            <a:r>
              <a:rPr lang="ru-RU" dirty="0" err="1"/>
              <a:t>целипролол</a:t>
            </a:r>
            <a:r>
              <a:rPr lang="ru-RU" dirty="0"/>
              <a:t>. Селективные </a:t>
            </a:r>
            <a:r>
              <a:rPr lang="ru-RU" dirty="0" err="1"/>
              <a:t>β-адреноблокаторы </a:t>
            </a:r>
            <a:r>
              <a:rPr lang="ru-RU" dirty="0"/>
              <a:t>имеют преимущества при </a:t>
            </a:r>
            <a:r>
              <a:rPr lang="ru-RU" dirty="0" err="1"/>
              <a:t>облитерирующих</a:t>
            </a:r>
            <a:r>
              <a:rPr lang="ru-RU" dirty="0"/>
              <a:t> заболеваниях артерий, хронических </a:t>
            </a:r>
            <a:r>
              <a:rPr lang="ru-RU" dirty="0" err="1"/>
              <a:t>обструктивных</a:t>
            </a:r>
            <a:r>
              <a:rPr lang="ru-RU" dirty="0"/>
              <a:t> болезнях легких, сахарном диабете 2 типа, портальной гипертензии.</a:t>
            </a:r>
          </a:p>
          <a:p>
            <a:r>
              <a:rPr lang="ru-RU" dirty="0"/>
              <a:t>После открытия механизма взаимоотношений САС и РААС идея использования </a:t>
            </a:r>
            <a:r>
              <a:rPr lang="ru-RU" dirty="0" err="1"/>
              <a:t>β-адреноблокаторов </a:t>
            </a:r>
            <a:r>
              <a:rPr lang="ru-RU" dirty="0"/>
              <a:t>и ингибиторов АПФ для лечения СН приобрела прочную патофизиологическую основу. Так, повышение активности </a:t>
            </a:r>
            <a:r>
              <a:rPr lang="ru-RU" dirty="0" err="1"/>
              <a:t>ангиотензина</a:t>
            </a:r>
            <a:r>
              <a:rPr lang="ru-RU" dirty="0"/>
              <a:t> II через стимуляцию АТ1 рецепторов приводит к усилению синтеза и смыва норадреналина из постсинаптических окончаний. В свою очередь, норадреналин через </a:t>
            </a:r>
            <a:r>
              <a:rPr lang="ru-RU" dirty="0" err="1"/>
              <a:t>β-адренорецепторы </a:t>
            </a:r>
            <a:r>
              <a:rPr lang="ru-RU" dirty="0"/>
              <a:t>стимулирует выработку ренина. Таким образом, формируется порочный нейрогормональный круг, не разорвав который невозможно проводить успешное лечение ХСН.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Согласно рекомендациям Европейского общества кардиологов, разработанным в 2001 г., </a:t>
            </a:r>
            <a:r>
              <a:rPr lang="ru-RU" dirty="0" err="1"/>
              <a:t>β-АБ </a:t>
            </a:r>
            <a:r>
              <a:rPr lang="ru-RU" dirty="0"/>
              <a:t>рекомендуются к использованию у всех пациентов со стабильным течением легкой, умеренной и тяжелой ХСН ишемической и </a:t>
            </a:r>
            <a:r>
              <a:rPr lang="ru-RU" dirty="0" err="1"/>
              <a:t>неишемической</a:t>
            </a:r>
            <a:r>
              <a:rPr lang="ru-RU" dirty="0"/>
              <a:t> природы, низкой фракцией выброса, II–IV функциональных классов по классификации NYHA</a:t>
            </a:r>
          </a:p>
          <a:p>
            <a:pPr>
              <a:buNone/>
            </a:pPr>
            <a:r>
              <a:rPr lang="ru-RU" dirty="0"/>
              <a:t>  </a:t>
            </a:r>
            <a:r>
              <a:rPr lang="ru-RU" b="1" i="1" dirty="0">
                <a:solidFill>
                  <a:srgbClr val="002060"/>
                </a:solidFill>
              </a:rPr>
              <a:t>Основные </a:t>
            </a:r>
            <a:r>
              <a:rPr lang="ru-RU" b="1" i="1" dirty="0" err="1">
                <a:solidFill>
                  <a:srgbClr val="002060"/>
                </a:solidFill>
              </a:rPr>
              <a:t>β-АБ</a:t>
            </a:r>
            <a:r>
              <a:rPr lang="ru-RU" dirty="0"/>
              <a:t>, рекомендованные </a:t>
            </a:r>
            <a:r>
              <a:rPr lang="ru-RU" b="1" i="1" dirty="0">
                <a:solidFill>
                  <a:srgbClr val="002060"/>
                </a:solidFill>
              </a:rPr>
              <a:t>для лечения ХСН </a:t>
            </a:r>
            <a:r>
              <a:rPr lang="ru-RU" dirty="0"/>
              <a:t>на основании крупных многоцентровых исследований, - </a:t>
            </a:r>
            <a:r>
              <a:rPr lang="ru-RU" b="1" i="1" dirty="0" err="1">
                <a:solidFill>
                  <a:srgbClr val="002060"/>
                </a:solidFill>
              </a:rPr>
              <a:t>бисопролол</a:t>
            </a:r>
            <a:r>
              <a:rPr lang="ru-RU" b="1" i="1" dirty="0">
                <a:solidFill>
                  <a:srgbClr val="002060"/>
                </a:solidFill>
              </a:rPr>
              <a:t>, </a:t>
            </a:r>
            <a:r>
              <a:rPr lang="ru-RU" b="1" i="1" dirty="0" err="1">
                <a:solidFill>
                  <a:srgbClr val="002060"/>
                </a:solidFill>
              </a:rPr>
              <a:t>метопролол</a:t>
            </a:r>
            <a:r>
              <a:rPr lang="ru-RU" b="1" i="1" dirty="0">
                <a:solidFill>
                  <a:srgbClr val="002060"/>
                </a:solidFill>
              </a:rPr>
              <a:t>, </a:t>
            </a:r>
            <a:r>
              <a:rPr lang="ru-RU" b="1" i="1" dirty="0" err="1">
                <a:solidFill>
                  <a:srgbClr val="002060"/>
                </a:solidFill>
              </a:rPr>
              <a:t>карведилол</a:t>
            </a:r>
            <a:endParaRPr lang="ru-RU" b="1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/>
              <a:t>         </a:t>
            </a:r>
            <a:r>
              <a:rPr lang="ru-RU" b="1" dirty="0" err="1">
                <a:solidFill>
                  <a:srgbClr val="002060"/>
                </a:solidFill>
              </a:rPr>
              <a:t>Метопролол</a:t>
            </a:r>
            <a:r>
              <a:rPr lang="ru-RU" b="1" dirty="0">
                <a:solidFill>
                  <a:srgbClr val="002060"/>
                </a:solidFill>
              </a:rPr>
              <a:t> - </a:t>
            </a:r>
            <a:r>
              <a:rPr lang="ru-RU" dirty="0"/>
              <a:t>высокоселективный </a:t>
            </a:r>
            <a:r>
              <a:rPr lang="ru-RU" dirty="0" err="1"/>
              <a:t>β-адреноблокатор</a:t>
            </a:r>
            <a:endParaRPr lang="ru-RU" dirty="0"/>
          </a:p>
          <a:p>
            <a:pPr>
              <a:buNone/>
            </a:pPr>
            <a:r>
              <a:rPr lang="ru-RU" dirty="0"/>
              <a:t>   По данным опубликованного в 1999 г. исследования MERIT-HF – </a:t>
            </a:r>
          </a:p>
          <a:p>
            <a:pPr>
              <a:buNone/>
            </a:pPr>
            <a:r>
              <a:rPr lang="ru-RU" dirty="0"/>
              <a:t>     снижение смертности на 34% при применении этого препарата Предпочтительнее форма, характеризующаяся длительным контролируемым высвобождением препарата (форма </a:t>
            </a:r>
            <a:r>
              <a:rPr lang="ru-RU" b="1" i="1" dirty="0" err="1">
                <a:solidFill>
                  <a:srgbClr val="002060"/>
                </a:solidFill>
              </a:rPr>
              <a:t>сукцината</a:t>
            </a:r>
            <a:r>
              <a:rPr lang="ru-RU" b="1" i="1" dirty="0">
                <a:solidFill>
                  <a:srgbClr val="002060"/>
                </a:solidFill>
              </a:rPr>
              <a:t> — </a:t>
            </a:r>
            <a:r>
              <a:rPr lang="ru-RU" b="1" i="1" dirty="0" err="1">
                <a:solidFill>
                  <a:srgbClr val="002060"/>
                </a:solidFill>
              </a:rPr>
              <a:t>метопролол</a:t>
            </a:r>
            <a:r>
              <a:rPr lang="ru-RU" b="1" i="1" dirty="0">
                <a:solidFill>
                  <a:srgbClr val="002060"/>
                </a:solidFill>
              </a:rPr>
              <a:t> CR/XL).</a:t>
            </a:r>
          </a:p>
          <a:p>
            <a:pPr>
              <a:buNone/>
            </a:pPr>
            <a:r>
              <a:rPr lang="ru-RU" dirty="0"/>
              <a:t>         </a:t>
            </a:r>
            <a:r>
              <a:rPr lang="ru-RU" b="1" dirty="0" err="1">
                <a:solidFill>
                  <a:srgbClr val="002060"/>
                </a:solidFill>
              </a:rPr>
              <a:t>Карведилол</a:t>
            </a:r>
            <a:r>
              <a:rPr lang="ru-RU" b="1" dirty="0">
                <a:solidFill>
                  <a:srgbClr val="002060"/>
                </a:solidFill>
              </a:rPr>
              <a:t> (</a:t>
            </a:r>
            <a:r>
              <a:rPr lang="ru-RU" b="1" dirty="0" err="1">
                <a:solidFill>
                  <a:srgbClr val="002060"/>
                </a:solidFill>
              </a:rPr>
              <a:t>дилатренд</a:t>
            </a:r>
            <a:r>
              <a:rPr lang="ru-RU" b="1" dirty="0">
                <a:solidFill>
                  <a:srgbClr val="002060"/>
                </a:solidFill>
              </a:rPr>
              <a:t>) </a:t>
            </a:r>
            <a:r>
              <a:rPr lang="ru-RU" dirty="0"/>
              <a:t>— </a:t>
            </a:r>
            <a:r>
              <a:rPr lang="ru-RU" dirty="0" err="1"/>
              <a:t>β- </a:t>
            </a:r>
            <a:r>
              <a:rPr lang="ru-RU" dirty="0"/>
              <a:t>и α</a:t>
            </a:r>
            <a:r>
              <a:rPr lang="ru-RU" baseline="-25000" dirty="0"/>
              <a:t>1</a:t>
            </a:r>
            <a:r>
              <a:rPr lang="ru-RU" dirty="0"/>
              <a:t>-АБ с </a:t>
            </a:r>
            <a:r>
              <a:rPr lang="ru-RU" dirty="0" err="1"/>
              <a:t>антиоксидантными</a:t>
            </a:r>
            <a:r>
              <a:rPr lang="ru-RU" dirty="0"/>
              <a:t> свойствами — снижает </a:t>
            </a:r>
            <a:r>
              <a:rPr lang="ru-RU" dirty="0" err="1"/>
              <a:t>преднагрузку</a:t>
            </a:r>
            <a:r>
              <a:rPr lang="ru-RU" dirty="0"/>
              <a:t> на сердце, тормозит нейрогормональную </a:t>
            </a:r>
            <a:r>
              <a:rPr lang="ru-RU" dirty="0" err="1"/>
              <a:t>вазоконстриктурную</a:t>
            </a:r>
            <a:r>
              <a:rPr lang="ru-RU" dirty="0"/>
              <a:t> активацию, обладает длительным </a:t>
            </a:r>
            <a:r>
              <a:rPr lang="ru-RU" dirty="0" err="1"/>
              <a:t>антигипертензивным</a:t>
            </a:r>
            <a:r>
              <a:rPr lang="ru-RU" dirty="0"/>
              <a:t> и </a:t>
            </a:r>
            <a:r>
              <a:rPr lang="ru-RU" dirty="0" err="1"/>
              <a:t>антиангинальным</a:t>
            </a:r>
            <a:r>
              <a:rPr lang="ru-RU" dirty="0"/>
              <a:t> действием, не имеет собственной </a:t>
            </a:r>
            <a:r>
              <a:rPr lang="ru-RU" dirty="0" err="1"/>
              <a:t>симпатико-миметической</a:t>
            </a:r>
            <a:r>
              <a:rPr lang="ru-RU" dirty="0"/>
              <a:t> активности, замедляет пролиферацию гладкомышечных клеток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786970" cy="6286520"/>
          </a:xfrm>
        </p:spPr>
        <p:txBody>
          <a:bodyPr>
            <a:normAutofit/>
          </a:bodyPr>
          <a:lstStyle/>
          <a:p>
            <a:r>
              <a:rPr lang="ru-RU" dirty="0"/>
              <a:t>К сожалению, в детской кардиологии не проводились многоцентровые</a:t>
            </a:r>
          </a:p>
          <a:p>
            <a:pPr>
              <a:buNone/>
            </a:pPr>
            <a:r>
              <a:rPr lang="ru-RU" dirty="0"/>
              <a:t>   исследования по лечению СН с применением </a:t>
            </a:r>
            <a:r>
              <a:rPr lang="ru-RU" dirty="0" err="1"/>
              <a:t>β-АБ</a:t>
            </a:r>
            <a:r>
              <a:rPr lang="ru-RU" dirty="0"/>
              <a:t> </a:t>
            </a:r>
          </a:p>
          <a:p>
            <a:r>
              <a:rPr lang="ru-RU" dirty="0"/>
              <a:t>В настоящее время в отделе кардиологии МНИИ педиатрии и детской</a:t>
            </a:r>
          </a:p>
          <a:p>
            <a:pPr>
              <a:buNone/>
            </a:pPr>
            <a:r>
              <a:rPr lang="ru-RU" dirty="0"/>
              <a:t>   хирургии МЗ РФ накоплен эмпирический опыт по применению </a:t>
            </a:r>
            <a:r>
              <a:rPr lang="ru-RU" dirty="0" err="1"/>
              <a:t>β-АБ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                                                  (</a:t>
            </a:r>
            <a:r>
              <a:rPr lang="ru-RU" dirty="0" err="1"/>
              <a:t>метопролол</a:t>
            </a:r>
            <a:r>
              <a:rPr lang="ru-RU" dirty="0"/>
              <a:t>, </a:t>
            </a:r>
            <a:r>
              <a:rPr lang="ru-RU" dirty="0" err="1"/>
              <a:t>карведилол</a:t>
            </a:r>
            <a:r>
              <a:rPr lang="ru-RU" dirty="0"/>
              <a:t>) в лечении ХСН </a:t>
            </a:r>
          </a:p>
          <a:p>
            <a:pPr algn="ctr">
              <a:buNone/>
            </a:pPr>
            <a:r>
              <a:rPr lang="ru-RU" b="1" i="1" dirty="0">
                <a:solidFill>
                  <a:srgbClr val="002060"/>
                </a:solidFill>
              </a:rPr>
              <a:t>Основные правила терапии </a:t>
            </a:r>
            <a:r>
              <a:rPr lang="ru-RU" b="1" i="1" dirty="0" err="1">
                <a:solidFill>
                  <a:srgbClr val="002060"/>
                </a:solidFill>
              </a:rPr>
              <a:t>β-АБ</a:t>
            </a:r>
            <a:r>
              <a:rPr lang="ru-RU" b="1" i="1" dirty="0">
                <a:solidFill>
                  <a:srgbClr val="002060"/>
                </a:solidFill>
              </a:rPr>
              <a:t>: </a:t>
            </a:r>
          </a:p>
          <a:p>
            <a:pPr>
              <a:buNone/>
            </a:pPr>
            <a:r>
              <a:rPr lang="ru-RU" dirty="0"/>
              <a:t>   - до начала лечения пациенты должны получать ингибиторы АПФ, </a:t>
            </a:r>
          </a:p>
          <a:p>
            <a:pPr>
              <a:buNone/>
            </a:pPr>
            <a:r>
              <a:rPr lang="ru-RU" dirty="0"/>
              <a:t>   - препараты назначаются при достижении клинической стабилизации </a:t>
            </a:r>
          </a:p>
          <a:p>
            <a:pPr>
              <a:buNone/>
            </a:pPr>
            <a:r>
              <a:rPr lang="ru-RU" dirty="0"/>
              <a:t>     состояния больного, начиная с небольшой, до 1/8 от максимальной </a:t>
            </a:r>
          </a:p>
          <a:p>
            <a:pPr>
              <a:buNone/>
            </a:pPr>
            <a:r>
              <a:rPr lang="ru-RU" dirty="0"/>
              <a:t>     разовой дозы, </a:t>
            </a:r>
          </a:p>
          <a:p>
            <a:pPr>
              <a:buNone/>
            </a:pPr>
            <a:r>
              <a:rPr lang="ru-RU" dirty="0"/>
              <a:t>   - при условии хорошей переносимости доза препарата удваивается не </a:t>
            </a:r>
          </a:p>
          <a:p>
            <a:pPr>
              <a:buNone/>
            </a:pPr>
            <a:r>
              <a:rPr lang="ru-RU" dirty="0"/>
              <a:t>      ранее чем через 2 </a:t>
            </a:r>
            <a:r>
              <a:rPr lang="ru-RU" dirty="0" err="1"/>
              <a:t>нед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10287000" cy="6715148"/>
          </a:xfrm>
        </p:spPr>
        <p:txBody>
          <a:bodyPr>
            <a:normAutofit/>
          </a:bodyPr>
          <a:lstStyle/>
          <a:p>
            <a:r>
              <a:rPr lang="ru-RU" dirty="0"/>
              <a:t>Патофизиологическая основа применения антагонистов кальция для </a:t>
            </a:r>
          </a:p>
          <a:p>
            <a:pPr>
              <a:buNone/>
            </a:pPr>
            <a:r>
              <a:rPr lang="ru-RU" dirty="0"/>
              <a:t>      лечения ХСН  - положительное влияние на пред- и </a:t>
            </a:r>
            <a:r>
              <a:rPr lang="ru-RU" dirty="0" err="1"/>
              <a:t>постнагрузку</a:t>
            </a:r>
            <a:r>
              <a:rPr lang="ru-RU" dirty="0"/>
              <a:t>,</a:t>
            </a:r>
          </a:p>
          <a:p>
            <a:pPr>
              <a:buNone/>
            </a:pPr>
            <a:r>
              <a:rPr lang="ru-RU" dirty="0"/>
              <a:t>   Однако,  их назначение ограничено отрицательным </a:t>
            </a:r>
            <a:r>
              <a:rPr lang="ru-RU" dirty="0" err="1"/>
              <a:t>инотропным</a:t>
            </a:r>
            <a:r>
              <a:rPr lang="ru-RU" dirty="0"/>
              <a:t> действием</a:t>
            </a:r>
          </a:p>
          <a:p>
            <a:pPr>
              <a:buNone/>
            </a:pPr>
            <a:r>
              <a:rPr lang="ru-RU" dirty="0"/>
              <a:t>      и нежелательной нейрогормональной активацией</a:t>
            </a:r>
          </a:p>
          <a:p>
            <a:r>
              <a:rPr lang="ru-RU" dirty="0"/>
              <a:t> Антагонисты кальция в настоящее время для лечения СН у детей </a:t>
            </a:r>
          </a:p>
          <a:p>
            <a:pPr>
              <a:buNone/>
            </a:pPr>
            <a:r>
              <a:rPr lang="ru-RU" dirty="0"/>
              <a:t>       используются редко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Согласно рекомендациям Европейского общества кардиологов (2001 г.)</a:t>
            </a:r>
          </a:p>
          <a:p>
            <a:pPr>
              <a:buNone/>
            </a:pPr>
            <a:r>
              <a:rPr lang="ru-RU" dirty="0"/>
              <a:t>   не существует специфических показаний для применения вазодилататоров при ХСН (уровень доказательности А)</a:t>
            </a:r>
          </a:p>
          <a:p>
            <a:pPr>
              <a:buNone/>
            </a:pPr>
            <a:r>
              <a:rPr lang="ru-RU" dirty="0"/>
              <a:t>  </a:t>
            </a:r>
          </a:p>
          <a:p>
            <a:r>
              <a:rPr lang="ru-RU" dirty="0"/>
              <a:t>Появление нарушений сердечного ритма - показание для назначения </a:t>
            </a:r>
          </a:p>
          <a:p>
            <a:pPr>
              <a:buNone/>
            </a:pPr>
            <a:r>
              <a:rPr lang="ru-RU" dirty="0"/>
              <a:t>   антиаритмических препаратов, в этом случае предпочтение следует отдавать </a:t>
            </a:r>
            <a:r>
              <a:rPr lang="ru-RU" dirty="0" err="1"/>
              <a:t>кордарону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Сердечная декомпенсация </a:t>
            </a:r>
          </a:p>
          <a:p>
            <a:pPr algn="ctr">
              <a:buNone/>
            </a:pPr>
            <a:r>
              <a:rPr lang="ru-RU" sz="2800" b="1" i="1" dirty="0">
                <a:solidFill>
                  <a:srgbClr val="002060"/>
                </a:solidFill>
              </a:rPr>
              <a:t>тесно сопряжена с нарушением клеточной энергетики</a:t>
            </a:r>
          </a:p>
          <a:p>
            <a:r>
              <a:rPr lang="ru-RU" sz="2800" dirty="0"/>
              <a:t>При ишемическом повреждении, обусловленном СН, </a:t>
            </a:r>
          </a:p>
          <a:p>
            <a:pPr>
              <a:buNone/>
            </a:pPr>
            <a:r>
              <a:rPr lang="ru-RU" sz="2800" dirty="0"/>
              <a:t>   </a:t>
            </a:r>
            <a:r>
              <a:rPr lang="ru-RU" sz="2800" dirty="0" err="1"/>
              <a:t>Э-обеспечение</a:t>
            </a:r>
            <a:r>
              <a:rPr lang="ru-RU" sz="2800" dirty="0"/>
              <a:t> клеток нарушается на трех основных этапах: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/>
              <a:t>        - синтеза АТФ,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/>
              <a:t>        - транспорта энергии от места продукции к </a:t>
            </a:r>
            <a:r>
              <a:rPr lang="ru-RU" sz="2800" dirty="0" err="1"/>
              <a:t>эффекторным</a:t>
            </a:r>
            <a:r>
              <a:rPr lang="ru-RU" sz="2800" dirty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/>
              <a:t>           структурам клеток,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/>
              <a:t>         - утилизации энергии АТФ</a:t>
            </a:r>
          </a:p>
          <a:p>
            <a:r>
              <a:rPr lang="ru-RU" sz="2800" dirty="0"/>
              <a:t>Основная причина нарушения синтеза АТФ – </a:t>
            </a:r>
          </a:p>
          <a:p>
            <a:pPr>
              <a:buNone/>
            </a:pPr>
            <a:r>
              <a:rPr lang="ru-RU" sz="2800" dirty="0"/>
              <a:t>   обусловленное дефицитом кислорода </a:t>
            </a:r>
          </a:p>
          <a:p>
            <a:pPr>
              <a:buNone/>
            </a:pPr>
            <a:r>
              <a:rPr lang="ru-RU" sz="2800" dirty="0"/>
              <a:t>                               подавление окислительных процессов и </a:t>
            </a:r>
          </a:p>
          <a:p>
            <a:pPr>
              <a:buNone/>
            </a:pPr>
            <a:r>
              <a:rPr lang="ru-RU" sz="2800" dirty="0"/>
              <a:t>   развивающееся вторично повреждение структуры </a:t>
            </a:r>
          </a:p>
          <a:p>
            <a:pPr>
              <a:buNone/>
            </a:pPr>
            <a:r>
              <a:rPr lang="ru-RU" sz="2800" dirty="0"/>
              <a:t>                                                           и ферментов митохондрий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Коррекция нарушения энергетических процессов в миокарде – </a:t>
            </a:r>
          </a:p>
          <a:p>
            <a:pPr algn="ctr">
              <a:buNone/>
            </a:pPr>
            <a:r>
              <a:rPr lang="ru-RU" dirty="0"/>
              <a:t>   назначение </a:t>
            </a:r>
            <a:r>
              <a:rPr lang="ru-RU" dirty="0" err="1"/>
              <a:t>кардиотрофической</a:t>
            </a:r>
            <a:r>
              <a:rPr lang="ru-RU" dirty="0"/>
              <a:t> терапии:</a:t>
            </a:r>
          </a:p>
          <a:p>
            <a:pPr>
              <a:buNone/>
            </a:pPr>
            <a:r>
              <a:rPr lang="ru-RU" b="1" i="1" dirty="0">
                <a:solidFill>
                  <a:srgbClr val="002060"/>
                </a:solidFill>
              </a:rPr>
              <a:t>                       </a:t>
            </a:r>
            <a:r>
              <a:rPr lang="ru-RU" b="1" i="1" dirty="0" err="1">
                <a:solidFill>
                  <a:srgbClr val="002060"/>
                </a:solidFill>
              </a:rPr>
              <a:t>предуктал</a:t>
            </a:r>
            <a:r>
              <a:rPr lang="ru-RU" b="1" i="1" dirty="0">
                <a:solidFill>
                  <a:srgbClr val="002060"/>
                </a:solidFill>
              </a:rPr>
              <a:t>, </a:t>
            </a:r>
            <a:r>
              <a:rPr lang="ru-RU" b="1" i="1" dirty="0" err="1">
                <a:solidFill>
                  <a:srgbClr val="002060"/>
                </a:solidFill>
              </a:rPr>
              <a:t>L-карнитин</a:t>
            </a:r>
            <a:r>
              <a:rPr lang="ru-RU" b="1" i="1" dirty="0">
                <a:solidFill>
                  <a:srgbClr val="002060"/>
                </a:solidFill>
              </a:rPr>
              <a:t>, </a:t>
            </a:r>
            <a:r>
              <a:rPr lang="ru-RU" b="1" i="1" dirty="0" err="1">
                <a:solidFill>
                  <a:srgbClr val="002060"/>
                </a:solidFill>
              </a:rPr>
              <a:t>цитохром</a:t>
            </a:r>
            <a:r>
              <a:rPr lang="ru-RU" b="1" i="1" dirty="0">
                <a:solidFill>
                  <a:srgbClr val="002060"/>
                </a:solidFill>
              </a:rPr>
              <a:t> С, </a:t>
            </a:r>
            <a:r>
              <a:rPr lang="ru-RU" b="1" i="1" dirty="0" err="1">
                <a:solidFill>
                  <a:srgbClr val="002060"/>
                </a:solidFill>
              </a:rPr>
              <a:t>коэнзим</a:t>
            </a:r>
            <a:r>
              <a:rPr lang="ru-RU" b="1" i="1" dirty="0">
                <a:solidFill>
                  <a:srgbClr val="002060"/>
                </a:solidFill>
              </a:rPr>
              <a:t> Q10</a:t>
            </a:r>
          </a:p>
          <a:p>
            <a:r>
              <a:rPr lang="ru-RU" dirty="0"/>
              <a:t>Концентрация </a:t>
            </a:r>
            <a:r>
              <a:rPr lang="ru-RU" dirty="0" err="1"/>
              <a:t>карнитина</a:t>
            </a:r>
            <a:r>
              <a:rPr lang="ru-RU" dirty="0"/>
              <a:t> резко снижается в условиях ишемии и недостаточности кровообращения</a:t>
            </a:r>
          </a:p>
          <a:p>
            <a:r>
              <a:rPr lang="ru-RU" dirty="0"/>
              <a:t>Применение </a:t>
            </a:r>
            <a:r>
              <a:rPr lang="ru-RU" dirty="0" err="1"/>
              <a:t>L-карнитина</a:t>
            </a:r>
            <a:r>
              <a:rPr lang="ru-RU" dirty="0"/>
              <a:t> для лечения СН у взрослых больных с </a:t>
            </a:r>
            <a:r>
              <a:rPr lang="ru-RU" dirty="0" err="1"/>
              <a:t>кардиомиопатиями</a:t>
            </a:r>
            <a:r>
              <a:rPr lang="ru-RU" dirty="0"/>
              <a:t> </a:t>
            </a:r>
            <a:r>
              <a:rPr lang="ru-RU" dirty="0" err="1"/>
              <a:t>с</a:t>
            </a:r>
            <a:r>
              <a:rPr lang="ru-RU" dirty="0"/>
              <a:t> СН III, IV функционального класса (NYHA) увеличивало продолжительность жизни пациентов </a:t>
            </a:r>
          </a:p>
          <a:p>
            <a:r>
              <a:rPr lang="ru-RU" dirty="0"/>
              <a:t>Показан благоприятный клинический эффект использования </a:t>
            </a:r>
            <a:r>
              <a:rPr lang="ru-RU" dirty="0" err="1"/>
              <a:t>L-карнитина</a:t>
            </a:r>
            <a:r>
              <a:rPr lang="ru-RU" dirty="0"/>
              <a:t> в комплексной терапии СН при </a:t>
            </a:r>
            <a:r>
              <a:rPr lang="ru-RU" dirty="0" err="1"/>
              <a:t>кардиомиопатиях</a:t>
            </a:r>
            <a:r>
              <a:rPr lang="ru-RU" dirty="0"/>
              <a:t> у детей</a:t>
            </a:r>
          </a:p>
          <a:p>
            <a:r>
              <a:rPr lang="ru-RU" b="1" i="1" dirty="0" err="1">
                <a:solidFill>
                  <a:srgbClr val="002060"/>
                </a:solidFill>
              </a:rPr>
              <a:t>Цитохром</a:t>
            </a:r>
            <a:r>
              <a:rPr lang="ru-RU" b="1" i="1" dirty="0">
                <a:solidFill>
                  <a:srgbClr val="002060"/>
                </a:solidFill>
              </a:rPr>
              <a:t> С (</a:t>
            </a:r>
            <a:r>
              <a:rPr lang="ru-RU" b="1" i="1" dirty="0" err="1">
                <a:solidFill>
                  <a:srgbClr val="002060"/>
                </a:solidFill>
              </a:rPr>
              <a:t>цитомак</a:t>
            </a:r>
            <a:r>
              <a:rPr lang="ru-RU" b="1" i="1" dirty="0">
                <a:solidFill>
                  <a:srgbClr val="002060"/>
                </a:solidFill>
              </a:rPr>
              <a:t>)</a:t>
            </a:r>
            <a:r>
              <a:rPr lang="ru-RU" dirty="0"/>
              <a:t> - донатор цепи дыхательных ферментов в митохондриях, </a:t>
            </a:r>
            <a:r>
              <a:rPr lang="ru-RU" dirty="0" err="1"/>
              <a:t>коррегирует</a:t>
            </a:r>
            <a:r>
              <a:rPr lang="ru-RU" dirty="0"/>
              <a:t> энергетическую недостаточность вследствие первичной или вторичной </a:t>
            </a:r>
            <a:r>
              <a:rPr lang="ru-RU" dirty="0" err="1"/>
              <a:t>митохондриальной</a:t>
            </a:r>
            <a:r>
              <a:rPr lang="ru-RU" dirty="0"/>
              <a:t> дисфункции</a:t>
            </a:r>
          </a:p>
          <a:p>
            <a:pPr>
              <a:buNone/>
            </a:pPr>
            <a:r>
              <a:rPr lang="ru-RU" dirty="0"/>
              <a:t>   Курсовое (пятикратное) в/</a:t>
            </a:r>
            <a:r>
              <a:rPr lang="ru-RU" dirty="0" err="1"/>
              <a:t>в</a:t>
            </a:r>
            <a:r>
              <a:rPr lang="ru-RU" dirty="0"/>
              <a:t> капельное введение 8,0 мл (30 мг) </a:t>
            </a:r>
            <a:r>
              <a:rPr lang="ru-RU" dirty="0" err="1"/>
              <a:t>цитохрома</a:t>
            </a:r>
            <a:r>
              <a:rPr lang="ru-RU" dirty="0"/>
              <a:t> С способствует значительному улучшению обменных процессов в миокарде, а также улучшает сократительную способность ЛЖ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311" y="250206"/>
            <a:ext cx="9626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5" dirty="0">
                <a:latin typeface="Times New Roman"/>
                <a:cs typeface="Times New Roman"/>
              </a:rPr>
              <a:t>Опти</a:t>
            </a:r>
            <a:r>
              <a:rPr sz="2800" b="1" spc="-40" dirty="0">
                <a:latin typeface="Times New Roman"/>
                <a:cs typeface="Times New Roman"/>
              </a:rPr>
              <a:t>м</a:t>
            </a:r>
            <a:r>
              <a:rPr sz="2800" b="1" spc="15" dirty="0">
                <a:latin typeface="Times New Roman"/>
                <a:cs typeface="Times New Roman"/>
              </a:rPr>
              <a:t>а</a:t>
            </a:r>
            <a:r>
              <a:rPr sz="2800" b="1" spc="-20" dirty="0">
                <a:latin typeface="Times New Roman"/>
                <a:cs typeface="Times New Roman"/>
              </a:rPr>
              <a:t>л</a:t>
            </a:r>
            <a:r>
              <a:rPr sz="2800" b="1" spc="-25" dirty="0">
                <a:latin typeface="Times New Roman"/>
                <a:cs typeface="Times New Roman"/>
              </a:rPr>
              <a:t>ьн</a:t>
            </a:r>
            <a:r>
              <a:rPr sz="2800" b="1" spc="-20" dirty="0">
                <a:latin typeface="Times New Roman"/>
                <a:cs typeface="Times New Roman"/>
              </a:rPr>
              <a:t>ые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60" dirty="0">
                <a:latin typeface="Times New Roman"/>
                <a:cs typeface="Times New Roman"/>
              </a:rPr>
              <a:t>ко</a:t>
            </a:r>
            <a:r>
              <a:rPr sz="2800" b="1" spc="-20" dirty="0">
                <a:latin typeface="Times New Roman"/>
                <a:cs typeface="Times New Roman"/>
              </a:rPr>
              <a:t>м</a:t>
            </a:r>
            <a:r>
              <a:rPr sz="2800" b="1" spc="-10" dirty="0">
                <a:latin typeface="Times New Roman"/>
                <a:cs typeface="Times New Roman"/>
              </a:rPr>
              <a:t>б</a:t>
            </a:r>
            <a:r>
              <a:rPr sz="2800" b="1" spc="-25" dirty="0">
                <a:latin typeface="Times New Roman"/>
                <a:cs typeface="Times New Roman"/>
              </a:rPr>
              <a:t>ин</a:t>
            </a:r>
            <a:r>
              <a:rPr sz="2800" b="1" spc="-10" dirty="0">
                <a:latin typeface="Times New Roman"/>
                <a:cs typeface="Times New Roman"/>
              </a:rPr>
              <a:t>а</a:t>
            </a:r>
            <a:r>
              <a:rPr sz="2800" b="1" spc="-25" dirty="0">
                <a:latin typeface="Times New Roman"/>
                <a:cs typeface="Times New Roman"/>
              </a:rPr>
              <a:t>ци</a:t>
            </a:r>
            <a:r>
              <a:rPr sz="2800" b="1" spc="-20" dirty="0">
                <a:latin typeface="Times New Roman"/>
                <a:cs typeface="Times New Roman"/>
              </a:rPr>
              <a:t>и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о</a:t>
            </a:r>
            <a:r>
              <a:rPr sz="2800" b="1" spc="-25" dirty="0">
                <a:latin typeface="Times New Roman"/>
                <a:cs typeface="Times New Roman"/>
              </a:rPr>
              <a:t>сн</a:t>
            </a:r>
            <a:r>
              <a:rPr sz="2800" b="1" spc="-85" dirty="0">
                <a:latin typeface="Times New Roman"/>
                <a:cs typeface="Times New Roman"/>
              </a:rPr>
              <a:t>о</a:t>
            </a:r>
            <a:r>
              <a:rPr sz="2800" b="1" spc="-20" dirty="0">
                <a:latin typeface="Times New Roman"/>
                <a:cs typeface="Times New Roman"/>
              </a:rPr>
              <a:t>в</a:t>
            </a:r>
            <a:r>
              <a:rPr sz="2800" b="1" spc="-25" dirty="0">
                <a:latin typeface="Times New Roman"/>
                <a:cs typeface="Times New Roman"/>
              </a:rPr>
              <a:t>н</a:t>
            </a:r>
            <a:r>
              <a:rPr sz="2800" b="1" spc="-20" dirty="0">
                <a:latin typeface="Times New Roman"/>
                <a:cs typeface="Times New Roman"/>
              </a:rPr>
              <a:t>ых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с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60" dirty="0">
                <a:latin typeface="Times New Roman"/>
                <a:cs typeface="Times New Roman"/>
              </a:rPr>
              <a:t>е</a:t>
            </a:r>
            <a:r>
              <a:rPr sz="2800" b="1" spc="-15" dirty="0">
                <a:latin typeface="Times New Roman"/>
                <a:cs typeface="Times New Roman"/>
              </a:rPr>
              <a:t>д</a:t>
            </a:r>
            <a:r>
              <a:rPr sz="2800" b="1" spc="-25" dirty="0">
                <a:latin typeface="Times New Roman"/>
                <a:cs typeface="Times New Roman"/>
              </a:rPr>
              <a:t>с</a:t>
            </a:r>
            <a:r>
              <a:rPr sz="2800" b="1" spc="-20" dirty="0">
                <a:latin typeface="Times New Roman"/>
                <a:cs typeface="Times New Roman"/>
              </a:rPr>
              <a:t>тв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л</a:t>
            </a:r>
            <a:r>
              <a:rPr sz="2800" b="1" spc="-95" dirty="0">
                <a:latin typeface="Times New Roman"/>
                <a:cs typeface="Times New Roman"/>
              </a:rPr>
              <a:t>е</a:t>
            </a:r>
            <a:r>
              <a:rPr sz="2800" b="1" spc="-25" dirty="0">
                <a:latin typeface="Times New Roman"/>
                <a:cs typeface="Times New Roman"/>
              </a:rPr>
              <a:t>чени</a:t>
            </a:r>
            <a:r>
              <a:rPr sz="2800" b="1" spc="-20" dirty="0">
                <a:latin typeface="Times New Roman"/>
                <a:cs typeface="Times New Roman"/>
              </a:rPr>
              <a:t>я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140" dirty="0">
                <a:latin typeface="Times New Roman"/>
                <a:cs typeface="Times New Roman"/>
              </a:rPr>
              <a:t>Х</a:t>
            </a:r>
            <a:r>
              <a:rPr sz="2800" b="1" spc="-30" dirty="0">
                <a:latin typeface="Times New Roman"/>
                <a:cs typeface="Times New Roman"/>
              </a:rPr>
              <a:t>СН</a:t>
            </a:r>
            <a:endParaRPr sz="28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827080"/>
              </p:ext>
            </p:extLst>
          </p:nvPr>
        </p:nvGraphicFramePr>
        <p:xfrm>
          <a:off x="-2381" y="1196975"/>
          <a:ext cx="10282236" cy="54911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8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212">
                <a:tc>
                  <a:txBody>
                    <a:bodyPr/>
                    <a:lstStyle/>
                    <a:p>
                      <a:pPr marL="691515">
                        <a:lnSpc>
                          <a:spcPct val="100000"/>
                        </a:lnSpc>
                      </a:pPr>
                      <a:r>
                        <a:rPr sz="2200" b="1" spc="-10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2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еп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3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5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2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94130">
                        <a:lnSpc>
                          <a:spcPct val="100000"/>
                        </a:lnSpc>
                      </a:pP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spc="-4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аза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я к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н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аз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200" b="1" spc="-8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чению</a:t>
                      </a:r>
                      <a:endParaRPr sz="2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ПФ</a:t>
                      </a:r>
                      <a:endParaRPr sz="2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b="1" spc="-7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Ф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К, 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2200" b="1" spc="-5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Л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endParaRPr sz="2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200" b="1" spc="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АБ</a:t>
                      </a:r>
                      <a:endParaRPr sz="2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b="1" spc="-7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К)</a:t>
                      </a:r>
                      <a:r>
                        <a:rPr sz="2200" b="1" spc="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spc="-3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endParaRPr sz="2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212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200" b="1" spc="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ик</a:t>
                      </a:r>
                      <a:endParaRPr sz="2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b="1" spc="-7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I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Ф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н</a:t>
                      </a:r>
                      <a:r>
                        <a:rPr sz="2200" b="1" spc="-8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2200" b="1" spc="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ль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гипе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ги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др</a:t>
                      </a:r>
                      <a:r>
                        <a:rPr sz="2200" b="1" spc="-5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цией</a:t>
                      </a:r>
                      <a:endParaRPr sz="2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200" b="1" spc="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ик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С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endParaRPr sz="2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b="1" spc="-7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I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Ф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вы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ие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й</a:t>
                      </a:r>
                      <a:endParaRPr sz="2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200" b="1" spc="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endParaRPr sz="2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b="1" spc="-7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I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Ф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вы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син</a:t>
                      </a:r>
                      <a:r>
                        <a:rPr sz="2200" b="1" spc="-5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spc="-5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вым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2200" b="1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endParaRPr sz="2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412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200" b="1" spc="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льд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-3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endParaRPr sz="2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b="1" spc="-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200" b="1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п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ри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II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Ф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spc="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200" b="1" spc="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ах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4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ии</a:t>
                      </a:r>
                      <a:endParaRPr sz="2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212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ПФ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ик+СГ+</a:t>
                      </a:r>
                      <a:r>
                        <a:rPr sz="2200" b="1" spc="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льд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-3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endParaRPr sz="2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b="1" spc="-7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II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вы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spc="-4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аз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2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endParaRPr sz="2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427355" marR="953135" indent="-343535">
                        <a:lnSpc>
                          <a:spcPct val="100000"/>
                        </a:lnSpc>
                      </a:pP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200" b="1" spc="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2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2200" b="1" spc="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льд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-3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endParaRPr sz="2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9895" marR="252729" indent="-343535">
                        <a:lnSpc>
                          <a:spcPct val="100000"/>
                        </a:lnSpc>
                      </a:pPr>
                      <a:r>
                        <a:rPr sz="2200" b="1" spc="-7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II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вы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п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spc="-4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аза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2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2200" b="1" spc="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200" b="1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чн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ым</a:t>
                      </a:r>
                      <a:r>
                        <a:rPr sz="2200" b="1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endParaRPr sz="2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200" b="1" spc="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С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АБ</a:t>
                      </a:r>
                      <a:endParaRPr sz="2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200" b="1" spc="-7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II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2200" b="1" spc="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200" b="1" spc="-5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2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2200" b="1" spc="-5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п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ри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I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Ф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К)</a:t>
                      </a:r>
                      <a:endParaRPr sz="2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3588">
                <a:tc>
                  <a:txBody>
                    <a:bodyPr/>
                    <a:lstStyle/>
                    <a:p>
                      <a:pPr marL="427355" marR="274320" indent="-343535">
                        <a:lnSpc>
                          <a:spcPct val="100000"/>
                        </a:lnSpc>
                      </a:pP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200" b="1" spc="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spc="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С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2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2200" b="1" spc="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льд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-3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endParaRPr sz="2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2200" b="1" spc="-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ый</a:t>
                      </a:r>
                      <a:r>
                        <a:rPr sz="2200" b="1" spc="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200" b="1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чн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ый</a:t>
                      </a:r>
                      <a:r>
                        <a:rPr sz="2200" b="1" spc="-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син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др</a:t>
                      </a:r>
                      <a:r>
                        <a:rPr sz="2200" b="1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2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endParaRPr sz="2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/>
              <a:t>В основе лечения ХСН - представления о моделях развития СН</a:t>
            </a:r>
          </a:p>
          <a:p>
            <a:r>
              <a:rPr lang="ru-RU" dirty="0"/>
              <a:t>За последние 50 лет существенную трансформацию претерпели взгляды на патогенетические механизмы реализации ХСН. </a:t>
            </a:r>
          </a:p>
          <a:p>
            <a:r>
              <a:rPr lang="ru-RU" dirty="0"/>
              <a:t>Эволюция представлений о моделях развития ХСН четко отражалась на подходах к лечению этого синдрома.</a:t>
            </a:r>
          </a:p>
          <a:p>
            <a:pPr algn="ctr">
              <a:buNone/>
            </a:pPr>
            <a:r>
              <a:rPr lang="ru-RU" dirty="0"/>
              <a:t>Существуют три основные модели развития СН: </a:t>
            </a:r>
          </a:p>
          <a:p>
            <a:pPr algn="ctr">
              <a:buNone/>
            </a:pPr>
            <a:r>
              <a:rPr lang="ru-RU" dirty="0" err="1">
                <a:solidFill>
                  <a:srgbClr val="002060"/>
                </a:solidFill>
              </a:rPr>
              <a:t>кардиоренальная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кардиоциркуляторная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/>
              <a:t>и </a:t>
            </a:r>
            <a:r>
              <a:rPr lang="ru-RU" dirty="0">
                <a:solidFill>
                  <a:srgbClr val="002060"/>
                </a:solidFill>
              </a:rPr>
              <a:t>нейрогуморальная </a:t>
            </a:r>
          </a:p>
          <a:p>
            <a:r>
              <a:rPr lang="ru-RU" b="1" i="1" dirty="0" err="1">
                <a:solidFill>
                  <a:srgbClr val="002060"/>
                </a:solidFill>
              </a:rPr>
              <a:t>Кардиоренальная</a:t>
            </a:r>
            <a:r>
              <a:rPr lang="ru-RU" b="1" i="1" dirty="0">
                <a:solidFill>
                  <a:srgbClr val="002060"/>
                </a:solidFill>
              </a:rPr>
              <a:t> модель </a:t>
            </a:r>
            <a:r>
              <a:rPr lang="ru-RU" dirty="0"/>
              <a:t>развития ХСН - наиболее древняя, предложена более 200 лет тому назад .</a:t>
            </a:r>
          </a:p>
          <a:p>
            <a:pPr>
              <a:buNone/>
            </a:pPr>
            <a:r>
              <a:rPr lang="ru-RU" dirty="0"/>
              <a:t>   Согласно этой модели, формирование отечного синдрома - как одно из основных проявлений сердечной недостаточности. </a:t>
            </a:r>
          </a:p>
          <a:p>
            <a:pPr>
              <a:buNone/>
            </a:pPr>
            <a:r>
              <a:rPr lang="ru-RU" dirty="0"/>
              <a:t>   Возникновение отечного синдрома связывалось с неспособностью сердца адекватно перекачивать кровь в артерии, приводящей к уменьшению почечного кровотока и сокращению экскреции натрия и воды</a:t>
            </a:r>
          </a:p>
          <a:p>
            <a:pPr>
              <a:buNone/>
            </a:pPr>
            <a:r>
              <a:rPr lang="ru-RU" dirty="0"/>
              <a:t>   Эти изменения сочетались с неспособностью сердца перекачивать кровь из периферических вен, что повышало уровень венозного давления, ухудшало венозный возврат крови от почек, почечную </a:t>
            </a:r>
            <a:r>
              <a:rPr lang="ru-RU" dirty="0" err="1"/>
              <a:t>микроциркуляцию</a:t>
            </a:r>
            <a:r>
              <a:rPr lang="ru-RU" dirty="0"/>
              <a:t> и в конечном счете функцию почек в целом</a:t>
            </a:r>
          </a:p>
          <a:p>
            <a:pPr>
              <a:buNone/>
            </a:pPr>
            <a:r>
              <a:rPr lang="ru-RU" dirty="0"/>
              <a:t>   Данная концепция патогенеза ХСН давала веское </a:t>
            </a:r>
            <a:r>
              <a:rPr lang="ru-RU" i="1" dirty="0">
                <a:solidFill>
                  <a:srgbClr val="002060"/>
                </a:solidFill>
              </a:rPr>
              <a:t>обоснование для лечения больных сердечными гликозидами и мочегонными препаратами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 flipH="1" flipV="1">
            <a:off x="10286999" y="6857999"/>
            <a:ext cx="45719" cy="45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10332718" cy="65094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</a:pPr>
            <a:r>
              <a:rPr sz="2800" b="1" dirty="0">
                <a:cs typeface="Times New Roman"/>
              </a:rPr>
              <a:t>В</a:t>
            </a:r>
            <a:r>
              <a:rPr sz="2800" b="1" spc="45" dirty="0">
                <a:cs typeface="Times New Roman"/>
              </a:rPr>
              <a:t>с</a:t>
            </a:r>
            <a:r>
              <a:rPr sz="2800" b="1" dirty="0">
                <a:cs typeface="Times New Roman"/>
              </a:rPr>
              <a:t>е</a:t>
            </a:r>
            <a:r>
              <a:rPr sz="2800" b="1" spc="-5" dirty="0">
                <a:cs typeface="Times New Roman"/>
              </a:rPr>
              <a:t> с</a:t>
            </a:r>
            <a:r>
              <a:rPr sz="2800" b="1" spc="-85" dirty="0">
                <a:cs typeface="Times New Roman"/>
              </a:rPr>
              <a:t>о</a:t>
            </a:r>
            <a:r>
              <a:rPr sz="2800" b="1" dirty="0">
                <a:cs typeface="Times New Roman"/>
              </a:rPr>
              <a:t>вр</a:t>
            </a:r>
            <a:r>
              <a:rPr sz="2800" b="1" spc="-5" dirty="0">
                <a:cs typeface="Times New Roman"/>
              </a:rPr>
              <a:t>еме</a:t>
            </a:r>
            <a:r>
              <a:rPr sz="2800" b="1" dirty="0">
                <a:cs typeface="Times New Roman"/>
              </a:rPr>
              <a:t>нн</a:t>
            </a:r>
            <a:r>
              <a:rPr sz="2800" b="1" spc="-5" dirty="0">
                <a:cs typeface="Times New Roman"/>
              </a:rPr>
              <a:t>ы</a:t>
            </a:r>
            <a:r>
              <a:rPr sz="2800" b="1" dirty="0">
                <a:cs typeface="Times New Roman"/>
              </a:rPr>
              <a:t>е</a:t>
            </a:r>
            <a:r>
              <a:rPr sz="2800" b="1" spc="20" dirty="0">
                <a:cs typeface="Times New Roman"/>
              </a:rPr>
              <a:t> </a:t>
            </a:r>
            <a:r>
              <a:rPr sz="2800" b="1" spc="-5" dirty="0">
                <a:cs typeface="Times New Roman"/>
              </a:rPr>
              <a:t>ме</a:t>
            </a:r>
            <a:r>
              <a:rPr sz="2800" b="1" spc="-55" dirty="0">
                <a:cs typeface="Times New Roman"/>
              </a:rPr>
              <a:t>т</a:t>
            </a:r>
            <a:r>
              <a:rPr sz="2800" b="1" spc="-110" dirty="0">
                <a:cs typeface="Times New Roman"/>
              </a:rPr>
              <a:t>о</a:t>
            </a:r>
            <a:r>
              <a:rPr sz="2800" b="1" dirty="0">
                <a:cs typeface="Times New Roman"/>
              </a:rPr>
              <a:t>дики в</a:t>
            </a:r>
            <a:r>
              <a:rPr sz="2800" b="1" spc="10" dirty="0">
                <a:cs typeface="Times New Roman"/>
              </a:rPr>
              <a:t> </a:t>
            </a:r>
            <a:r>
              <a:rPr sz="2800" b="1" spc="-5" dirty="0">
                <a:cs typeface="Times New Roman"/>
              </a:rPr>
              <a:t>л</a:t>
            </a:r>
            <a:r>
              <a:rPr sz="2800" b="1" spc="-90" dirty="0">
                <a:cs typeface="Times New Roman"/>
              </a:rPr>
              <a:t>е</a:t>
            </a:r>
            <a:r>
              <a:rPr sz="2800" b="1" spc="-5" dirty="0">
                <a:cs typeface="Times New Roman"/>
              </a:rPr>
              <a:t>че</a:t>
            </a:r>
            <a:r>
              <a:rPr sz="2800" b="1" dirty="0">
                <a:cs typeface="Times New Roman"/>
              </a:rPr>
              <a:t>нии </a:t>
            </a:r>
            <a:r>
              <a:rPr sz="2800" b="1" spc="-130" dirty="0">
                <a:cs typeface="Times New Roman"/>
              </a:rPr>
              <a:t>Х</a:t>
            </a:r>
            <a:r>
              <a:rPr sz="2800" b="1" dirty="0">
                <a:cs typeface="Times New Roman"/>
              </a:rPr>
              <a:t>С</a:t>
            </a:r>
            <a:r>
              <a:rPr sz="2800" b="1" spc="-5" dirty="0">
                <a:cs typeface="Times New Roman"/>
              </a:rPr>
              <a:t>Н</a:t>
            </a:r>
            <a:r>
              <a:rPr sz="2800" b="1">
                <a:cs typeface="Times New Roman"/>
              </a:rPr>
              <a:t>,</a:t>
            </a:r>
            <a:r>
              <a:rPr sz="2800" b="1" spc="-15">
                <a:cs typeface="Times New Roman"/>
              </a:rPr>
              <a:t> </a:t>
            </a:r>
            <a:endParaRPr lang="ru-RU" sz="2800" b="1" spc="-15" dirty="0">
              <a:cs typeface="Times New Roman"/>
            </a:endParaRPr>
          </a:p>
          <a:p>
            <a:pPr marL="12065" marR="5080" indent="-1905" algn="ctr">
              <a:lnSpc>
                <a:spcPct val="100000"/>
              </a:lnSpc>
            </a:pPr>
            <a:r>
              <a:rPr sz="2800" b="1" spc="-50">
                <a:cs typeface="Times New Roman"/>
              </a:rPr>
              <a:t>ко</a:t>
            </a:r>
            <a:r>
              <a:rPr sz="2800" b="1" spc="-55">
                <a:cs typeface="Times New Roman"/>
              </a:rPr>
              <a:t>т</a:t>
            </a:r>
            <a:r>
              <a:rPr sz="2800" b="1">
                <a:cs typeface="Times New Roman"/>
              </a:rPr>
              <a:t>ор</a:t>
            </a:r>
            <a:r>
              <a:rPr sz="2800" b="1" spc="-5">
                <a:cs typeface="Times New Roman"/>
              </a:rPr>
              <a:t>ы</a:t>
            </a:r>
            <a:r>
              <a:rPr sz="2800" b="1">
                <a:cs typeface="Times New Roman"/>
              </a:rPr>
              <a:t>е</a:t>
            </a:r>
            <a:r>
              <a:rPr sz="2800" b="1" spc="5">
                <a:cs typeface="Times New Roman"/>
              </a:rPr>
              <a:t> </a:t>
            </a:r>
            <a:r>
              <a:rPr sz="2800" b="1">
                <a:cs typeface="Times New Roman"/>
              </a:rPr>
              <a:t>н</a:t>
            </a:r>
            <a:r>
              <a:rPr sz="2800" b="1" spc="-50">
                <a:cs typeface="Times New Roman"/>
              </a:rPr>
              <a:t>а</a:t>
            </a:r>
            <a:r>
              <a:rPr sz="2800" b="1">
                <a:cs typeface="Times New Roman"/>
              </a:rPr>
              <a:t>пра</a:t>
            </a:r>
            <a:r>
              <a:rPr sz="2800" b="1" spc="-50">
                <a:cs typeface="Times New Roman"/>
              </a:rPr>
              <a:t>в</a:t>
            </a:r>
            <a:r>
              <a:rPr sz="2800" b="1" spc="-5">
                <a:cs typeface="Times New Roman"/>
              </a:rPr>
              <a:t>ле</a:t>
            </a:r>
            <a:r>
              <a:rPr sz="2800" b="1">
                <a:cs typeface="Times New Roman"/>
              </a:rPr>
              <a:t>ны</a:t>
            </a:r>
            <a:r>
              <a:rPr lang="ru-RU" sz="2800" b="1" dirty="0">
                <a:cs typeface="Times New Roman"/>
              </a:rPr>
              <a:t> </a:t>
            </a:r>
            <a:r>
              <a:rPr sz="2800" b="1" spc="5">
                <a:cs typeface="Times New Roman"/>
              </a:rPr>
              <a:t> </a:t>
            </a:r>
            <a:r>
              <a:rPr sz="2800" b="1" dirty="0">
                <a:cs typeface="Times New Roman"/>
              </a:rPr>
              <a:t>и</a:t>
            </a:r>
            <a:r>
              <a:rPr sz="2800" b="1" spc="-5" dirty="0">
                <a:cs typeface="Times New Roman"/>
              </a:rPr>
              <a:t>ме</a:t>
            </a:r>
            <a:r>
              <a:rPr sz="2800" b="1" dirty="0">
                <a:cs typeface="Times New Roman"/>
              </a:rPr>
              <a:t>нно на </a:t>
            </a:r>
            <a:r>
              <a:rPr sz="2800" b="1" spc="-85" dirty="0">
                <a:cs typeface="Times New Roman"/>
              </a:rPr>
              <a:t>у</a:t>
            </a:r>
            <a:r>
              <a:rPr sz="2800" b="1" spc="-5" dirty="0">
                <a:cs typeface="Times New Roman"/>
              </a:rPr>
              <a:t>л</a:t>
            </a:r>
            <a:r>
              <a:rPr sz="2800" b="1" dirty="0">
                <a:cs typeface="Times New Roman"/>
              </a:rPr>
              <a:t>у</a:t>
            </a:r>
            <a:r>
              <a:rPr sz="2800" b="1" spc="-5" dirty="0">
                <a:cs typeface="Times New Roman"/>
              </a:rPr>
              <a:t>чше</a:t>
            </a:r>
            <a:r>
              <a:rPr sz="2800" b="1" dirty="0">
                <a:cs typeface="Times New Roman"/>
              </a:rPr>
              <a:t>ние</a:t>
            </a:r>
            <a:r>
              <a:rPr sz="2800" b="1" spc="5" dirty="0">
                <a:cs typeface="Times New Roman"/>
              </a:rPr>
              <a:t> </a:t>
            </a:r>
            <a:r>
              <a:rPr sz="2800" b="1" dirty="0">
                <a:cs typeface="Times New Roman"/>
              </a:rPr>
              <a:t>про</a:t>
            </a:r>
            <a:r>
              <a:rPr sz="2800" b="1" spc="-5" dirty="0">
                <a:cs typeface="Times New Roman"/>
              </a:rPr>
              <a:t>г</a:t>
            </a:r>
            <a:r>
              <a:rPr sz="2800" b="1" dirty="0">
                <a:cs typeface="Times New Roman"/>
              </a:rPr>
              <a:t>ноза</a:t>
            </a:r>
            <a:r>
              <a:rPr sz="2800" b="1" spc="-15" dirty="0">
                <a:cs typeface="Times New Roman"/>
              </a:rPr>
              <a:t> </a:t>
            </a:r>
            <a:r>
              <a:rPr sz="2800" b="1" spc="-50" dirty="0">
                <a:cs typeface="Times New Roman"/>
              </a:rPr>
              <a:t>бо</a:t>
            </a:r>
            <a:r>
              <a:rPr sz="2800" b="1" spc="-5" dirty="0">
                <a:cs typeface="Times New Roman"/>
              </a:rPr>
              <a:t>ле</a:t>
            </a:r>
            <a:r>
              <a:rPr sz="2800" b="1" dirty="0">
                <a:cs typeface="Times New Roman"/>
              </a:rPr>
              <a:t>зни,</a:t>
            </a:r>
            <a:r>
              <a:rPr sz="2800" b="1" spc="10" dirty="0">
                <a:cs typeface="Times New Roman"/>
              </a:rPr>
              <a:t> </a:t>
            </a:r>
            <a:endParaRPr lang="ru-RU" sz="2800" b="1" spc="10" dirty="0">
              <a:cs typeface="Times New Roman"/>
            </a:endParaRPr>
          </a:p>
          <a:p>
            <a:pPr marL="12065" marR="5080" indent="-1905" algn="ctr">
              <a:lnSpc>
                <a:spcPct val="100000"/>
              </a:lnSpc>
            </a:pPr>
            <a:r>
              <a:rPr sz="2800" b="1" spc="-55" dirty="0" err="1">
                <a:cs typeface="Times New Roman"/>
              </a:rPr>
              <a:t>м</a:t>
            </a:r>
            <a:r>
              <a:rPr sz="2800" b="1" spc="-85" dirty="0" err="1">
                <a:cs typeface="Times New Roman"/>
              </a:rPr>
              <a:t>о</a:t>
            </a:r>
            <a:r>
              <a:rPr sz="2800" b="1" spc="5" dirty="0" err="1">
                <a:cs typeface="Times New Roman"/>
              </a:rPr>
              <a:t>ж</a:t>
            </a:r>
            <a:r>
              <a:rPr sz="2800" b="1" dirty="0" err="1">
                <a:cs typeface="Times New Roman"/>
              </a:rPr>
              <a:t>но</a:t>
            </a:r>
            <a:r>
              <a:rPr sz="2800" b="1" dirty="0">
                <a:cs typeface="Times New Roman"/>
              </a:rPr>
              <a:t> </a:t>
            </a:r>
            <a:r>
              <a:rPr sz="2800" b="1" spc="-5" dirty="0">
                <a:cs typeface="Times New Roman"/>
              </a:rPr>
              <a:t>с</a:t>
            </a:r>
            <a:r>
              <a:rPr sz="2800" b="1" dirty="0">
                <a:cs typeface="Times New Roman"/>
              </a:rPr>
              <a:t>в</a:t>
            </a:r>
            <a:r>
              <a:rPr sz="2800" b="1" spc="45" dirty="0">
                <a:cs typeface="Times New Roman"/>
              </a:rPr>
              <a:t>е</a:t>
            </a:r>
            <a:r>
              <a:rPr sz="2800" b="1" spc="-5" dirty="0">
                <a:cs typeface="Times New Roman"/>
              </a:rPr>
              <a:t>ст</a:t>
            </a:r>
            <a:r>
              <a:rPr sz="2800" b="1" dirty="0">
                <a:cs typeface="Times New Roman"/>
              </a:rPr>
              <a:t>и</a:t>
            </a:r>
            <a:r>
              <a:rPr sz="2800" b="1" spc="10" dirty="0">
                <a:cs typeface="Times New Roman"/>
              </a:rPr>
              <a:t> </a:t>
            </a:r>
            <a:r>
              <a:rPr sz="2800" b="1" dirty="0">
                <a:cs typeface="Times New Roman"/>
              </a:rPr>
              <a:t>в н</a:t>
            </a:r>
            <a:r>
              <a:rPr sz="2800" b="1" spc="45" dirty="0">
                <a:cs typeface="Times New Roman"/>
              </a:rPr>
              <a:t>е</a:t>
            </a:r>
            <a:r>
              <a:rPr sz="2800" b="1" spc="-5" dirty="0">
                <a:cs typeface="Times New Roman"/>
              </a:rPr>
              <a:t>с</a:t>
            </a:r>
            <a:r>
              <a:rPr sz="2800" b="1" spc="-50" dirty="0">
                <a:cs typeface="Times New Roman"/>
              </a:rPr>
              <a:t>ко</a:t>
            </a:r>
            <a:r>
              <a:rPr sz="2800" b="1" spc="-5" dirty="0">
                <a:cs typeface="Times New Roman"/>
              </a:rPr>
              <a:t>л</a:t>
            </a:r>
            <a:r>
              <a:rPr sz="2800" b="1" dirty="0">
                <a:cs typeface="Times New Roman"/>
              </a:rPr>
              <a:t>ь</a:t>
            </a:r>
            <a:r>
              <a:rPr sz="2800" b="1" spc="-50" dirty="0">
                <a:cs typeface="Times New Roman"/>
              </a:rPr>
              <a:t>к</a:t>
            </a:r>
            <a:r>
              <a:rPr sz="2800" b="1" dirty="0">
                <a:cs typeface="Times New Roman"/>
              </a:rPr>
              <a:t>о</a:t>
            </a:r>
            <a:r>
              <a:rPr sz="2800" b="1" spc="10" dirty="0">
                <a:cs typeface="Times New Roman"/>
              </a:rPr>
              <a:t> </a:t>
            </a:r>
            <a:r>
              <a:rPr sz="2800" b="1" dirty="0">
                <a:cs typeface="Times New Roman"/>
              </a:rPr>
              <a:t>о</a:t>
            </a:r>
            <a:r>
              <a:rPr sz="2800" b="1" spc="-5" dirty="0">
                <a:cs typeface="Times New Roman"/>
              </a:rPr>
              <a:t>с</a:t>
            </a:r>
            <a:r>
              <a:rPr sz="2800" b="1" dirty="0">
                <a:cs typeface="Times New Roman"/>
              </a:rPr>
              <a:t>н</a:t>
            </a:r>
            <a:r>
              <a:rPr sz="2800" b="1" spc="-85" dirty="0">
                <a:cs typeface="Times New Roman"/>
              </a:rPr>
              <a:t>о</a:t>
            </a:r>
            <a:r>
              <a:rPr sz="2800" b="1" dirty="0">
                <a:cs typeface="Times New Roman"/>
              </a:rPr>
              <a:t>вн</a:t>
            </a:r>
            <a:r>
              <a:rPr sz="2800" b="1" spc="-5" dirty="0">
                <a:cs typeface="Times New Roman"/>
              </a:rPr>
              <a:t>ы</a:t>
            </a:r>
            <a:r>
              <a:rPr sz="2800" b="1" dirty="0">
                <a:cs typeface="Times New Roman"/>
              </a:rPr>
              <a:t>х </a:t>
            </a:r>
            <a:r>
              <a:rPr sz="2800" b="1" spc="-5" dirty="0">
                <a:cs typeface="Times New Roman"/>
              </a:rPr>
              <a:t>г</a:t>
            </a:r>
            <a:r>
              <a:rPr sz="2800" b="1" spc="-50" dirty="0">
                <a:cs typeface="Times New Roman"/>
              </a:rPr>
              <a:t>р</a:t>
            </a:r>
            <a:r>
              <a:rPr sz="2800" b="1" dirty="0">
                <a:cs typeface="Times New Roman"/>
              </a:rPr>
              <a:t>упп, </a:t>
            </a:r>
            <a:r>
              <a:rPr sz="2800" b="1" spc="-60" dirty="0">
                <a:cs typeface="Times New Roman"/>
              </a:rPr>
              <a:t>к</a:t>
            </a:r>
            <a:r>
              <a:rPr sz="2800" b="1" dirty="0">
                <a:cs typeface="Times New Roman"/>
              </a:rPr>
              <a:t>а</a:t>
            </a:r>
            <a:r>
              <a:rPr sz="2800" b="1" spc="5" dirty="0">
                <a:cs typeface="Times New Roman"/>
              </a:rPr>
              <a:t>ж</a:t>
            </a:r>
            <a:r>
              <a:rPr sz="2800" b="1" dirty="0">
                <a:cs typeface="Times New Roman"/>
              </a:rPr>
              <a:t>дая</a:t>
            </a:r>
            <a:r>
              <a:rPr sz="2800" b="1" spc="5" dirty="0">
                <a:cs typeface="Times New Roman"/>
              </a:rPr>
              <a:t> </a:t>
            </a:r>
            <a:r>
              <a:rPr sz="2800" b="1" dirty="0">
                <a:cs typeface="Times New Roman"/>
              </a:rPr>
              <a:t>из</a:t>
            </a:r>
            <a:r>
              <a:rPr sz="2800" b="1" spc="-10" dirty="0">
                <a:cs typeface="Times New Roman"/>
              </a:rPr>
              <a:t> </a:t>
            </a:r>
            <a:r>
              <a:rPr sz="2800" b="1" spc="-50" dirty="0">
                <a:cs typeface="Times New Roman"/>
              </a:rPr>
              <a:t>ко</a:t>
            </a:r>
            <a:r>
              <a:rPr sz="2800" b="1" spc="-55" dirty="0">
                <a:cs typeface="Times New Roman"/>
              </a:rPr>
              <a:t>т</a:t>
            </a:r>
            <a:r>
              <a:rPr sz="2800" b="1" dirty="0">
                <a:cs typeface="Times New Roman"/>
              </a:rPr>
              <a:t>ор</a:t>
            </a:r>
            <a:r>
              <a:rPr sz="2800" b="1" spc="-5" dirty="0">
                <a:cs typeface="Times New Roman"/>
              </a:rPr>
              <a:t>ы</a:t>
            </a:r>
            <a:r>
              <a:rPr sz="2800" b="1" dirty="0">
                <a:cs typeface="Times New Roman"/>
              </a:rPr>
              <a:t>х и</a:t>
            </a:r>
            <a:r>
              <a:rPr sz="2800" b="1" spc="-5" dirty="0">
                <a:cs typeface="Times New Roman"/>
              </a:rPr>
              <a:t>мее</a:t>
            </a:r>
            <a:r>
              <a:rPr sz="2800" b="1" dirty="0">
                <a:cs typeface="Times New Roman"/>
              </a:rPr>
              <a:t>т</a:t>
            </a:r>
            <a:r>
              <a:rPr sz="2800" b="1" spc="5" dirty="0">
                <a:cs typeface="Times New Roman"/>
              </a:rPr>
              <a:t> </a:t>
            </a:r>
            <a:r>
              <a:rPr sz="2800" b="1" dirty="0">
                <a:cs typeface="Times New Roman"/>
              </a:rPr>
              <a:t>вп</a:t>
            </a:r>
            <a:r>
              <a:rPr sz="2800" b="1" spc="-50" dirty="0">
                <a:cs typeface="Times New Roman"/>
              </a:rPr>
              <a:t>о</a:t>
            </a:r>
            <a:r>
              <a:rPr sz="2800" b="1" spc="-5" dirty="0">
                <a:cs typeface="Times New Roman"/>
              </a:rPr>
              <a:t>л</a:t>
            </a:r>
            <a:r>
              <a:rPr sz="2800" b="1" dirty="0">
                <a:cs typeface="Times New Roman"/>
              </a:rPr>
              <a:t>не </a:t>
            </a:r>
            <a:r>
              <a:rPr sz="2800" b="1" spc="-50" dirty="0">
                <a:cs typeface="Times New Roman"/>
              </a:rPr>
              <a:t>к</a:t>
            </a:r>
            <a:r>
              <a:rPr sz="2800" b="1" dirty="0">
                <a:cs typeface="Times New Roman"/>
              </a:rPr>
              <a:t>онкр</a:t>
            </a:r>
            <a:r>
              <a:rPr sz="2800" b="1" spc="-5" dirty="0">
                <a:cs typeface="Times New Roman"/>
              </a:rPr>
              <a:t>ет</a:t>
            </a:r>
            <a:r>
              <a:rPr sz="2800" b="1" dirty="0">
                <a:cs typeface="Times New Roman"/>
              </a:rPr>
              <a:t>ную</a:t>
            </a:r>
            <a:r>
              <a:rPr sz="2800" b="1" spc="-5" dirty="0">
                <a:cs typeface="Times New Roman"/>
              </a:rPr>
              <a:t> </a:t>
            </a:r>
            <a:r>
              <a:rPr sz="2800" b="1" spc="-5">
                <a:cs typeface="Times New Roman"/>
              </a:rPr>
              <a:t>м</a:t>
            </a:r>
            <a:r>
              <a:rPr sz="2800" b="1">
                <a:cs typeface="Times New Roman"/>
              </a:rPr>
              <a:t>и</a:t>
            </a:r>
            <a:r>
              <a:rPr sz="2800" b="1" spc="-5">
                <a:cs typeface="Times New Roman"/>
              </a:rPr>
              <a:t>ше</a:t>
            </a:r>
            <a:r>
              <a:rPr sz="2800" b="1">
                <a:cs typeface="Times New Roman"/>
              </a:rPr>
              <a:t>нь:</a:t>
            </a:r>
            <a:endParaRPr lang="ru-RU" sz="2800" b="1" dirty="0">
              <a:cs typeface="Times New Roman"/>
            </a:endParaRPr>
          </a:p>
          <a:p>
            <a:pPr marL="12700">
              <a:lnSpc>
                <a:spcPct val="100000"/>
              </a:lnSpc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60" dirty="0">
                <a:cs typeface="Arial" pitchFamily="34" charset="0"/>
              </a:rPr>
              <a:t> - Б</a:t>
            </a:r>
            <a:r>
              <a:rPr lang="ru-RU" sz="2800" spc="-20" dirty="0">
                <a:cs typeface="Arial" pitchFamily="34" charset="0"/>
              </a:rPr>
              <a:t>л</a:t>
            </a:r>
            <a:r>
              <a:rPr lang="ru-RU" sz="2800" spc="-10" dirty="0">
                <a:cs typeface="Arial" pitchFamily="34" charset="0"/>
              </a:rPr>
              <a:t>о</a:t>
            </a:r>
            <a:r>
              <a:rPr lang="ru-RU" sz="2800" spc="-75" dirty="0">
                <a:cs typeface="Arial" pitchFamily="34" charset="0"/>
              </a:rPr>
              <a:t>к</a:t>
            </a:r>
            <a:r>
              <a:rPr lang="ru-RU" sz="2800" spc="-10" dirty="0">
                <a:cs typeface="Arial" pitchFamily="34" charset="0"/>
              </a:rPr>
              <a:t>а</a:t>
            </a:r>
            <a:r>
              <a:rPr lang="ru-RU" sz="2800" spc="-15" dirty="0">
                <a:cs typeface="Arial" pitchFamily="34" charset="0"/>
              </a:rPr>
              <a:t>да</a:t>
            </a:r>
            <a:r>
              <a:rPr lang="ru-RU" sz="2800" dirty="0">
                <a:cs typeface="Arial" pitchFamily="34" charset="0"/>
              </a:rPr>
              <a:t> </a:t>
            </a:r>
            <a:r>
              <a:rPr lang="ru-RU" sz="2800" spc="-15" dirty="0">
                <a:cs typeface="Arial" pitchFamily="34" charset="0"/>
              </a:rPr>
              <a:t>г</a:t>
            </a:r>
            <a:r>
              <a:rPr lang="ru-RU" sz="2800" spc="-25" dirty="0">
                <a:cs typeface="Arial" pitchFamily="34" charset="0"/>
              </a:rPr>
              <a:t>и</a:t>
            </a:r>
            <a:r>
              <a:rPr lang="ru-RU" sz="2800" spc="-45" dirty="0">
                <a:cs typeface="Arial" pitchFamily="34" charset="0"/>
              </a:rPr>
              <a:t>б</a:t>
            </a:r>
            <a:r>
              <a:rPr lang="ru-RU" sz="2800" spc="-25" dirty="0">
                <a:cs typeface="Arial" pitchFamily="34" charset="0"/>
              </a:rPr>
              <a:t>е</a:t>
            </a:r>
            <a:r>
              <a:rPr lang="ru-RU" sz="2800" spc="-20" dirty="0">
                <a:cs typeface="Arial" pitchFamily="34" charset="0"/>
              </a:rPr>
              <a:t>ли</a:t>
            </a:r>
            <a:r>
              <a:rPr lang="ru-RU" sz="2800" spc="15" dirty="0">
                <a:cs typeface="Arial" pitchFamily="34" charset="0"/>
              </a:rPr>
              <a:t> </a:t>
            </a:r>
            <a:r>
              <a:rPr lang="ru-RU" sz="2800" spc="-75" dirty="0" err="1">
                <a:cs typeface="Arial" pitchFamily="34" charset="0"/>
              </a:rPr>
              <a:t>к</a:t>
            </a:r>
            <a:r>
              <a:rPr lang="ru-RU" sz="2800" spc="-10" dirty="0" err="1">
                <a:cs typeface="Arial" pitchFamily="34" charset="0"/>
              </a:rPr>
              <a:t>а</a:t>
            </a:r>
            <a:r>
              <a:rPr lang="ru-RU" sz="2800" spc="-55" dirty="0" err="1">
                <a:cs typeface="Arial" pitchFamily="34" charset="0"/>
              </a:rPr>
              <a:t>р</a:t>
            </a:r>
            <a:r>
              <a:rPr lang="ru-RU" sz="2800" spc="-15" dirty="0" err="1">
                <a:cs typeface="Arial" pitchFamily="34" charset="0"/>
              </a:rPr>
              <a:t>д</a:t>
            </a:r>
            <a:r>
              <a:rPr lang="ru-RU" sz="2800" spc="-25" dirty="0" err="1">
                <a:cs typeface="Arial" pitchFamily="34" charset="0"/>
              </a:rPr>
              <a:t>и</a:t>
            </a:r>
            <a:r>
              <a:rPr lang="ru-RU" sz="2800" spc="-60" dirty="0" err="1">
                <a:cs typeface="Arial" pitchFamily="34" charset="0"/>
              </a:rPr>
              <a:t>о</a:t>
            </a:r>
            <a:r>
              <a:rPr lang="ru-RU" sz="2800" spc="-20" dirty="0" err="1">
                <a:cs typeface="Arial" pitchFamily="34" charset="0"/>
              </a:rPr>
              <a:t>м</a:t>
            </a:r>
            <a:r>
              <a:rPr lang="ru-RU" sz="2800" spc="-25" dirty="0" err="1">
                <a:cs typeface="Arial" pitchFamily="34" charset="0"/>
              </a:rPr>
              <a:t>и</a:t>
            </a:r>
            <a:r>
              <a:rPr lang="ru-RU" sz="2800" spc="-10" dirty="0" err="1">
                <a:cs typeface="Arial" pitchFamily="34" charset="0"/>
              </a:rPr>
              <a:t>о</a:t>
            </a:r>
            <a:r>
              <a:rPr lang="ru-RU" sz="2800" spc="-25" dirty="0" err="1">
                <a:cs typeface="Arial" pitchFamily="34" charset="0"/>
              </a:rPr>
              <a:t>ци</a:t>
            </a:r>
            <a:r>
              <a:rPr lang="ru-RU" sz="2800" spc="-60" dirty="0" err="1">
                <a:cs typeface="Arial" pitchFamily="34" charset="0"/>
              </a:rPr>
              <a:t>т</a:t>
            </a:r>
            <a:r>
              <a:rPr lang="ru-RU" sz="2800" spc="-85" dirty="0" err="1">
                <a:cs typeface="Arial" pitchFamily="34" charset="0"/>
              </a:rPr>
              <a:t>о</a:t>
            </a:r>
            <a:r>
              <a:rPr lang="ru-RU" sz="2800" spc="-20" dirty="0" err="1">
                <a:cs typeface="Arial" pitchFamily="34" charset="0"/>
              </a:rPr>
              <a:t>в</a:t>
            </a:r>
            <a:r>
              <a:rPr lang="ru-RU" sz="2800" spc="10" dirty="0">
                <a:cs typeface="Arial" pitchFamily="34" charset="0"/>
              </a:rPr>
              <a:t> </a:t>
            </a:r>
            <a:r>
              <a:rPr lang="ru-RU" sz="2800" spc="-5" dirty="0">
                <a:cs typeface="Arial" pitchFamily="34" charset="0"/>
              </a:rPr>
              <a:t>(</a:t>
            </a:r>
            <a:r>
              <a:rPr lang="ru-RU" sz="2800" spc="-25" dirty="0">
                <a:cs typeface="Arial" pitchFamily="34" charset="0"/>
              </a:rPr>
              <a:t>нек</a:t>
            </a:r>
            <a:r>
              <a:rPr lang="ru-RU" sz="2800" spc="-10" dirty="0">
                <a:cs typeface="Arial" pitchFamily="34" charset="0"/>
              </a:rPr>
              <a:t>ро</a:t>
            </a:r>
            <a:r>
              <a:rPr lang="ru-RU" sz="2800" spc="-15" dirty="0">
                <a:cs typeface="Arial" pitchFamily="34" charset="0"/>
              </a:rPr>
              <a:t>за</a:t>
            </a:r>
            <a:r>
              <a:rPr lang="ru-RU" sz="2800" spc="10" dirty="0">
                <a:cs typeface="Arial" pitchFamily="34" charset="0"/>
              </a:rPr>
              <a:t> </a:t>
            </a:r>
            <a:r>
              <a:rPr lang="ru-RU" sz="2800" spc="-20" dirty="0">
                <a:cs typeface="Arial" pitchFamily="34" charset="0"/>
              </a:rPr>
              <a:t>и</a:t>
            </a:r>
            <a:r>
              <a:rPr lang="ru-RU" sz="2800" spc="5" dirty="0">
                <a:cs typeface="Arial" pitchFamily="34" charset="0"/>
              </a:rPr>
              <a:t> </a:t>
            </a:r>
            <a:r>
              <a:rPr lang="ru-RU" sz="2800" spc="-45" dirty="0" err="1">
                <a:cs typeface="Arial" pitchFamily="34" charset="0"/>
              </a:rPr>
              <a:t>а</a:t>
            </a:r>
            <a:r>
              <a:rPr lang="ru-RU" sz="2800" spc="-25" dirty="0" err="1">
                <a:cs typeface="Arial" pitchFamily="34" charset="0"/>
              </a:rPr>
              <a:t>п</a:t>
            </a:r>
            <a:r>
              <a:rPr lang="ru-RU" sz="2800" spc="-10" dirty="0" err="1">
                <a:cs typeface="Arial" pitchFamily="34" charset="0"/>
              </a:rPr>
              <a:t>о</a:t>
            </a:r>
            <a:r>
              <a:rPr lang="ru-RU" sz="2800" spc="-25" dirty="0" err="1">
                <a:cs typeface="Arial" pitchFamily="34" charset="0"/>
              </a:rPr>
              <a:t>п</a:t>
            </a:r>
            <a:r>
              <a:rPr lang="ru-RU" sz="2800" spc="-60" dirty="0" err="1">
                <a:cs typeface="Arial" pitchFamily="34" charset="0"/>
              </a:rPr>
              <a:t>т</a:t>
            </a:r>
            <a:r>
              <a:rPr lang="ru-RU" sz="2800" spc="-10" dirty="0" err="1">
                <a:cs typeface="Arial" pitchFamily="34" charset="0"/>
              </a:rPr>
              <a:t>о</a:t>
            </a:r>
            <a:r>
              <a:rPr lang="ru-RU" sz="2800" spc="-15" dirty="0" err="1">
                <a:cs typeface="Arial" pitchFamily="34" charset="0"/>
              </a:rPr>
              <a:t>з</a:t>
            </a:r>
            <a:r>
              <a:rPr lang="ru-RU" sz="2800" spc="-10" dirty="0" err="1">
                <a:cs typeface="Arial" pitchFamily="34" charset="0"/>
              </a:rPr>
              <a:t>а</a:t>
            </a:r>
            <a:r>
              <a:rPr lang="ru-RU" sz="2800" spc="-10" dirty="0">
                <a:cs typeface="Arial" pitchFamily="34" charset="0"/>
              </a:rPr>
              <a:t>)</a:t>
            </a:r>
            <a:endParaRPr lang="ru-RU" sz="2800" dirty="0">
              <a:cs typeface="Arial" pitchFamily="34" charset="0"/>
            </a:endParaRPr>
          </a:p>
          <a:p>
            <a:pPr marL="12700" marR="159829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340" dirty="0">
                <a:cs typeface="Arial" pitchFamily="34" charset="0"/>
              </a:rPr>
              <a:t>  -    У</a:t>
            </a:r>
            <a:r>
              <a:rPr lang="ru-RU" sz="2800" spc="-20" dirty="0">
                <a:cs typeface="Arial" pitchFamily="34" charset="0"/>
              </a:rPr>
              <a:t>л</a:t>
            </a:r>
            <a:r>
              <a:rPr lang="ru-RU" sz="2800" spc="-10" dirty="0">
                <a:cs typeface="Arial" pitchFamily="34" charset="0"/>
              </a:rPr>
              <a:t>у</a:t>
            </a:r>
            <a:r>
              <a:rPr lang="ru-RU" sz="2800" spc="-25" dirty="0">
                <a:cs typeface="Arial" pitchFamily="34" charset="0"/>
              </a:rPr>
              <a:t>чшени</a:t>
            </a:r>
            <a:r>
              <a:rPr lang="ru-RU" sz="2800" spc="-15" dirty="0">
                <a:cs typeface="Arial" pitchFamily="34" charset="0"/>
              </a:rPr>
              <a:t>е</a:t>
            </a:r>
            <a:r>
              <a:rPr lang="ru-RU" sz="2800" dirty="0">
                <a:cs typeface="Arial" pitchFamily="34" charset="0"/>
              </a:rPr>
              <a:t> </a:t>
            </a:r>
            <a:r>
              <a:rPr lang="ru-RU" sz="2800" spc="-25" dirty="0">
                <a:cs typeface="Arial" pitchFamily="34" charset="0"/>
              </a:rPr>
              <a:t>н</a:t>
            </a:r>
            <a:r>
              <a:rPr lang="ru-RU" sz="2800" spc="-10" dirty="0">
                <a:cs typeface="Arial" pitchFamily="34" charset="0"/>
              </a:rPr>
              <a:t>а</a:t>
            </a:r>
            <a:r>
              <a:rPr lang="ru-RU" sz="2800" spc="-25" dirty="0">
                <a:cs typeface="Arial" pitchFamily="34" charset="0"/>
              </a:rPr>
              <a:t>с</a:t>
            </a:r>
            <a:r>
              <a:rPr lang="ru-RU" sz="2800" spc="-10" dirty="0">
                <a:cs typeface="Arial" pitchFamily="34" charset="0"/>
              </a:rPr>
              <a:t>о</a:t>
            </a:r>
            <a:r>
              <a:rPr lang="ru-RU" sz="2800" spc="-25" dirty="0">
                <a:cs typeface="Arial" pitchFamily="34" charset="0"/>
              </a:rPr>
              <a:t>сн</a:t>
            </a:r>
            <a:r>
              <a:rPr lang="ru-RU" sz="2800" spc="-10" dirty="0">
                <a:cs typeface="Arial" pitchFamily="34" charset="0"/>
              </a:rPr>
              <a:t>о</a:t>
            </a:r>
            <a:r>
              <a:rPr lang="ru-RU" sz="2800" spc="-20" dirty="0">
                <a:cs typeface="Arial" pitchFamily="34" charset="0"/>
              </a:rPr>
              <a:t>й</a:t>
            </a:r>
            <a:r>
              <a:rPr lang="ru-RU" sz="2800" spc="5" dirty="0">
                <a:cs typeface="Arial" pitchFamily="34" charset="0"/>
              </a:rPr>
              <a:t> </a:t>
            </a:r>
            <a:r>
              <a:rPr lang="ru-RU" sz="2800" spc="-95" dirty="0">
                <a:cs typeface="Arial" pitchFamily="34" charset="0"/>
              </a:rPr>
              <a:t>ф</a:t>
            </a:r>
            <a:r>
              <a:rPr lang="ru-RU" sz="2800" spc="-10" dirty="0">
                <a:cs typeface="Arial" pitchFamily="34" charset="0"/>
              </a:rPr>
              <a:t>у</a:t>
            </a:r>
            <a:r>
              <a:rPr lang="ru-RU" sz="2800" spc="-25" dirty="0">
                <a:cs typeface="Arial" pitchFamily="34" charset="0"/>
              </a:rPr>
              <a:t>нкци</a:t>
            </a:r>
            <a:r>
              <a:rPr lang="ru-RU" sz="2800" spc="-20" dirty="0">
                <a:cs typeface="Arial" pitchFamily="34" charset="0"/>
              </a:rPr>
              <a:t>и</a:t>
            </a:r>
            <a:r>
              <a:rPr lang="ru-RU" sz="2800" spc="15" dirty="0">
                <a:cs typeface="Arial" pitchFamily="34" charset="0"/>
              </a:rPr>
              <a:t> с</a:t>
            </a:r>
            <a:r>
              <a:rPr lang="ru-RU" sz="2800" spc="-25" dirty="0">
                <a:cs typeface="Arial" pitchFamily="34" charset="0"/>
              </a:rPr>
              <a:t>е</a:t>
            </a:r>
            <a:r>
              <a:rPr lang="ru-RU" sz="2800" spc="-55" dirty="0">
                <a:cs typeface="Arial" pitchFamily="34" charset="0"/>
              </a:rPr>
              <a:t>р</a:t>
            </a:r>
            <a:r>
              <a:rPr lang="ru-RU" sz="2800" spc="-15" dirty="0">
                <a:cs typeface="Arial" pitchFamily="34" charset="0"/>
              </a:rPr>
              <a:t>д</a:t>
            </a:r>
            <a:r>
              <a:rPr lang="ru-RU" sz="2800" spc="-25" dirty="0">
                <a:cs typeface="Arial" pitchFamily="34" charset="0"/>
              </a:rPr>
              <a:t>ц</a:t>
            </a:r>
            <a:r>
              <a:rPr lang="ru-RU" sz="2800" spc="-15" dirty="0">
                <a:cs typeface="Arial" pitchFamily="34" charset="0"/>
              </a:rPr>
              <a:t>а</a:t>
            </a:r>
            <a:r>
              <a:rPr lang="ru-RU" sz="2800" dirty="0">
                <a:cs typeface="Arial" pitchFamily="34" charset="0"/>
              </a:rPr>
              <a:t> </a:t>
            </a:r>
          </a:p>
          <a:p>
            <a:pPr marL="12700" marR="159829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5" dirty="0">
                <a:cs typeface="Arial" pitchFamily="34" charset="0"/>
              </a:rPr>
              <a:t>    (</a:t>
            </a:r>
            <a:r>
              <a:rPr lang="ru-RU" sz="2800" spc="-25" dirty="0">
                <a:cs typeface="Arial" pitchFamily="34" charset="0"/>
              </a:rPr>
              <a:t>п</a:t>
            </a:r>
            <a:r>
              <a:rPr lang="ru-RU" sz="2800" spc="-85" dirty="0">
                <a:cs typeface="Arial" pitchFamily="34" charset="0"/>
              </a:rPr>
              <a:t>о</a:t>
            </a:r>
            <a:r>
              <a:rPr lang="ru-RU" sz="2800" spc="-25" dirty="0">
                <a:cs typeface="Arial" pitchFamily="34" charset="0"/>
              </a:rPr>
              <a:t>выше</a:t>
            </a:r>
            <a:r>
              <a:rPr lang="ru-RU" sz="2800" spc="-20" dirty="0">
                <a:cs typeface="Arial" pitchFamily="34" charset="0"/>
              </a:rPr>
              <a:t>ние</a:t>
            </a:r>
            <a:r>
              <a:rPr lang="ru-RU" sz="2800" spc="-15" dirty="0">
                <a:cs typeface="Arial" pitchFamily="34" charset="0"/>
              </a:rPr>
              <a:t> </a:t>
            </a:r>
            <a:r>
              <a:rPr lang="ru-RU" sz="2800" spc="15" dirty="0">
                <a:cs typeface="Arial" pitchFamily="34" charset="0"/>
              </a:rPr>
              <a:t>с</a:t>
            </a:r>
            <a:r>
              <a:rPr lang="ru-RU" sz="2800" spc="-25" dirty="0">
                <a:cs typeface="Arial" pitchFamily="34" charset="0"/>
              </a:rPr>
              <a:t>е</a:t>
            </a:r>
            <a:r>
              <a:rPr lang="ru-RU" sz="2800" spc="-55" dirty="0">
                <a:cs typeface="Arial" pitchFamily="34" charset="0"/>
              </a:rPr>
              <a:t>р</a:t>
            </a:r>
            <a:r>
              <a:rPr lang="ru-RU" sz="2800" spc="-15" dirty="0">
                <a:cs typeface="Arial" pitchFamily="34" charset="0"/>
              </a:rPr>
              <a:t>д</a:t>
            </a:r>
            <a:r>
              <a:rPr lang="ru-RU" sz="2800" spc="-95" dirty="0">
                <a:cs typeface="Arial" pitchFamily="34" charset="0"/>
              </a:rPr>
              <a:t>е</a:t>
            </a:r>
            <a:r>
              <a:rPr lang="ru-RU" sz="2800" spc="-25" dirty="0">
                <a:cs typeface="Arial" pitchFamily="34" charset="0"/>
              </a:rPr>
              <a:t>чн</a:t>
            </a:r>
            <a:r>
              <a:rPr lang="ru-RU" sz="2800" spc="-10" dirty="0">
                <a:cs typeface="Arial" pitchFamily="34" charset="0"/>
              </a:rPr>
              <a:t>о</a:t>
            </a:r>
            <a:r>
              <a:rPr lang="ru-RU" sz="2800" spc="-85" dirty="0">
                <a:cs typeface="Arial" pitchFamily="34" charset="0"/>
              </a:rPr>
              <a:t>г</a:t>
            </a:r>
            <a:r>
              <a:rPr lang="ru-RU" sz="2800" spc="-15" dirty="0">
                <a:cs typeface="Arial" pitchFamily="34" charset="0"/>
              </a:rPr>
              <a:t>о</a:t>
            </a:r>
            <a:r>
              <a:rPr lang="ru-RU" sz="2800" spc="10" dirty="0">
                <a:cs typeface="Arial" pitchFamily="34" charset="0"/>
              </a:rPr>
              <a:t> </a:t>
            </a:r>
            <a:r>
              <a:rPr lang="ru-RU" sz="2800" spc="-20" dirty="0">
                <a:cs typeface="Arial" pitchFamily="34" charset="0"/>
              </a:rPr>
              <a:t>вы</a:t>
            </a:r>
            <a:r>
              <a:rPr lang="ru-RU" sz="2800" spc="-10" dirty="0">
                <a:cs typeface="Arial" pitchFamily="34" charset="0"/>
              </a:rPr>
              <a:t>бро</a:t>
            </a:r>
            <a:r>
              <a:rPr lang="ru-RU" sz="2800" spc="15" dirty="0">
                <a:cs typeface="Arial" pitchFamily="34" charset="0"/>
              </a:rPr>
              <a:t>с</a:t>
            </a:r>
            <a:r>
              <a:rPr lang="ru-RU" sz="2800" spc="-15" dirty="0">
                <a:cs typeface="Arial" pitchFamily="34" charset="0"/>
              </a:rPr>
              <a:t>а</a:t>
            </a:r>
            <a:r>
              <a:rPr lang="ru-RU" sz="2800" dirty="0">
                <a:cs typeface="Arial" pitchFamily="34" charset="0"/>
              </a:rPr>
              <a:t> </a:t>
            </a:r>
            <a:r>
              <a:rPr lang="ru-RU" sz="2800" spc="-20" dirty="0">
                <a:cs typeface="Arial" pitchFamily="34" charset="0"/>
              </a:rPr>
              <a:t>и</a:t>
            </a:r>
            <a:r>
              <a:rPr lang="ru-RU" sz="2800" spc="5" dirty="0">
                <a:cs typeface="Arial" pitchFamily="34" charset="0"/>
              </a:rPr>
              <a:t> </a:t>
            </a:r>
          </a:p>
          <a:p>
            <a:pPr marL="12700" marR="159829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5" dirty="0">
                <a:cs typeface="Arial" pitchFamily="34" charset="0"/>
              </a:rPr>
              <a:t>                     </a:t>
            </a:r>
            <a:r>
              <a:rPr lang="ru-RU" sz="2800" spc="-15" dirty="0">
                <a:cs typeface="Arial" pitchFamily="34" charset="0"/>
              </a:rPr>
              <a:t>р</a:t>
            </a:r>
            <a:r>
              <a:rPr lang="ru-RU" sz="2800" spc="15" dirty="0">
                <a:cs typeface="Arial" pitchFamily="34" charset="0"/>
              </a:rPr>
              <a:t>е</a:t>
            </a:r>
            <a:r>
              <a:rPr lang="ru-RU" sz="2800" spc="-25" dirty="0">
                <a:cs typeface="Arial" pitchFamily="34" charset="0"/>
              </a:rPr>
              <a:t>син</a:t>
            </a:r>
            <a:r>
              <a:rPr lang="ru-RU" sz="2800" spc="-10" dirty="0">
                <a:cs typeface="Arial" pitchFamily="34" charset="0"/>
              </a:rPr>
              <a:t>хро</a:t>
            </a:r>
            <a:r>
              <a:rPr lang="ru-RU" sz="2800" spc="-25" dirty="0">
                <a:cs typeface="Arial" pitchFamily="34" charset="0"/>
              </a:rPr>
              <a:t>ни</a:t>
            </a:r>
            <a:r>
              <a:rPr lang="ru-RU" sz="2800" spc="-15" dirty="0">
                <a:cs typeface="Arial" pitchFamily="34" charset="0"/>
              </a:rPr>
              <a:t>з</a:t>
            </a:r>
            <a:r>
              <a:rPr lang="ru-RU" sz="2800" spc="-10" dirty="0">
                <a:cs typeface="Arial" pitchFamily="34" charset="0"/>
              </a:rPr>
              <a:t>а</a:t>
            </a:r>
            <a:r>
              <a:rPr lang="ru-RU" sz="2800" spc="-25" dirty="0">
                <a:cs typeface="Arial" pitchFamily="34" charset="0"/>
              </a:rPr>
              <a:t>ци</a:t>
            </a:r>
            <a:r>
              <a:rPr lang="ru-RU" sz="2800" spc="-20" dirty="0">
                <a:cs typeface="Arial" pitchFamily="34" charset="0"/>
              </a:rPr>
              <a:t>я</a:t>
            </a:r>
            <a:r>
              <a:rPr lang="ru-RU" sz="2800" spc="5" dirty="0">
                <a:cs typeface="Arial" pitchFamily="34" charset="0"/>
              </a:rPr>
              <a:t> </a:t>
            </a:r>
            <a:r>
              <a:rPr lang="ru-RU" sz="2800" spc="15" dirty="0">
                <a:cs typeface="Arial" pitchFamily="34" charset="0"/>
              </a:rPr>
              <a:t>с</a:t>
            </a:r>
            <a:r>
              <a:rPr lang="ru-RU" sz="2800" spc="-25" dirty="0">
                <a:cs typeface="Arial" pitchFamily="34" charset="0"/>
              </a:rPr>
              <a:t>е</a:t>
            </a:r>
            <a:r>
              <a:rPr lang="ru-RU" sz="2800" spc="-55" dirty="0">
                <a:cs typeface="Arial" pitchFamily="34" charset="0"/>
              </a:rPr>
              <a:t>р</a:t>
            </a:r>
            <a:r>
              <a:rPr lang="ru-RU" sz="2800" spc="-15" dirty="0">
                <a:cs typeface="Arial" pitchFamily="34" charset="0"/>
              </a:rPr>
              <a:t>д</a:t>
            </a:r>
            <a:r>
              <a:rPr lang="ru-RU" sz="2800" spc="-95" dirty="0">
                <a:cs typeface="Arial" pitchFamily="34" charset="0"/>
              </a:rPr>
              <a:t>е</a:t>
            </a:r>
            <a:r>
              <a:rPr lang="ru-RU" sz="2800" spc="-25" dirty="0">
                <a:cs typeface="Arial" pitchFamily="34" charset="0"/>
              </a:rPr>
              <a:t>чн</a:t>
            </a:r>
            <a:r>
              <a:rPr lang="ru-RU" sz="2800" spc="-10" dirty="0">
                <a:cs typeface="Arial" pitchFamily="34" charset="0"/>
              </a:rPr>
              <a:t>ой</a:t>
            </a:r>
            <a:r>
              <a:rPr lang="ru-RU" sz="2800" spc="-5" dirty="0">
                <a:cs typeface="Arial" pitchFamily="34" charset="0"/>
              </a:rPr>
              <a:t> </a:t>
            </a:r>
            <a:r>
              <a:rPr lang="ru-RU" sz="2800" spc="-15" dirty="0">
                <a:cs typeface="Arial" pitchFamily="34" charset="0"/>
              </a:rPr>
              <a:t>д</a:t>
            </a:r>
            <a:r>
              <a:rPr lang="ru-RU" sz="2800" spc="-25" dirty="0">
                <a:cs typeface="Arial" pitchFamily="34" charset="0"/>
              </a:rPr>
              <a:t>еяте</a:t>
            </a:r>
            <a:r>
              <a:rPr lang="ru-RU" sz="2800" spc="-20" dirty="0">
                <a:cs typeface="Arial" pitchFamily="34" charset="0"/>
              </a:rPr>
              <a:t>ль</a:t>
            </a:r>
            <a:r>
              <a:rPr lang="ru-RU" sz="2800" spc="-25" dirty="0">
                <a:cs typeface="Arial" pitchFamily="34" charset="0"/>
              </a:rPr>
              <a:t>н</a:t>
            </a:r>
            <a:r>
              <a:rPr lang="ru-RU" sz="2800" spc="-10" dirty="0">
                <a:cs typeface="Arial" pitchFamily="34" charset="0"/>
              </a:rPr>
              <a:t>о</a:t>
            </a:r>
            <a:r>
              <a:rPr lang="ru-RU" sz="2800" spc="-25" dirty="0">
                <a:cs typeface="Arial" pitchFamily="34" charset="0"/>
              </a:rPr>
              <a:t>сти</a:t>
            </a:r>
            <a:r>
              <a:rPr lang="ru-RU" sz="2800" spc="-5" dirty="0">
                <a:cs typeface="Arial" pitchFamily="34" charset="0"/>
              </a:rPr>
              <a:t>)</a:t>
            </a:r>
            <a:endParaRPr lang="ru-RU" sz="2800" dirty="0">
              <a:cs typeface="Arial" pitchFamily="34" charset="0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254" dirty="0">
                <a:cs typeface="Arial" pitchFamily="34" charset="0"/>
              </a:rPr>
              <a:t>  -  У</a:t>
            </a:r>
            <a:r>
              <a:rPr lang="ru-RU" sz="2800" spc="-20" dirty="0">
                <a:cs typeface="Arial" pitchFamily="34" charset="0"/>
              </a:rPr>
              <a:t>м</a:t>
            </a:r>
            <a:r>
              <a:rPr lang="ru-RU" sz="2800" spc="-25" dirty="0">
                <a:cs typeface="Arial" pitchFamily="34" charset="0"/>
              </a:rPr>
              <a:t>еньшени</a:t>
            </a:r>
            <a:r>
              <a:rPr lang="ru-RU" sz="2800" spc="-15" dirty="0">
                <a:cs typeface="Arial" pitchFamily="34" charset="0"/>
              </a:rPr>
              <a:t>е</a:t>
            </a:r>
            <a:r>
              <a:rPr lang="ru-RU" sz="2800" spc="10" dirty="0">
                <a:cs typeface="Arial" pitchFamily="34" charset="0"/>
              </a:rPr>
              <a:t> </a:t>
            </a:r>
            <a:r>
              <a:rPr lang="ru-RU" sz="2800" spc="-15" dirty="0" err="1">
                <a:cs typeface="Arial" pitchFamily="34" charset="0"/>
              </a:rPr>
              <a:t>р</a:t>
            </a:r>
            <a:r>
              <a:rPr lang="ru-RU" sz="2800" spc="-25" dirty="0" err="1">
                <a:cs typeface="Arial" pitchFamily="34" charset="0"/>
              </a:rPr>
              <a:t>е</a:t>
            </a:r>
            <a:r>
              <a:rPr lang="ru-RU" sz="2800" spc="-55" dirty="0" err="1">
                <a:cs typeface="Arial" pitchFamily="34" charset="0"/>
              </a:rPr>
              <a:t>м</a:t>
            </a:r>
            <a:r>
              <a:rPr lang="ru-RU" sz="2800" spc="-95" dirty="0" err="1">
                <a:cs typeface="Arial" pitchFamily="34" charset="0"/>
              </a:rPr>
              <a:t>о</a:t>
            </a:r>
            <a:r>
              <a:rPr lang="ru-RU" sz="2800" spc="-15" dirty="0" err="1">
                <a:cs typeface="Arial" pitchFamily="34" charset="0"/>
              </a:rPr>
              <a:t>д</a:t>
            </a:r>
            <a:r>
              <a:rPr lang="ru-RU" sz="2800" spc="-25" dirty="0" err="1">
                <a:cs typeface="Arial" pitchFamily="34" charset="0"/>
              </a:rPr>
              <a:t>е</a:t>
            </a:r>
            <a:r>
              <a:rPr lang="ru-RU" sz="2800" spc="-20" dirty="0" err="1">
                <a:cs typeface="Arial" pitchFamily="34" charset="0"/>
              </a:rPr>
              <a:t>л</a:t>
            </a:r>
            <a:r>
              <a:rPr lang="ru-RU" sz="2800" spc="-25" dirty="0" err="1">
                <a:cs typeface="Arial" pitchFamily="34" charset="0"/>
              </a:rPr>
              <a:t>и</a:t>
            </a:r>
            <a:r>
              <a:rPr lang="ru-RU" sz="2800" spc="-15" dirty="0" err="1">
                <a:cs typeface="Arial" pitchFamily="34" charset="0"/>
              </a:rPr>
              <a:t>р</a:t>
            </a:r>
            <a:r>
              <a:rPr lang="ru-RU" sz="2800" spc="-85" dirty="0" err="1">
                <a:cs typeface="Arial" pitchFamily="34" charset="0"/>
              </a:rPr>
              <a:t>о</a:t>
            </a:r>
            <a:r>
              <a:rPr lang="ru-RU" sz="2800" spc="-20" dirty="0" err="1">
                <a:cs typeface="Arial" pitchFamily="34" charset="0"/>
              </a:rPr>
              <a:t>в</a:t>
            </a:r>
            <a:r>
              <a:rPr lang="ru-RU" sz="2800" spc="-10" dirty="0" err="1">
                <a:cs typeface="Arial" pitchFamily="34" charset="0"/>
              </a:rPr>
              <a:t>а</a:t>
            </a:r>
            <a:r>
              <a:rPr lang="ru-RU" sz="2800" spc="-25" dirty="0" err="1">
                <a:cs typeface="Arial" pitchFamily="34" charset="0"/>
              </a:rPr>
              <a:t>ни</a:t>
            </a:r>
            <a:r>
              <a:rPr lang="ru-RU" sz="2800" spc="-20" dirty="0" err="1">
                <a:cs typeface="Arial" pitchFamily="34" charset="0"/>
              </a:rPr>
              <a:t>я</a:t>
            </a:r>
            <a:r>
              <a:rPr lang="ru-RU" sz="2800" spc="15" dirty="0">
                <a:cs typeface="Arial" pitchFamily="34" charset="0"/>
              </a:rPr>
              <a:t> с</a:t>
            </a:r>
            <a:r>
              <a:rPr lang="ru-RU" sz="2800" spc="-25" dirty="0">
                <a:cs typeface="Arial" pitchFamily="34" charset="0"/>
              </a:rPr>
              <a:t>е</a:t>
            </a:r>
            <a:r>
              <a:rPr lang="ru-RU" sz="2800" spc="-55" dirty="0">
                <a:cs typeface="Arial" pitchFamily="34" charset="0"/>
              </a:rPr>
              <a:t>р</a:t>
            </a:r>
            <a:r>
              <a:rPr lang="ru-RU" sz="2800" spc="-15" dirty="0">
                <a:cs typeface="Arial" pitchFamily="34" charset="0"/>
              </a:rPr>
              <a:t>д</a:t>
            </a:r>
            <a:r>
              <a:rPr lang="ru-RU" sz="2800" spc="-25" dirty="0">
                <a:cs typeface="Arial" pitchFamily="34" charset="0"/>
              </a:rPr>
              <a:t>ц</a:t>
            </a:r>
            <a:r>
              <a:rPr lang="ru-RU" sz="2800" spc="-15" dirty="0">
                <a:cs typeface="Arial" pitchFamily="34" charset="0"/>
              </a:rPr>
              <a:t>а</a:t>
            </a:r>
            <a:r>
              <a:rPr lang="ru-RU" sz="2800" dirty="0">
                <a:cs typeface="Arial" pitchFamily="34" charset="0"/>
              </a:rPr>
              <a:t> </a:t>
            </a:r>
            <a:r>
              <a:rPr lang="ru-RU" sz="2800" spc="-5" dirty="0">
                <a:cs typeface="Arial" pitchFamily="34" charset="0"/>
              </a:rPr>
              <a:t>(</a:t>
            </a:r>
            <a:r>
              <a:rPr lang="ru-RU" sz="2800" spc="-15" dirty="0">
                <a:cs typeface="Arial" pitchFamily="34" charset="0"/>
              </a:rPr>
              <a:t>д</a:t>
            </a:r>
            <a:r>
              <a:rPr lang="ru-RU" sz="2800" spc="-25" dirty="0">
                <a:cs typeface="Arial" pitchFamily="34" charset="0"/>
              </a:rPr>
              <a:t>и</a:t>
            </a:r>
            <a:r>
              <a:rPr lang="ru-RU" sz="2800" spc="-20" dirty="0">
                <a:cs typeface="Arial" pitchFamily="34" charset="0"/>
              </a:rPr>
              <a:t>л</a:t>
            </a:r>
            <a:r>
              <a:rPr lang="ru-RU" sz="2800" spc="-85" dirty="0">
                <a:cs typeface="Arial" pitchFamily="34" charset="0"/>
              </a:rPr>
              <a:t>а</a:t>
            </a:r>
            <a:r>
              <a:rPr lang="ru-RU" sz="2800" spc="15" dirty="0">
                <a:cs typeface="Arial" pitchFamily="34" charset="0"/>
              </a:rPr>
              <a:t>т</a:t>
            </a:r>
            <a:r>
              <a:rPr lang="ru-RU" sz="2800" spc="-10" dirty="0">
                <a:cs typeface="Arial" pitchFamily="34" charset="0"/>
              </a:rPr>
              <a:t>а</a:t>
            </a:r>
            <a:r>
              <a:rPr lang="ru-RU" sz="2800" spc="-25" dirty="0">
                <a:cs typeface="Arial" pitchFamily="34" charset="0"/>
              </a:rPr>
              <a:t>ци</a:t>
            </a:r>
            <a:r>
              <a:rPr lang="ru-RU" sz="2800" spc="-20" dirty="0">
                <a:cs typeface="Arial" pitchFamily="34" charset="0"/>
              </a:rPr>
              <a:t>и</a:t>
            </a:r>
            <a:r>
              <a:rPr lang="ru-RU" sz="2800" spc="15" dirty="0">
                <a:cs typeface="Arial" pitchFamily="34" charset="0"/>
              </a:rPr>
              <a:t> </a:t>
            </a:r>
            <a:r>
              <a:rPr lang="ru-RU" sz="2800" spc="-75" dirty="0">
                <a:cs typeface="Arial" pitchFamily="34" charset="0"/>
              </a:rPr>
              <a:t>к</a:t>
            </a:r>
            <a:r>
              <a:rPr lang="ru-RU" sz="2800" spc="-10" dirty="0">
                <a:cs typeface="Arial" pitchFamily="34" charset="0"/>
              </a:rPr>
              <a:t>а</a:t>
            </a:r>
            <a:r>
              <a:rPr lang="ru-RU" sz="2800" spc="-20" dirty="0">
                <a:cs typeface="Arial" pitchFamily="34" charset="0"/>
              </a:rPr>
              <a:t>м</a:t>
            </a:r>
            <a:r>
              <a:rPr lang="ru-RU" sz="2800" spc="-25" dirty="0">
                <a:cs typeface="Arial" pitchFamily="34" charset="0"/>
              </a:rPr>
              <a:t>е</a:t>
            </a:r>
            <a:r>
              <a:rPr lang="ru-RU" sz="2800" spc="-15" dirty="0">
                <a:cs typeface="Arial" pitchFamily="34" charset="0"/>
              </a:rPr>
              <a:t>р</a:t>
            </a:r>
            <a:r>
              <a:rPr lang="ru-RU" sz="2800" spc="-10" dirty="0">
                <a:cs typeface="Arial" pitchFamily="34" charset="0"/>
              </a:rPr>
              <a:t>)</a:t>
            </a:r>
            <a:endParaRPr lang="ru-RU" sz="2800" dirty="0">
              <a:cs typeface="Arial" pitchFamily="34" charset="0"/>
            </a:endParaRPr>
          </a:p>
          <a:p>
            <a:pPr marL="12700" marR="216852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-254" dirty="0">
                <a:cs typeface="Arial" pitchFamily="34" charset="0"/>
              </a:rPr>
              <a:t>  -  У</a:t>
            </a:r>
            <a:r>
              <a:rPr lang="ru-RU" sz="2800" spc="-20" dirty="0">
                <a:cs typeface="Arial" pitchFamily="34" charset="0"/>
              </a:rPr>
              <a:t>в</a:t>
            </a:r>
            <a:r>
              <a:rPr lang="ru-RU" sz="2800" spc="-25" dirty="0">
                <a:cs typeface="Arial" pitchFamily="34" charset="0"/>
              </a:rPr>
              <a:t>е</a:t>
            </a:r>
            <a:r>
              <a:rPr lang="ru-RU" sz="2800" spc="-20" dirty="0">
                <a:cs typeface="Arial" pitchFamily="34" charset="0"/>
              </a:rPr>
              <a:t>л</a:t>
            </a:r>
            <a:r>
              <a:rPr lang="ru-RU" sz="2800" spc="-25" dirty="0">
                <a:cs typeface="Arial" pitchFamily="34" charset="0"/>
              </a:rPr>
              <a:t>ичени</a:t>
            </a:r>
            <a:r>
              <a:rPr lang="ru-RU" sz="2800" spc="-15" dirty="0">
                <a:cs typeface="Arial" pitchFamily="34" charset="0"/>
              </a:rPr>
              <a:t>е</a:t>
            </a:r>
            <a:r>
              <a:rPr lang="ru-RU" sz="2800" spc="10" dirty="0">
                <a:cs typeface="Arial" pitchFamily="34" charset="0"/>
              </a:rPr>
              <a:t> </a:t>
            </a:r>
            <a:r>
              <a:rPr lang="ru-RU" sz="2800" spc="-25" dirty="0">
                <a:cs typeface="Arial" pitchFamily="34" charset="0"/>
              </a:rPr>
              <a:t>жи</a:t>
            </a:r>
            <a:r>
              <a:rPr lang="ru-RU" sz="2800" spc="-15" dirty="0">
                <a:cs typeface="Arial" pitchFamily="34" charset="0"/>
              </a:rPr>
              <a:t>з</a:t>
            </a:r>
            <a:r>
              <a:rPr lang="ru-RU" sz="2800" spc="-25" dirty="0">
                <a:cs typeface="Arial" pitchFamily="34" charset="0"/>
              </a:rPr>
              <a:t>н</a:t>
            </a:r>
            <a:r>
              <a:rPr lang="ru-RU" sz="2800" spc="15" dirty="0">
                <a:cs typeface="Arial" pitchFamily="34" charset="0"/>
              </a:rPr>
              <a:t>е</a:t>
            </a:r>
            <a:r>
              <a:rPr lang="ru-RU" sz="2800" spc="-25" dirty="0">
                <a:cs typeface="Arial" pitchFamily="34" charset="0"/>
              </a:rPr>
              <a:t>сп</a:t>
            </a:r>
            <a:r>
              <a:rPr lang="ru-RU" sz="2800" spc="-10" dirty="0">
                <a:cs typeface="Arial" pitchFamily="34" charset="0"/>
              </a:rPr>
              <a:t>о</a:t>
            </a:r>
            <a:r>
              <a:rPr lang="ru-RU" sz="2800" spc="-25" dirty="0">
                <a:cs typeface="Arial" pitchFamily="34" charset="0"/>
              </a:rPr>
              <a:t>с</a:t>
            </a:r>
            <a:r>
              <a:rPr lang="ru-RU" sz="2800" spc="-10" dirty="0">
                <a:cs typeface="Arial" pitchFamily="34" charset="0"/>
              </a:rPr>
              <a:t>об</a:t>
            </a:r>
            <a:r>
              <a:rPr lang="ru-RU" sz="2800" spc="-25" dirty="0">
                <a:cs typeface="Arial" pitchFamily="34" charset="0"/>
              </a:rPr>
              <a:t>н</a:t>
            </a:r>
            <a:r>
              <a:rPr lang="ru-RU" sz="2800" spc="-10" dirty="0">
                <a:cs typeface="Arial" pitchFamily="34" charset="0"/>
              </a:rPr>
              <a:t>о</a:t>
            </a:r>
            <a:r>
              <a:rPr lang="ru-RU" sz="2800" spc="-85" dirty="0">
                <a:cs typeface="Arial" pitchFamily="34" charset="0"/>
              </a:rPr>
              <a:t>г</a:t>
            </a:r>
            <a:r>
              <a:rPr lang="ru-RU" sz="2800" spc="-15" dirty="0">
                <a:cs typeface="Arial" pitchFamily="34" charset="0"/>
              </a:rPr>
              <a:t>о</a:t>
            </a:r>
            <a:r>
              <a:rPr lang="ru-RU" sz="2800" dirty="0">
                <a:cs typeface="Arial" pitchFamily="34" charset="0"/>
              </a:rPr>
              <a:t> </a:t>
            </a:r>
            <a:r>
              <a:rPr lang="ru-RU" sz="2800" spc="-20" dirty="0">
                <a:cs typeface="Arial" pitchFamily="34" charset="0"/>
              </a:rPr>
              <a:t>м</a:t>
            </a:r>
            <a:r>
              <a:rPr lang="ru-RU" sz="2800" spc="-25" dirty="0">
                <a:cs typeface="Arial" pitchFamily="34" charset="0"/>
              </a:rPr>
              <a:t>и</a:t>
            </a:r>
            <a:r>
              <a:rPr lang="ru-RU" sz="2800" spc="-10" dirty="0">
                <a:cs typeface="Arial" pitchFamily="34" charset="0"/>
              </a:rPr>
              <a:t>о</a:t>
            </a:r>
            <a:r>
              <a:rPr lang="ru-RU" sz="2800" spc="-75" dirty="0">
                <a:cs typeface="Arial" pitchFamily="34" charset="0"/>
              </a:rPr>
              <a:t>к</a:t>
            </a:r>
            <a:r>
              <a:rPr lang="ru-RU" sz="2800" spc="-10" dirty="0">
                <a:cs typeface="Arial" pitchFamily="34" charset="0"/>
              </a:rPr>
              <a:t>а</a:t>
            </a:r>
            <a:r>
              <a:rPr lang="ru-RU" sz="2800" spc="-55" dirty="0">
                <a:cs typeface="Arial" pitchFamily="34" charset="0"/>
              </a:rPr>
              <a:t>р</a:t>
            </a:r>
            <a:r>
              <a:rPr lang="ru-RU" sz="2800" spc="-15" dirty="0">
                <a:cs typeface="Arial" pitchFamily="34" charset="0"/>
              </a:rPr>
              <a:t>да</a:t>
            </a:r>
            <a:r>
              <a:rPr lang="ru-RU" sz="2800" spc="10" dirty="0">
                <a:cs typeface="Arial" pitchFamily="34" charset="0"/>
              </a:rPr>
              <a:t> </a:t>
            </a:r>
          </a:p>
          <a:p>
            <a:pPr marL="12700" marR="216852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tabLst>
                <a:tab pos="355600" algn="l"/>
              </a:tabLst>
            </a:pPr>
            <a:r>
              <a:rPr lang="ru-RU" sz="2800" spc="10" dirty="0">
                <a:cs typeface="Arial" pitchFamily="34" charset="0"/>
              </a:rPr>
              <a:t>                              </a:t>
            </a:r>
            <a:r>
              <a:rPr lang="ru-RU" sz="2800" spc="-5" dirty="0">
                <a:cs typeface="Arial" pitchFamily="34" charset="0"/>
              </a:rPr>
              <a:t>(</a:t>
            </a:r>
            <a:r>
              <a:rPr lang="ru-RU" sz="2800" spc="-20" dirty="0">
                <a:cs typeface="Arial" pitchFamily="34" charset="0"/>
              </a:rPr>
              <a:t>вы</a:t>
            </a:r>
            <a:r>
              <a:rPr lang="ru-RU" sz="2800" spc="-120" dirty="0">
                <a:cs typeface="Arial" pitchFamily="34" charset="0"/>
              </a:rPr>
              <a:t>х</a:t>
            </a:r>
            <a:r>
              <a:rPr lang="ru-RU" sz="2800" spc="-95" dirty="0">
                <a:cs typeface="Arial" pitchFamily="34" charset="0"/>
              </a:rPr>
              <a:t>о</a:t>
            </a:r>
            <a:r>
              <a:rPr lang="ru-RU" sz="2800" spc="-15" dirty="0">
                <a:cs typeface="Arial" pitchFamily="34" charset="0"/>
              </a:rPr>
              <a:t>д</a:t>
            </a:r>
            <a:r>
              <a:rPr lang="ru-RU" sz="2800" spc="-10" dirty="0">
                <a:cs typeface="Arial" pitchFamily="34" charset="0"/>
              </a:rPr>
              <a:t> </a:t>
            </a:r>
            <a:r>
              <a:rPr lang="ru-RU" sz="2800" spc="-75" dirty="0" err="1">
                <a:cs typeface="Arial" pitchFamily="34" charset="0"/>
              </a:rPr>
              <a:t>к</a:t>
            </a:r>
            <a:r>
              <a:rPr lang="ru-RU" sz="2800" spc="-10" dirty="0" err="1">
                <a:cs typeface="Arial" pitchFamily="34" charset="0"/>
              </a:rPr>
              <a:t>а</a:t>
            </a:r>
            <a:r>
              <a:rPr lang="ru-RU" sz="2800" spc="-55" dirty="0" err="1">
                <a:cs typeface="Arial" pitchFamily="34" charset="0"/>
              </a:rPr>
              <a:t>р</a:t>
            </a:r>
            <a:r>
              <a:rPr lang="ru-RU" sz="2800" spc="-15" dirty="0" err="1">
                <a:cs typeface="Arial" pitchFamily="34" charset="0"/>
              </a:rPr>
              <a:t>д</a:t>
            </a:r>
            <a:r>
              <a:rPr lang="ru-RU" sz="2800" spc="-25" dirty="0" err="1">
                <a:cs typeface="Arial" pitchFamily="34" charset="0"/>
              </a:rPr>
              <a:t>и</a:t>
            </a:r>
            <a:r>
              <a:rPr lang="ru-RU" sz="2800" spc="-60" dirty="0" err="1">
                <a:cs typeface="Arial" pitchFamily="34" charset="0"/>
              </a:rPr>
              <a:t>о</a:t>
            </a:r>
            <a:r>
              <a:rPr lang="ru-RU" sz="2800" spc="-20" dirty="0" err="1">
                <a:cs typeface="Arial" pitchFamily="34" charset="0"/>
              </a:rPr>
              <a:t>м</a:t>
            </a:r>
            <a:r>
              <a:rPr lang="ru-RU" sz="2800" spc="-25" dirty="0" err="1">
                <a:cs typeface="Arial" pitchFamily="34" charset="0"/>
              </a:rPr>
              <a:t>и</a:t>
            </a:r>
            <a:r>
              <a:rPr lang="ru-RU" sz="2800" spc="-10" dirty="0" err="1">
                <a:cs typeface="Arial" pitchFamily="34" charset="0"/>
              </a:rPr>
              <a:t>о</a:t>
            </a:r>
            <a:r>
              <a:rPr lang="ru-RU" sz="2800" spc="-25" dirty="0" err="1">
                <a:cs typeface="Arial" pitchFamily="34" charset="0"/>
              </a:rPr>
              <a:t>ци</a:t>
            </a:r>
            <a:r>
              <a:rPr lang="ru-RU" sz="2800" spc="-60" dirty="0" err="1">
                <a:cs typeface="Arial" pitchFamily="34" charset="0"/>
              </a:rPr>
              <a:t>т</a:t>
            </a:r>
            <a:r>
              <a:rPr lang="ru-RU" sz="2800" spc="-85" dirty="0" err="1">
                <a:cs typeface="Arial" pitchFamily="34" charset="0"/>
              </a:rPr>
              <a:t>о</a:t>
            </a:r>
            <a:r>
              <a:rPr lang="ru-RU" sz="2800" spc="-20" dirty="0" err="1">
                <a:cs typeface="Arial" pitchFamily="34" charset="0"/>
              </a:rPr>
              <a:t>в</a:t>
            </a:r>
            <a:r>
              <a:rPr lang="ru-RU" sz="2800" spc="20" dirty="0">
                <a:cs typeface="Arial" pitchFamily="34" charset="0"/>
              </a:rPr>
              <a:t> </a:t>
            </a:r>
            <a:r>
              <a:rPr lang="ru-RU" sz="2800" spc="-25" dirty="0">
                <a:cs typeface="Arial" pitchFamily="34" charset="0"/>
              </a:rPr>
              <a:t>и</a:t>
            </a:r>
            <a:r>
              <a:rPr lang="ru-RU" sz="2800" spc="-15" dirty="0">
                <a:cs typeface="Arial" pitchFamily="34" charset="0"/>
              </a:rPr>
              <a:t>з</a:t>
            </a:r>
            <a:r>
              <a:rPr lang="ru-RU" sz="2800" dirty="0">
                <a:cs typeface="Arial" pitchFamily="34" charset="0"/>
              </a:rPr>
              <a:t> </a:t>
            </a:r>
            <a:r>
              <a:rPr lang="ru-RU" sz="2800" spc="-10" dirty="0">
                <a:cs typeface="Arial" pitchFamily="34" charset="0"/>
              </a:rPr>
              <a:t>«</a:t>
            </a:r>
            <a:r>
              <a:rPr lang="ru-RU" sz="2800" spc="-25" dirty="0">
                <a:cs typeface="Arial" pitchFamily="34" charset="0"/>
              </a:rPr>
              <a:t>спячки</a:t>
            </a:r>
            <a:r>
              <a:rPr lang="ru-RU" sz="2800" spc="-10" dirty="0">
                <a:cs typeface="Arial" pitchFamily="34" charset="0"/>
              </a:rPr>
              <a:t>»</a:t>
            </a:r>
            <a:r>
              <a:rPr lang="ru-RU" sz="2800" spc="-5" dirty="0">
                <a:cs typeface="Arial" pitchFamily="34" charset="0"/>
              </a:rPr>
              <a:t>)</a:t>
            </a:r>
            <a:endParaRPr lang="ru-RU" sz="2800" dirty="0"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lang="ru-RU" sz="2800" dirty="0">
              <a:cs typeface="Arial" pitchFamily="34" charset="0"/>
            </a:endParaRPr>
          </a:p>
          <a:p>
            <a:pPr marL="41275" algn="ctr">
              <a:lnSpc>
                <a:spcPct val="100000"/>
              </a:lnSpc>
            </a:pPr>
            <a:r>
              <a:rPr lang="ru-RU" sz="2800" spc="-15" dirty="0">
                <a:cs typeface="Arial" pitchFamily="34" charset="0"/>
              </a:rPr>
              <a:t>Д</a:t>
            </a:r>
            <a:r>
              <a:rPr lang="ru-RU" sz="2800" spc="-10" dirty="0">
                <a:cs typeface="Arial" pitchFamily="34" charset="0"/>
              </a:rPr>
              <a:t>о</a:t>
            </a:r>
            <a:r>
              <a:rPr lang="ru-RU" sz="2800" spc="-25" dirty="0">
                <a:cs typeface="Arial" pitchFamily="34" charset="0"/>
              </a:rPr>
              <a:t>с</a:t>
            </a:r>
            <a:r>
              <a:rPr lang="ru-RU" sz="2800" spc="-20" dirty="0">
                <a:cs typeface="Arial" pitchFamily="34" charset="0"/>
              </a:rPr>
              <a:t>ти</a:t>
            </a:r>
            <a:r>
              <a:rPr lang="ru-RU" sz="2800" spc="-60" dirty="0">
                <a:cs typeface="Arial" pitchFamily="34" charset="0"/>
              </a:rPr>
              <a:t>ж</a:t>
            </a:r>
            <a:r>
              <a:rPr lang="ru-RU" sz="2800" spc="-25" dirty="0">
                <a:cs typeface="Arial" pitchFamily="34" charset="0"/>
              </a:rPr>
              <a:t>ени</a:t>
            </a:r>
            <a:r>
              <a:rPr lang="ru-RU" sz="2800" spc="-20" dirty="0">
                <a:cs typeface="Arial" pitchFamily="34" charset="0"/>
              </a:rPr>
              <a:t>я</a:t>
            </a:r>
            <a:r>
              <a:rPr lang="ru-RU" sz="2800" spc="5" dirty="0">
                <a:cs typeface="Arial" pitchFamily="34" charset="0"/>
              </a:rPr>
              <a:t> </a:t>
            </a:r>
            <a:r>
              <a:rPr lang="ru-RU" sz="2800" spc="-20" dirty="0">
                <a:cs typeface="Arial" pitchFamily="34" charset="0"/>
              </a:rPr>
              <a:t>и</a:t>
            </a:r>
            <a:r>
              <a:rPr lang="ru-RU" sz="2800" spc="5" dirty="0">
                <a:cs typeface="Arial" pitchFamily="34" charset="0"/>
              </a:rPr>
              <a:t> </a:t>
            </a:r>
            <a:r>
              <a:rPr lang="ru-RU" sz="2800" spc="-25" dirty="0">
                <a:cs typeface="Arial" pitchFamily="34" charset="0"/>
              </a:rPr>
              <a:t>пе</a:t>
            </a:r>
            <a:r>
              <a:rPr lang="ru-RU" sz="2800" spc="-15" dirty="0">
                <a:cs typeface="Arial" pitchFamily="34" charset="0"/>
              </a:rPr>
              <a:t>р</a:t>
            </a:r>
            <a:r>
              <a:rPr lang="ru-RU" sz="2800" spc="-25" dirty="0">
                <a:cs typeface="Arial" pitchFamily="34" charset="0"/>
              </a:rPr>
              <a:t>спекти</a:t>
            </a:r>
            <a:r>
              <a:rPr lang="ru-RU" sz="2800" spc="-20" dirty="0">
                <a:cs typeface="Arial" pitchFamily="34" charset="0"/>
              </a:rPr>
              <a:t>вы</a:t>
            </a:r>
            <a:r>
              <a:rPr lang="ru-RU" sz="2800" spc="30" dirty="0">
                <a:cs typeface="Arial" pitchFamily="34" charset="0"/>
              </a:rPr>
              <a:t> </a:t>
            </a:r>
            <a:r>
              <a:rPr lang="ru-RU" sz="2800" spc="-20" dirty="0">
                <a:cs typeface="Arial" pitchFamily="34" charset="0"/>
              </a:rPr>
              <a:t>в</a:t>
            </a:r>
            <a:r>
              <a:rPr lang="ru-RU" sz="2800" spc="10" dirty="0">
                <a:cs typeface="Arial" pitchFamily="34" charset="0"/>
              </a:rPr>
              <a:t> </a:t>
            </a:r>
            <a:r>
              <a:rPr lang="ru-RU" sz="2800" spc="-75" dirty="0">
                <a:cs typeface="Arial" pitchFamily="34" charset="0"/>
              </a:rPr>
              <a:t>к</a:t>
            </a:r>
            <a:r>
              <a:rPr lang="ru-RU" sz="2800" spc="-10" dirty="0">
                <a:cs typeface="Arial" pitchFamily="34" charset="0"/>
              </a:rPr>
              <a:t>а</a:t>
            </a:r>
            <a:r>
              <a:rPr lang="ru-RU" sz="2800" spc="-20" dirty="0">
                <a:cs typeface="Arial" pitchFamily="34" charset="0"/>
              </a:rPr>
              <a:t>жд</a:t>
            </a:r>
            <a:r>
              <a:rPr lang="ru-RU" sz="2800" spc="-10" dirty="0">
                <a:cs typeface="Arial" pitchFamily="34" charset="0"/>
              </a:rPr>
              <a:t>о</a:t>
            </a:r>
            <a:r>
              <a:rPr lang="ru-RU" sz="2800" spc="-20" dirty="0">
                <a:cs typeface="Arial" pitchFamily="34" charset="0"/>
              </a:rPr>
              <a:t>й</a:t>
            </a:r>
            <a:r>
              <a:rPr lang="ru-RU" sz="2800" spc="-10" dirty="0">
                <a:cs typeface="Arial" pitchFamily="34" charset="0"/>
              </a:rPr>
              <a:t> </a:t>
            </a:r>
            <a:r>
              <a:rPr lang="ru-RU" sz="2800" spc="-25" dirty="0">
                <a:cs typeface="Arial" pitchFamily="34" charset="0"/>
              </a:rPr>
              <a:t>и</a:t>
            </a:r>
            <a:r>
              <a:rPr lang="ru-RU" sz="2800" spc="-15" dirty="0">
                <a:cs typeface="Arial" pitchFamily="34" charset="0"/>
              </a:rPr>
              <a:t>з</a:t>
            </a:r>
            <a:r>
              <a:rPr lang="ru-RU" sz="2800" dirty="0">
                <a:cs typeface="Arial" pitchFamily="34" charset="0"/>
              </a:rPr>
              <a:t> </a:t>
            </a:r>
            <a:r>
              <a:rPr lang="ru-RU" sz="2800" spc="-10" dirty="0">
                <a:cs typeface="Arial" pitchFamily="34" charset="0"/>
              </a:rPr>
              <a:t>у</a:t>
            </a:r>
            <a:r>
              <a:rPr lang="ru-RU" sz="2800" spc="-75" dirty="0">
                <a:cs typeface="Arial" pitchFamily="34" charset="0"/>
              </a:rPr>
              <a:t>к</a:t>
            </a:r>
            <a:r>
              <a:rPr lang="ru-RU" sz="2800" spc="-10" dirty="0">
                <a:cs typeface="Arial" pitchFamily="34" charset="0"/>
              </a:rPr>
              <a:t>а</a:t>
            </a:r>
            <a:r>
              <a:rPr lang="ru-RU" sz="2800" spc="-15" dirty="0">
                <a:cs typeface="Arial" pitchFamily="34" charset="0"/>
              </a:rPr>
              <a:t>з</a:t>
            </a:r>
            <a:r>
              <a:rPr lang="ru-RU" sz="2800" spc="-10" dirty="0">
                <a:cs typeface="Arial" pitchFamily="34" charset="0"/>
              </a:rPr>
              <a:t>а</a:t>
            </a:r>
            <a:r>
              <a:rPr lang="ru-RU" sz="2800" spc="-25" dirty="0">
                <a:cs typeface="Arial" pitchFamily="34" charset="0"/>
              </a:rPr>
              <a:t>нн</a:t>
            </a:r>
            <a:r>
              <a:rPr lang="ru-RU" sz="2800" spc="-20" dirty="0">
                <a:cs typeface="Arial" pitchFamily="34" charset="0"/>
              </a:rPr>
              <a:t>ых </a:t>
            </a:r>
            <a:r>
              <a:rPr lang="ru-RU" sz="2800" spc="-10" dirty="0">
                <a:cs typeface="Arial" pitchFamily="34" charset="0"/>
              </a:rPr>
              <a:t>о</a:t>
            </a:r>
            <a:r>
              <a:rPr lang="ru-RU" sz="2800" spc="-85" dirty="0">
                <a:cs typeface="Arial" pitchFamily="34" charset="0"/>
              </a:rPr>
              <a:t>б</a:t>
            </a:r>
            <a:r>
              <a:rPr lang="ru-RU" sz="2800" spc="-20" dirty="0">
                <a:cs typeface="Arial" pitchFamily="34" charset="0"/>
              </a:rPr>
              <a:t>л</a:t>
            </a:r>
            <a:r>
              <a:rPr lang="ru-RU" sz="2800" spc="-10" dirty="0">
                <a:cs typeface="Arial" pitchFamily="34" charset="0"/>
              </a:rPr>
              <a:t>а</a:t>
            </a:r>
            <a:r>
              <a:rPr lang="ru-RU" sz="2800" spc="-25" dirty="0">
                <a:cs typeface="Arial" pitchFamily="34" charset="0"/>
              </a:rPr>
              <a:t>стей!</a:t>
            </a:r>
            <a:endParaRPr lang="ru-RU" sz="2800" dirty="0">
              <a:cs typeface="Arial" pitchFamily="34" charset="0"/>
            </a:endParaRPr>
          </a:p>
          <a:p>
            <a:pPr marL="12065" marR="5080" indent="-1905" algn="ctr">
              <a:lnSpc>
                <a:spcPct val="100000"/>
              </a:lnSpc>
            </a:pPr>
            <a:r>
              <a:rPr lang="ru-RU" sz="2400" dirty="0">
                <a:cs typeface="Times New Roman"/>
              </a:rPr>
              <a:t> </a:t>
            </a:r>
            <a:endParaRPr sz="2400" dirty="0">
              <a:cs typeface="Times New Roman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 flipH="1" flipV="1">
            <a:off x="10286999" y="6857999"/>
            <a:ext cx="45719" cy="45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69772" y="1528575"/>
            <a:ext cx="8345805" cy="3077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32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4000" spc="-2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вн</a:t>
            </a:r>
            <a:r>
              <a:rPr sz="4000" spc="3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4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3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4000" spc="8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4000" spc="-1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4000" spc="-8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4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4000" spc="8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4000" spc="-2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4000" spc="-7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4000" spc="-3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sz="4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15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sz="4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2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ет</a:t>
            </a:r>
            <a:endParaRPr sz="4000" dirty="0">
              <a:latin typeface="Times New Roman" pitchFamily="18" charset="0"/>
              <a:cs typeface="Times New Roman" pitchFamily="18" charset="0"/>
            </a:endParaRPr>
          </a:p>
          <a:p>
            <a:pPr marL="57785" marR="48260" algn="ctr">
              <a:lnSpc>
                <a:spcPct val="100000"/>
              </a:lnSpc>
            </a:pPr>
            <a:r>
              <a:rPr sz="4000" spc="-2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4000" spc="-2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4000" spc="-114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4000" spc="-35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4000" spc="-1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sz="4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4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имп</a:t>
            </a:r>
            <a:r>
              <a:rPr sz="4000" spc="-6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4000" spc="-9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3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4000" spc="-22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4000" spc="-9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мп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4000" spc="2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ци</a:t>
            </a:r>
            <a:r>
              <a:rPr sz="4000" spc="-2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4000" spc="-15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sz="4000" spc="-6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4000" spc="-12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4000" spc="-35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ее</a:t>
            </a:r>
            <a:r>
              <a:rPr sz="4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65" dirty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sz="4000" spc="-2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sz="4000" spc="-225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4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имп</a:t>
            </a:r>
            <a:r>
              <a:rPr sz="4000" spc="-6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4000" spc="-9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sz="4000" spc="-20">
                <a:latin typeface="Times New Roman" pitchFamily="18" charset="0"/>
                <a:cs typeface="Times New Roman" pitchFamily="18" charset="0"/>
              </a:rPr>
              <a:t>),</a:t>
            </a:r>
            <a:r>
              <a:rPr sz="4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57785" marR="48260" algn="ctr">
              <a:lnSpc>
                <a:spcPct val="100000"/>
              </a:lnSpc>
            </a:pPr>
            <a:r>
              <a:rPr sz="4000" spc="-3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4000" spc="-2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400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2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4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пы</a:t>
            </a:r>
            <a:r>
              <a:rPr sz="4000" spc="3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4000" spc="-13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sz="4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зам</a:t>
            </a:r>
            <a:r>
              <a:rPr sz="4000" spc="-7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4000" spc="-3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4000" spc="-25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4000" spc="-3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4000" spc="-20" dirty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sz="4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3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4000" spc="-15">
                <a:latin typeface="Times New Roman" pitchFamily="18" charset="0"/>
                <a:cs typeface="Times New Roman" pitchFamily="18" charset="0"/>
              </a:rPr>
              <a:t>рогр</a:t>
            </a:r>
            <a:r>
              <a:rPr sz="4000" spc="75">
                <a:latin typeface="Times New Roman" pitchFamily="18" charset="0"/>
                <a:cs typeface="Times New Roman" pitchFamily="18" charset="0"/>
              </a:rPr>
              <a:t>е</a:t>
            </a:r>
            <a:r>
              <a:rPr sz="4000" spc="-20">
                <a:latin typeface="Times New Roman" pitchFamily="18" charset="0"/>
                <a:cs typeface="Times New Roman" pitchFamily="18" charset="0"/>
              </a:rPr>
              <a:t>сс</a:t>
            </a:r>
            <a:r>
              <a:rPr sz="4000" spc="-3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4000" spc="-15">
                <a:latin typeface="Times New Roman" pitchFamily="18" charset="0"/>
                <a:cs typeface="Times New Roman" pitchFamily="18" charset="0"/>
              </a:rPr>
              <a:t>ро</a:t>
            </a:r>
            <a:r>
              <a:rPr sz="4000" spc="-7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4000" spc="-2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4000" spc="-30">
                <a:latin typeface="Times New Roman" pitchFamily="18" charset="0"/>
                <a:cs typeface="Times New Roman" pitchFamily="18" charset="0"/>
              </a:rPr>
              <a:t>ни</a:t>
            </a:r>
            <a:r>
              <a:rPr sz="4000" spc="-2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4000" spc="-3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35">
                <a:latin typeface="Times New Roman" pitchFamily="18" charset="0"/>
                <a:cs typeface="Times New Roman" pitchFamily="18" charset="0"/>
              </a:rPr>
              <a:t>б</a:t>
            </a:r>
            <a:r>
              <a:rPr sz="4000" spc="-65">
                <a:latin typeface="Times New Roman" pitchFamily="18" charset="0"/>
                <a:cs typeface="Times New Roman" pitchFamily="18" charset="0"/>
              </a:rPr>
              <a:t>о</a:t>
            </a:r>
            <a:r>
              <a:rPr sz="4000" spc="-25">
                <a:latin typeface="Times New Roman" pitchFamily="18" charset="0"/>
                <a:cs typeface="Times New Roman" pitchFamily="18" charset="0"/>
              </a:rPr>
              <a:t>л</a:t>
            </a:r>
            <a:r>
              <a:rPr sz="4000" spc="25">
                <a:latin typeface="Times New Roman" pitchFamily="18" charset="0"/>
                <a:cs typeface="Times New Roman" pitchFamily="18" charset="0"/>
              </a:rPr>
              <a:t>е</a:t>
            </a:r>
            <a:r>
              <a:rPr sz="4000" spc="-15">
                <a:latin typeface="Times New Roman" pitchFamily="18" charset="0"/>
                <a:cs typeface="Times New Roman" pitchFamily="18" charset="0"/>
              </a:rPr>
              <a:t>з</a:t>
            </a:r>
            <a:r>
              <a:rPr sz="4000" spc="-25">
                <a:latin typeface="Times New Roman" pitchFamily="18" charset="0"/>
                <a:cs typeface="Times New Roman" pitchFamily="18" charset="0"/>
              </a:rPr>
              <a:t>ни</a:t>
            </a:r>
            <a:endParaRPr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9580</Words>
  <Application>Microsoft Office PowerPoint</Application>
  <PresentationFormat>Слайд 35 мм</PresentationFormat>
  <Paragraphs>990</Paragraphs>
  <Slides>92</Slides>
  <Notes>32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92</vt:i4>
      </vt:variant>
    </vt:vector>
  </HeadingPairs>
  <TitlesOfParts>
    <vt:vector size="9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Негативное воздействие гиперактивации САС при ХСН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АНГИОТЕНЗИНОГЕН-АНГИОТЕНЗИН1- АНГИОТЕНЗИН II-РЕНИН ЭФФЕКТЫ АНГИОТЕНЗИНА II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патогенеза ХСН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Классическое представление о РААС</vt:lpstr>
      <vt:lpstr>Презентация PowerPoint</vt:lpstr>
      <vt:lpstr>Презентация PowerPoint</vt:lpstr>
      <vt:lpstr>Заключение RALES 003</vt:lpstr>
      <vt:lpstr>Основные результаты исследования RALES 004</vt:lpstr>
      <vt:lpstr>Заключение по исследованию RALES  004</vt:lpstr>
      <vt:lpstr>Выводы (1):</vt:lpstr>
      <vt:lpstr>Выводы (2):</vt:lpstr>
      <vt:lpstr>Практические рекомендации по применению альдактона в комбинации с ИАПФ у больных ХСН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ВЗАИМОДЕЙСТВИЕ ДИУРЕТИКОВ ПРИ СОВМЕСТНОМ ПРИМЕНЕНИИ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Положительное действие β-адреноблокаторов при ХСН обеспечивается 3 основными путями:</vt:lpstr>
      <vt:lpstr>Презентация PowerPoint</vt:lpstr>
      <vt:lpstr>Презентация PowerPoint</vt:lpstr>
      <vt:lpstr>При назначении β-блокаторов у больных с НК для уменьшения осложнений необходимо:</vt:lpstr>
      <vt:lpstr>При назначении β-блокаторов у больных с НК для уменьшения осложнений необходимо: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Сердечно-сосудистые заболевания в РФ</dc:title>
  <dc:creator>---</dc:creator>
  <cp:lastModifiedBy>Marishka</cp:lastModifiedBy>
  <cp:revision>109</cp:revision>
  <dcterms:created xsi:type="dcterms:W3CDTF">2017-02-27T16:24:35Z</dcterms:created>
  <dcterms:modified xsi:type="dcterms:W3CDTF">2020-04-06T10:47:15Z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2017-02-27T00:00:00Z</vt:filetime>
  </property>
  <property fmtid="{D5CDD505-2E9C-101B-9397-08002B2CF9AE}" pid="3" name="LastSaved">
    <vt:filetime>2017-02-27T00:00:00Z</vt:filetime>
  </property>
</Properties>
</file>